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12192000" cy="6858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jER4e9OCajpPrRkcJFW4FulW2G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BE563D-075A-40C5-A46F-5591865A4E09}" v="3" dt="2025-01-30T21:01:26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k Riley" userId="2d824859-c2a4-46ef-ba99-c878662be870" providerId="ADAL" clId="{34BE563D-075A-40C5-A46F-5591865A4E09}"/>
    <pc:docChg chg="custSel modSld">
      <pc:chgData name="Zack Riley" userId="2d824859-c2a4-46ef-ba99-c878662be870" providerId="ADAL" clId="{34BE563D-075A-40C5-A46F-5591865A4E09}" dt="2025-01-30T21:01:38.746" v="31" actId="1076"/>
      <pc:docMkLst>
        <pc:docMk/>
      </pc:docMkLst>
      <pc:sldChg chg="modSp mod">
        <pc:chgData name="Zack Riley" userId="2d824859-c2a4-46ef-ba99-c878662be870" providerId="ADAL" clId="{34BE563D-075A-40C5-A46F-5591865A4E09}" dt="2025-01-30T20:59:31.500" v="1" actId="20577"/>
        <pc:sldMkLst>
          <pc:docMk/>
          <pc:sldMk cId="0" sldId="260"/>
        </pc:sldMkLst>
        <pc:spChg chg="mod">
          <ac:chgData name="Zack Riley" userId="2d824859-c2a4-46ef-ba99-c878662be870" providerId="ADAL" clId="{34BE563D-075A-40C5-A46F-5591865A4E09}" dt="2025-01-30T20:59:31.500" v="1" actId="20577"/>
          <ac:spMkLst>
            <pc:docMk/>
            <pc:sldMk cId="0" sldId="260"/>
            <ac:spMk id="78" creationId="{00000000-0000-0000-0000-000000000000}"/>
          </ac:spMkLst>
        </pc:spChg>
      </pc:sldChg>
      <pc:sldChg chg="addSp delSp modSp mod">
        <pc:chgData name="Zack Riley" userId="2d824859-c2a4-46ef-ba99-c878662be870" providerId="ADAL" clId="{34BE563D-075A-40C5-A46F-5591865A4E09}" dt="2025-01-30T21:00:38.359" v="17" actId="1076"/>
        <pc:sldMkLst>
          <pc:docMk/>
          <pc:sldMk cId="0" sldId="261"/>
        </pc:sldMkLst>
        <pc:spChg chg="mod">
          <ac:chgData name="Zack Riley" userId="2d824859-c2a4-46ef-ba99-c878662be870" providerId="ADAL" clId="{34BE563D-075A-40C5-A46F-5591865A4E09}" dt="2025-01-30T20:59:35.204" v="3" actId="20577"/>
          <ac:spMkLst>
            <pc:docMk/>
            <pc:sldMk cId="0" sldId="261"/>
            <ac:spMk id="83" creationId="{00000000-0000-0000-0000-000000000000}"/>
          </ac:spMkLst>
        </pc:spChg>
        <pc:picChg chg="add mod">
          <ac:chgData name="Zack Riley" userId="2d824859-c2a4-46ef-ba99-c878662be870" providerId="ADAL" clId="{34BE563D-075A-40C5-A46F-5591865A4E09}" dt="2025-01-30T21:00:38.359" v="17" actId="1076"/>
          <ac:picMkLst>
            <pc:docMk/>
            <pc:sldMk cId="0" sldId="261"/>
            <ac:picMk id="3" creationId="{BD008AB6-4D88-0F72-58F5-154E4E902A1B}"/>
          </ac:picMkLst>
        </pc:picChg>
        <pc:picChg chg="del">
          <ac:chgData name="Zack Riley" userId="2d824859-c2a4-46ef-ba99-c878662be870" providerId="ADAL" clId="{34BE563D-075A-40C5-A46F-5591865A4E09}" dt="2025-01-30T20:59:53.531" v="8" actId="478"/>
          <ac:picMkLst>
            <pc:docMk/>
            <pc:sldMk cId="0" sldId="261"/>
            <ac:picMk id="85" creationId="{00000000-0000-0000-0000-000000000000}"/>
          </ac:picMkLst>
        </pc:picChg>
      </pc:sldChg>
      <pc:sldChg chg="addSp delSp modSp mod">
        <pc:chgData name="Zack Riley" userId="2d824859-c2a4-46ef-ba99-c878662be870" providerId="ADAL" clId="{34BE563D-075A-40C5-A46F-5591865A4E09}" dt="2025-01-30T21:01:10.130" v="25" actId="1076"/>
        <pc:sldMkLst>
          <pc:docMk/>
          <pc:sldMk cId="0" sldId="262"/>
        </pc:sldMkLst>
        <pc:spChg chg="mod">
          <ac:chgData name="Zack Riley" userId="2d824859-c2a4-46ef-ba99-c878662be870" providerId="ADAL" clId="{34BE563D-075A-40C5-A46F-5591865A4E09}" dt="2025-01-30T20:59:38.373" v="5" actId="20577"/>
          <ac:spMkLst>
            <pc:docMk/>
            <pc:sldMk cId="0" sldId="262"/>
            <ac:spMk id="91" creationId="{00000000-0000-0000-0000-000000000000}"/>
          </ac:spMkLst>
        </pc:spChg>
        <pc:picChg chg="add mod">
          <ac:chgData name="Zack Riley" userId="2d824859-c2a4-46ef-ba99-c878662be870" providerId="ADAL" clId="{34BE563D-075A-40C5-A46F-5591865A4E09}" dt="2025-01-30T21:01:10.130" v="25" actId="1076"/>
          <ac:picMkLst>
            <pc:docMk/>
            <pc:sldMk cId="0" sldId="262"/>
            <ac:picMk id="3" creationId="{88CE9532-25C7-F814-2430-FDF2BC641EE0}"/>
          </ac:picMkLst>
        </pc:picChg>
        <pc:picChg chg="del">
          <ac:chgData name="Zack Riley" userId="2d824859-c2a4-46ef-ba99-c878662be870" providerId="ADAL" clId="{34BE563D-075A-40C5-A46F-5591865A4E09}" dt="2025-01-30T20:59:56.769" v="9" actId="478"/>
          <ac:picMkLst>
            <pc:docMk/>
            <pc:sldMk cId="0" sldId="262"/>
            <ac:picMk id="93" creationId="{00000000-0000-0000-0000-000000000000}"/>
          </ac:picMkLst>
        </pc:picChg>
      </pc:sldChg>
      <pc:sldChg chg="addSp delSp modSp mod">
        <pc:chgData name="Zack Riley" userId="2d824859-c2a4-46ef-ba99-c878662be870" providerId="ADAL" clId="{34BE563D-075A-40C5-A46F-5591865A4E09}" dt="2025-01-30T21:01:38.746" v="31" actId="1076"/>
        <pc:sldMkLst>
          <pc:docMk/>
          <pc:sldMk cId="0" sldId="263"/>
        </pc:sldMkLst>
        <pc:spChg chg="mod">
          <ac:chgData name="Zack Riley" userId="2d824859-c2a4-46ef-ba99-c878662be870" providerId="ADAL" clId="{34BE563D-075A-40C5-A46F-5591865A4E09}" dt="2025-01-30T20:59:42.333" v="7" actId="20577"/>
          <ac:spMkLst>
            <pc:docMk/>
            <pc:sldMk cId="0" sldId="263"/>
            <ac:spMk id="99" creationId="{00000000-0000-0000-0000-000000000000}"/>
          </ac:spMkLst>
        </pc:spChg>
        <pc:picChg chg="add mod">
          <ac:chgData name="Zack Riley" userId="2d824859-c2a4-46ef-ba99-c878662be870" providerId="ADAL" clId="{34BE563D-075A-40C5-A46F-5591865A4E09}" dt="2025-01-30T21:01:38.746" v="31" actId="1076"/>
          <ac:picMkLst>
            <pc:docMk/>
            <pc:sldMk cId="0" sldId="263"/>
            <ac:picMk id="3" creationId="{D627FC7E-13D3-2EE7-4B30-9CBCFD66261A}"/>
          </ac:picMkLst>
        </pc:picChg>
        <pc:picChg chg="del">
          <ac:chgData name="Zack Riley" userId="2d824859-c2a4-46ef-ba99-c878662be870" providerId="ADAL" clId="{34BE563D-075A-40C5-A46F-5591865A4E09}" dt="2025-01-30T21:00:00.317" v="10" actId="478"/>
          <ac:picMkLst>
            <pc:docMk/>
            <pc:sldMk cId="0" sldId="263"/>
            <ac:picMk id="101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4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953da3af89_1_3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1953da3af89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953da3af89_1_2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1953da3af89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953da3af89_1_2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1953da3af89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953da3af89_1_1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1953da3af89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953da3af89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1953da3af89_1_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953da3af89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953da3af89_1_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953da3af89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32400" y="514350"/>
            <a:ext cx="8128500" cy="25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953da3af89_1_11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a5e547b148_0_7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1a5e547b14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a5e547b148_0_13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g1a5e547b14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953da3af89_1_36:notes"/>
          <p:cNvSpPr txBox="1">
            <a:spLocks noGrp="1"/>
          </p:cNvSpPr>
          <p:nvPr>
            <p:ph type="body" idx="1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1953da3af89_1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3588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50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body" idx="1"/>
          </p:nvPr>
        </p:nvSpPr>
        <p:spPr>
          <a:xfrm>
            <a:off x="178408" y="1056828"/>
            <a:ext cx="7310120" cy="223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>
                <a:solidFill>
                  <a:srgbClr val="F1F1F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50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4"/>
          <p:cNvSpPr txBox="1">
            <a:spLocks noGrp="1"/>
          </p:cNvSpPr>
          <p:nvPr>
            <p:ph type="ctrTitle"/>
          </p:nvPr>
        </p:nvSpPr>
        <p:spPr>
          <a:xfrm>
            <a:off x="190877" y="115558"/>
            <a:ext cx="696785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50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 extrusionOk="0">
                <a:moveTo>
                  <a:pt x="12188952" y="0"/>
                </a:moveTo>
                <a:lnTo>
                  <a:pt x="0" y="0"/>
                </a:lnTo>
                <a:lnTo>
                  <a:pt x="0" y="6858000"/>
                </a:lnTo>
                <a:lnTo>
                  <a:pt x="12188952" y="6858000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1F5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32347" y="0"/>
            <a:ext cx="6359652" cy="464303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1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505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body" idx="1"/>
          </p:nvPr>
        </p:nvSpPr>
        <p:spPr>
          <a:xfrm>
            <a:off x="178408" y="1056828"/>
            <a:ext cx="7310120" cy="2232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1" i="0" u="none" strike="noStrike" cap="none">
                <a:solidFill>
                  <a:srgbClr val="F1F1F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title"/>
          </p:nvPr>
        </p:nvSpPr>
        <p:spPr>
          <a:xfrm>
            <a:off x="559975" y="2155454"/>
            <a:ext cx="6937500" cy="2505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254634" marR="5080" lvl="0" indent="-2425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AMCP Foundation</a:t>
            </a:r>
            <a:endParaRPr sz="5400" dirty="0"/>
          </a:p>
          <a:p>
            <a:pPr marL="254634" marR="5080" lvl="0" indent="-2425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P&amp;T Competition</a:t>
            </a:r>
            <a:endParaRPr sz="5400" dirty="0"/>
          </a:p>
          <a:p>
            <a:pPr marL="254634" marR="5080" lvl="0" indent="-2425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Tips &amp; Tricks </a:t>
            </a:r>
            <a:endParaRPr sz="5400" dirty="0"/>
          </a:p>
        </p:txBody>
      </p:sp>
      <p:sp>
        <p:nvSpPr>
          <p:cNvPr id="46" name="Google Shape;46;p1"/>
          <p:cNvSpPr txBox="1"/>
          <p:nvPr/>
        </p:nvSpPr>
        <p:spPr>
          <a:xfrm>
            <a:off x="559976" y="4938795"/>
            <a:ext cx="76371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Hosted by the AMCP Student Pharmacist Committee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7" name="Google Shape;47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" y="548640"/>
            <a:ext cx="1392225" cy="136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CF0AF5-3A6A-98C5-ABD3-861F985B67E9}"/>
              </a:ext>
            </a:extLst>
          </p:cNvPr>
          <p:cNvSpPr txBox="1"/>
          <p:nvPr/>
        </p:nvSpPr>
        <p:spPr>
          <a:xfrm>
            <a:off x="2514733" y="5811960"/>
            <a:ext cx="5682343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Genentech, a member of the Roche Group, is the Executive Sponsor</a:t>
            </a:r>
          </a:p>
          <a:p>
            <a:r>
              <a:rPr lang="en-US" dirty="0">
                <a:solidFill>
                  <a:schemeClr val="bg1"/>
                </a:solidFill>
              </a:rPr>
              <a:t>of the National Student Pharmacist P&amp;T Competition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DA04EA9-9BD9-E978-01C1-E177667C6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75" y="5814550"/>
            <a:ext cx="1882086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53da3af89_1_36"/>
          <p:cNvSpPr txBox="1"/>
          <p:nvPr/>
        </p:nvSpPr>
        <p:spPr>
          <a:xfrm>
            <a:off x="7843031" y="6067296"/>
            <a:ext cx="41649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Vignesh </a:t>
            </a:r>
            <a:r>
              <a:rPr lang="en-US" sz="20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Pernati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g1953da3af89_1_36"/>
          <p:cNvSpPr txBox="1">
            <a:spLocks noGrp="1"/>
          </p:cNvSpPr>
          <p:nvPr>
            <p:ph type="title"/>
          </p:nvPr>
        </p:nvSpPr>
        <p:spPr>
          <a:xfrm>
            <a:off x="288350" y="1596647"/>
            <a:ext cx="7395600" cy="261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Question 1:</a:t>
            </a:r>
            <a:endParaRPr sz="6600" dirty="0"/>
          </a:p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Figuring out where to start can be challenging for competitors — how did your teams approach tackling the P&amp;T Competition? </a:t>
            </a:r>
            <a:endParaRPr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953da3af89_1_31"/>
          <p:cNvSpPr txBox="1"/>
          <p:nvPr/>
        </p:nvSpPr>
        <p:spPr>
          <a:xfrm>
            <a:off x="7843031" y="6067296"/>
            <a:ext cx="4164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Vignesh </a:t>
            </a:r>
            <a:r>
              <a:rPr lang="en-US" sz="20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Pernati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06425" marR="5080" lvl="0" indent="-594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4" name="Google Shape;114;g1953da3af89_1_31"/>
          <p:cNvSpPr txBox="1">
            <a:spLocks noGrp="1"/>
          </p:cNvSpPr>
          <p:nvPr>
            <p:ph type="title"/>
          </p:nvPr>
        </p:nvSpPr>
        <p:spPr>
          <a:xfrm>
            <a:off x="1537075" y="1609200"/>
            <a:ext cx="5756700" cy="25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Question 2: </a:t>
            </a:r>
            <a:r>
              <a:rPr lang="en-US" sz="2500" dirty="0"/>
              <a:t>What were some biggest challenges that you and your team encountered? </a:t>
            </a:r>
            <a:endParaRPr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953da3af89_1_21"/>
          <p:cNvSpPr txBox="1"/>
          <p:nvPr/>
        </p:nvSpPr>
        <p:spPr>
          <a:xfrm>
            <a:off x="7843031" y="6067296"/>
            <a:ext cx="4164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Vignesh </a:t>
            </a:r>
            <a:r>
              <a:rPr lang="en-US" sz="20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Pernati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06425" marR="5080" lvl="0" indent="-594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g1953da3af89_1_21"/>
          <p:cNvSpPr txBox="1">
            <a:spLocks noGrp="1"/>
          </p:cNvSpPr>
          <p:nvPr>
            <p:ph type="title"/>
          </p:nvPr>
        </p:nvSpPr>
        <p:spPr>
          <a:xfrm>
            <a:off x="610226" y="1467476"/>
            <a:ext cx="6083100" cy="29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Question 3:</a:t>
            </a:r>
            <a:endParaRPr sz="6600" dirty="0"/>
          </a:p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What did you include in your submissions that you felt made your team stand out? </a:t>
            </a:r>
            <a:endParaRPr sz="2500" dirty="0"/>
          </a:p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953da3af89_1_26"/>
          <p:cNvSpPr txBox="1"/>
          <p:nvPr/>
        </p:nvSpPr>
        <p:spPr>
          <a:xfrm>
            <a:off x="7843031" y="6067296"/>
            <a:ext cx="4164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Vignesh </a:t>
            </a:r>
            <a:r>
              <a:rPr lang="en-US" sz="20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Pernati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06425" marR="5080" lvl="0" indent="-594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Google Shape;126;g1953da3af89_1_26"/>
          <p:cNvSpPr txBox="1">
            <a:spLocks noGrp="1"/>
          </p:cNvSpPr>
          <p:nvPr>
            <p:ph type="title"/>
          </p:nvPr>
        </p:nvSpPr>
        <p:spPr>
          <a:xfrm>
            <a:off x="1537075" y="1609200"/>
            <a:ext cx="5295900" cy="20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Question 4:</a:t>
            </a:r>
            <a:endParaRPr sz="6600" dirty="0"/>
          </a:p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/>
              <a:t>What are some tips/tricks you would recommend for students?</a:t>
            </a:r>
            <a:endParaRPr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53da3af89_1_16"/>
          <p:cNvSpPr txBox="1"/>
          <p:nvPr/>
        </p:nvSpPr>
        <p:spPr>
          <a:xfrm>
            <a:off x="7843031" y="6067296"/>
            <a:ext cx="41649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Vignesh </a:t>
            </a:r>
            <a:r>
              <a:rPr lang="en-US" sz="20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Pernati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606425" marR="5080" lvl="0" indent="-5943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2" name="Google Shape;132;g1953da3af89_1_16"/>
          <p:cNvSpPr txBox="1">
            <a:spLocks noGrp="1"/>
          </p:cNvSpPr>
          <p:nvPr>
            <p:ph type="title"/>
          </p:nvPr>
        </p:nvSpPr>
        <p:spPr>
          <a:xfrm>
            <a:off x="1537075" y="1609200"/>
            <a:ext cx="5584200" cy="3078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ctr" rtl="0">
              <a:lnSpc>
                <a:spcPct val="1196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Question 5: </a:t>
            </a:r>
            <a:r>
              <a:rPr lang="en-US" sz="2500" dirty="0"/>
              <a:t>How did the P&amp;T Competition help you shape your future? What is the biggest thing that you took away from it?</a:t>
            </a:r>
            <a:endParaRPr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39526" y="3026702"/>
            <a:ext cx="8102700" cy="20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/>
              <a:t>Opportunity for other questions… </a:t>
            </a:r>
            <a:endParaRPr sz="6600"/>
          </a:p>
        </p:txBody>
      </p:sp>
      <p:sp>
        <p:nvSpPr>
          <p:cNvPr id="138" name="Google Shape;138;p20"/>
          <p:cNvSpPr txBox="1"/>
          <p:nvPr/>
        </p:nvSpPr>
        <p:spPr>
          <a:xfrm>
            <a:off x="7771475" y="6395770"/>
            <a:ext cx="4219500" cy="6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606425" marR="5080" lvl="0" indent="-59436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Matt Doenges</a:t>
            </a:r>
            <a:endParaRPr sz="2000" dirty="0">
              <a:latin typeface="Open Sans"/>
              <a:ea typeface="Open Sans"/>
              <a:cs typeface="Open Sans"/>
              <a:sym typeface="Open Sans"/>
            </a:endParaRPr>
          </a:p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DD57-9201-6521-299B-3C3CA0F1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408" y="1169495"/>
            <a:ext cx="7596505" cy="584775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B69464-6BAE-F0F6-8ABE-832141C01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380" y="2364518"/>
            <a:ext cx="7310120" cy="3323987"/>
          </a:xfrm>
        </p:spPr>
        <p:txBody>
          <a:bodyPr/>
          <a:lstStyle/>
          <a:p>
            <a:pPr marL="514350" indent="-285750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5 pre-made questions will be answered first</a:t>
            </a:r>
          </a:p>
          <a:p>
            <a:pPr marL="514350" indent="-285750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There will be time for </a:t>
            </a:r>
            <a:r>
              <a:rPr lang="en-US" sz="2000" u="sng" dirty="0">
                <a:solidFill>
                  <a:schemeClr val="bg1"/>
                </a:solidFill>
              </a:rPr>
              <a:t>any other questions towards the end</a:t>
            </a:r>
          </a:p>
          <a:p>
            <a:pPr marL="971550" lvl="1" indent="-285750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Please use the chat box to send in your questions, and an SPC member will then ask the panelists</a:t>
            </a:r>
          </a:p>
          <a:p>
            <a:pPr marL="971550" lvl="1" indent="-285750">
              <a:lnSpc>
                <a:spcPct val="150000"/>
              </a:lnSpc>
              <a:buClr>
                <a:schemeClr val="bg1"/>
              </a:buClr>
              <a:buFontTx/>
              <a:buChar char="-"/>
            </a:pPr>
            <a:r>
              <a:rPr lang="en-US" sz="2000" dirty="0">
                <a:solidFill>
                  <a:schemeClr val="bg1"/>
                </a:solidFill>
              </a:rPr>
              <a:t>If you see someone has asked a question you also want to ask, please like their message so we see it has more interest </a:t>
            </a:r>
          </a:p>
          <a:p>
            <a:pPr marL="971550" lvl="1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9715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870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953da3af89_1_1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6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Meet our Panelists</a:t>
            </a:r>
            <a:endParaRPr sz="4000"/>
          </a:p>
        </p:txBody>
      </p:sp>
      <p:sp>
        <p:nvSpPr>
          <p:cNvPr id="54" name="Google Shape;54;g1953da3af89_1_1"/>
          <p:cNvSpPr txBox="1">
            <a:spLocks noGrp="1"/>
          </p:cNvSpPr>
          <p:nvPr>
            <p:ph type="body" idx="1"/>
          </p:nvPr>
        </p:nvSpPr>
        <p:spPr>
          <a:xfrm>
            <a:off x="178408" y="1056828"/>
            <a:ext cx="7310100" cy="21702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Katelyn Meyer</a:t>
            </a:r>
            <a:r>
              <a:rPr lang="en-US" sz="25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(2022 1st Place Winner)</a:t>
            </a:r>
            <a:endParaRPr sz="25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University Of Michigan</a:t>
            </a:r>
            <a:endParaRPr sz="25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Class of 2024</a:t>
            </a:r>
            <a:endParaRPr sz="25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Areas of Interest: Managed Care &amp; HEOR</a:t>
            </a:r>
            <a:endParaRPr sz="25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en-US" sz="2500" b="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kbmeyer@umich.edu</a:t>
            </a:r>
            <a:endParaRPr sz="2500" b="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endParaRPr dirty="0"/>
          </a:p>
        </p:txBody>
      </p:sp>
      <p:pic>
        <p:nvPicPr>
          <p:cNvPr id="55" name="Google Shape;55;g1953da3af89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35775" y="3915475"/>
            <a:ext cx="4478225" cy="281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g1953da3af89_1_1"/>
          <p:cNvPicPr preferRelativeResize="0"/>
          <p:nvPr/>
        </p:nvPicPr>
        <p:blipFill rotWithShape="1">
          <a:blip r:embed="rId4">
            <a:alphaModFix/>
          </a:blip>
          <a:srcRect l="18668" r="12922" b="9189"/>
          <a:stretch/>
        </p:blipFill>
        <p:spPr>
          <a:xfrm>
            <a:off x="1630800" y="3397375"/>
            <a:ext cx="2640300" cy="31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953da3af89_1_6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6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Meet our Panelists</a:t>
            </a:r>
            <a:endParaRPr sz="4000"/>
          </a:p>
        </p:txBody>
      </p:sp>
      <p:sp>
        <p:nvSpPr>
          <p:cNvPr id="62" name="Google Shape;62;g1953da3af89_1_6"/>
          <p:cNvSpPr txBox="1">
            <a:spLocks noGrp="1"/>
          </p:cNvSpPr>
          <p:nvPr>
            <p:ph type="body" idx="1"/>
          </p:nvPr>
        </p:nvSpPr>
        <p:spPr>
          <a:xfrm>
            <a:off x="178408" y="1056828"/>
            <a:ext cx="7310100" cy="280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Rutvi Patel </a:t>
            </a:r>
            <a:r>
              <a:rPr lang="en-US" sz="2500" b="0">
                <a:latin typeface="Open Sans"/>
                <a:ea typeface="Open Sans"/>
                <a:cs typeface="Open Sans"/>
                <a:sym typeface="Open Sans"/>
              </a:rPr>
              <a:t>(2022 2nd Place Winner)</a:t>
            </a:r>
            <a:endParaRPr sz="2500" b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Rutgers University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Class of 2023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Areas of Interest: Managed care, Market Access, HEOR 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Open Sans"/>
              <a:buChar char="-"/>
            </a:pPr>
            <a:r>
              <a:rPr lang="en-US" sz="2500" b="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patel.rutvi@rutgers.edu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Google Shape;63;g1953da3af89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4708" y="3867150"/>
            <a:ext cx="5758765" cy="28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953da3af89_1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1957" y="3858225"/>
            <a:ext cx="2865068" cy="280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953da3af89_1_11"/>
          <p:cNvSpPr txBox="1">
            <a:spLocks noGrp="1"/>
          </p:cNvSpPr>
          <p:nvPr>
            <p:ph type="title"/>
          </p:nvPr>
        </p:nvSpPr>
        <p:spPr>
          <a:xfrm>
            <a:off x="52995" y="115558"/>
            <a:ext cx="7596600" cy="6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Meet our Panelists</a:t>
            </a:r>
            <a:endParaRPr sz="4000"/>
          </a:p>
        </p:txBody>
      </p:sp>
      <p:sp>
        <p:nvSpPr>
          <p:cNvPr id="70" name="Google Shape;70;g1953da3af89_1_11"/>
          <p:cNvSpPr txBox="1">
            <a:spLocks noGrp="1"/>
          </p:cNvSpPr>
          <p:nvPr>
            <p:ph type="body" idx="1"/>
          </p:nvPr>
        </p:nvSpPr>
        <p:spPr>
          <a:xfrm>
            <a:off x="178400" y="1056825"/>
            <a:ext cx="5749800" cy="2801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Open Sans"/>
                <a:ea typeface="Open Sans"/>
                <a:cs typeface="Open Sans"/>
                <a:sym typeface="Open Sans"/>
              </a:rPr>
              <a:t>Kevin Li</a:t>
            </a:r>
            <a:r>
              <a:rPr lang="en-US" sz="2500" b="0">
                <a:latin typeface="Open Sans"/>
                <a:ea typeface="Open Sans"/>
                <a:cs typeface="Open Sans"/>
                <a:sym typeface="Open Sans"/>
              </a:rPr>
              <a:t> (2022 3rd place winner)</a:t>
            </a:r>
            <a:endParaRPr sz="2500" b="0"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University of Washington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Class of 2023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Areas of Interest: HEOR and Market Access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Open Sans"/>
              <a:buChar char="-"/>
            </a:pPr>
            <a:r>
              <a:rPr lang="en-US" sz="2500" b="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Email</a:t>
            </a:r>
            <a:r>
              <a:rPr lang="en-US" sz="25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: kli13@uw.edu</a:t>
            </a:r>
            <a:endParaRPr sz="25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" name="Google Shape;71;g1953da3af89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075" y="3494975"/>
            <a:ext cx="3232249" cy="3232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g1953da3af89_1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200" y="4242650"/>
            <a:ext cx="6120675" cy="232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"/>
          <p:cNvSpPr txBox="1"/>
          <p:nvPr/>
        </p:nvSpPr>
        <p:spPr>
          <a:xfrm>
            <a:off x="8436097" y="6424820"/>
            <a:ext cx="7493700" cy="3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Moderator: Vy Do</a:t>
            </a:r>
            <a:endParaRPr sz="2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2"/>
          <p:cNvSpPr txBox="1">
            <a:spLocks noGrp="1"/>
          </p:cNvSpPr>
          <p:nvPr>
            <p:ph type="body" idx="1"/>
          </p:nvPr>
        </p:nvSpPr>
        <p:spPr>
          <a:xfrm>
            <a:off x="462223" y="1759786"/>
            <a:ext cx="6219931" cy="3072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574200" rIns="0" bIns="0" anchor="t" anchorCtr="0">
            <a:spAutoFit/>
          </a:bodyPr>
          <a:lstStyle/>
          <a:p>
            <a:pPr marL="171450" marR="5080" lvl="0" indent="14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2025 National</a:t>
            </a:r>
          </a:p>
          <a:p>
            <a:pPr marL="171450" marR="5080" lvl="0" indent="14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P&amp;T Competition</a:t>
            </a:r>
          </a:p>
          <a:p>
            <a:pPr marL="171450" marR="5080" lvl="0" indent="142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Timeline</a:t>
            </a:r>
            <a:endParaRPr sz="5400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Google Shape;47;p1">
            <a:extLst>
              <a:ext uri="{FF2B5EF4-FFF2-40B4-BE49-F238E27FC236}">
                <a16:creationId xmlns:a16="http://schemas.microsoft.com/office/drawing/2014/main" id="{AF1445BA-D8B9-436F-8F3D-F0E53AE161C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09" y="598560"/>
            <a:ext cx="1392225" cy="136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"/>
          <p:cNvSpPr txBox="1">
            <a:spLocks noGrp="1"/>
          </p:cNvSpPr>
          <p:nvPr>
            <p:ph type="title"/>
          </p:nvPr>
        </p:nvSpPr>
        <p:spPr>
          <a:xfrm>
            <a:off x="169900" y="588425"/>
            <a:ext cx="75699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2025 P&amp;T Competition</a:t>
            </a:r>
            <a:endParaRPr sz="5000" dirty="0"/>
          </a:p>
        </p:txBody>
      </p:sp>
      <p:sp>
        <p:nvSpPr>
          <p:cNvPr id="84" name="Google Shape;84;p3"/>
          <p:cNvSpPr txBox="1"/>
          <p:nvPr/>
        </p:nvSpPr>
        <p:spPr>
          <a:xfrm>
            <a:off x="392300" y="3051250"/>
            <a:ext cx="7569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"/>
          <p:cNvSpPr txBox="1"/>
          <p:nvPr/>
        </p:nvSpPr>
        <p:spPr>
          <a:xfrm>
            <a:off x="8557975" y="616200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Moderator: Vy Do</a:t>
            </a:r>
            <a:endParaRPr/>
          </a:p>
        </p:txBody>
      </p:sp>
      <p:pic>
        <p:nvPicPr>
          <p:cNvPr id="3" name="Picture 2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BD008AB6-4D88-0F72-58F5-154E4E902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83" y="1512435"/>
            <a:ext cx="6166533" cy="46495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a5e547b148_0_7"/>
          <p:cNvSpPr txBox="1">
            <a:spLocks noGrp="1"/>
          </p:cNvSpPr>
          <p:nvPr>
            <p:ph type="title"/>
          </p:nvPr>
        </p:nvSpPr>
        <p:spPr>
          <a:xfrm>
            <a:off x="169890" y="748242"/>
            <a:ext cx="75018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2025 P&amp;T Competition</a:t>
            </a:r>
            <a:endParaRPr sz="5000" dirty="0"/>
          </a:p>
        </p:txBody>
      </p:sp>
      <p:sp>
        <p:nvSpPr>
          <p:cNvPr id="92" name="Google Shape;92;g1a5e547b148_0_7"/>
          <p:cNvSpPr txBox="1"/>
          <p:nvPr/>
        </p:nvSpPr>
        <p:spPr>
          <a:xfrm>
            <a:off x="392300" y="3051250"/>
            <a:ext cx="7569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1a5e547b148_0_7"/>
          <p:cNvSpPr txBox="1"/>
          <p:nvPr/>
        </p:nvSpPr>
        <p:spPr>
          <a:xfrm>
            <a:off x="8863100" y="6146050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Moderator: Vy Do</a:t>
            </a:r>
            <a:endParaRPr/>
          </a:p>
        </p:txBody>
      </p:sp>
      <p:pic>
        <p:nvPicPr>
          <p:cNvPr id="3" name="Picture 2" descr="A blue arrow with white text&#10;&#10;AI-generated content may be incorrect.">
            <a:extLst>
              <a:ext uri="{FF2B5EF4-FFF2-40B4-BE49-F238E27FC236}">
                <a16:creationId xmlns:a16="http://schemas.microsoft.com/office/drawing/2014/main" id="{88CE9532-25C7-F814-2430-FDF2BC641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25" y="1888456"/>
            <a:ext cx="6712329" cy="29258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a5e547b148_0_13"/>
          <p:cNvSpPr txBox="1">
            <a:spLocks noGrp="1"/>
          </p:cNvSpPr>
          <p:nvPr>
            <p:ph type="title"/>
          </p:nvPr>
        </p:nvSpPr>
        <p:spPr>
          <a:xfrm>
            <a:off x="155365" y="559367"/>
            <a:ext cx="7501800" cy="7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/>
              <a:t>2025 P&amp;T Competition</a:t>
            </a:r>
            <a:endParaRPr sz="5000" dirty="0"/>
          </a:p>
        </p:txBody>
      </p:sp>
      <p:sp>
        <p:nvSpPr>
          <p:cNvPr id="100" name="Google Shape;100;g1a5e547b148_0_13"/>
          <p:cNvSpPr txBox="1"/>
          <p:nvPr/>
        </p:nvSpPr>
        <p:spPr>
          <a:xfrm>
            <a:off x="392300" y="3051250"/>
            <a:ext cx="7569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1a5e547b148_0_13"/>
          <p:cNvSpPr txBox="1"/>
          <p:nvPr/>
        </p:nvSpPr>
        <p:spPr>
          <a:xfrm>
            <a:off x="8688750" y="616057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Moderator: Vy Do</a:t>
            </a:r>
            <a:endParaRPr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627FC7E-13D3-2EE7-4B30-9CBCFD662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95" y="1712968"/>
            <a:ext cx="6589939" cy="387716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1F1F1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372</Words>
  <Application>Microsoft Office PowerPoint</Application>
  <PresentationFormat>Widescreen</PresentationFormat>
  <Paragraphs>54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Open Sans</vt:lpstr>
      <vt:lpstr>Calibri</vt:lpstr>
      <vt:lpstr>Arial</vt:lpstr>
      <vt:lpstr>Office Theme</vt:lpstr>
      <vt:lpstr>AMCP Foundation P&amp;T Competition Tips &amp; Tricks </vt:lpstr>
      <vt:lpstr>Questions</vt:lpstr>
      <vt:lpstr>Meet our Panelists</vt:lpstr>
      <vt:lpstr>Meet our Panelists</vt:lpstr>
      <vt:lpstr>Meet our Panelists</vt:lpstr>
      <vt:lpstr>PowerPoint Presentation</vt:lpstr>
      <vt:lpstr>2025 P&amp;T Competition</vt:lpstr>
      <vt:lpstr>2025 P&amp;T Competition</vt:lpstr>
      <vt:lpstr>2025 P&amp;T Competition</vt:lpstr>
      <vt:lpstr>Question 1: Figuring out where to start can be challenging for competitors — how did your teams approach tackling the P&amp;T Competition? </vt:lpstr>
      <vt:lpstr>Question 2: What were some biggest challenges that you and your team encountered? </vt:lpstr>
      <vt:lpstr>Question 3: What did you include in your submissions that you felt made your team stand out?  </vt:lpstr>
      <vt:lpstr>Question 4: What are some tips/tricks you would recommend for students?</vt:lpstr>
      <vt:lpstr>Question 5: How did the P&amp;T Competition help you shape your future? What is the biggest thing that you took away from it?</vt:lpstr>
      <vt:lpstr>Opportunity for other questions…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AMCP Foundation P&amp;T Competition Tips &amp; Tricks</dc:title>
  <dc:creator>Zain Madhani</dc:creator>
  <cp:lastModifiedBy>Zack Riley</cp:lastModifiedBy>
  <cp:revision>8</cp:revision>
  <dcterms:created xsi:type="dcterms:W3CDTF">2022-08-10T13:35:47Z</dcterms:created>
  <dcterms:modified xsi:type="dcterms:W3CDTF">2025-01-30T21:01:41Z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2022-08-08T00:00:00Z</vt:filetime>
  </property>
  <property fmtid="{D5CDD505-2E9C-101B-9397-08002B2CF9AE}" pid="3" name="Creator">
    <vt:lpwstr>Acrobat PDFMaker 22 for PowerPoint</vt:lpwstr>
  </property>
  <property fmtid="{D5CDD505-2E9C-101B-9397-08002B2CF9AE}" pid="4" name="LastSaved">
    <vt:filetime>2022-08-10T00:00:00Z</vt:filetime>
  </property>
  <property fmtid="{D5CDD505-2E9C-101B-9397-08002B2CF9AE}" pid="5" name="Producer">
    <vt:lpwstr>Adobe PDF Library 22.1.201</vt:lpwstr>
  </property>
</Properties>
</file>