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256" r:id="rId5"/>
    <p:sldId id="282" r:id="rId6"/>
    <p:sldId id="281" r:id="rId7"/>
    <p:sldId id="272" r:id="rId8"/>
    <p:sldId id="279" r:id="rId9"/>
    <p:sldId id="280" r:id="rId10"/>
    <p:sldId id="258" r:id="rId11"/>
    <p:sldId id="260" r:id="rId12"/>
    <p:sldId id="262" r:id="rId13"/>
    <p:sldId id="263" r:id="rId14"/>
    <p:sldId id="264" r:id="rId15"/>
    <p:sldId id="265" r:id="rId16"/>
    <p:sldId id="266" r:id="rId17"/>
    <p:sldId id="267" r:id="rId18"/>
    <p:sldId id="268" r:id="rId19"/>
    <p:sldId id="269" r:id="rId20"/>
    <p:sldId id="270" r:id="rId21"/>
    <p:sldId id="271" r:id="rId22"/>
    <p:sldId id="278" r:id="rId23"/>
    <p:sldId id="276"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36428C-762E-B46B-3510-61818985A02B}" name="Rachel Schwartz" initials="RS" userId="S::rschwartz@amcp.org::86800792-ef05-41f8-a4d6-54eea78453db" providerId="AD"/>
  <p188:author id="{50E1A3B6-B1D3-5B8E-FBCE-AE728B636077}" name="Adam Colborn" initials="AC" userId="S::acolborn@amcp.org::b91faad0-2778-4c57-876c-61ee7736f5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3656B"/>
    <a:srgbClr val="1E2859"/>
    <a:srgbClr val="007EC5"/>
    <a:srgbClr val="95C93D"/>
    <a:srgbClr val="009EC4"/>
    <a:srgbClr val="25408F"/>
    <a:srgbClr val="C0DF91"/>
    <a:srgbClr val="79B3DD"/>
    <a:srgbClr val="62A6D7"/>
    <a:srgbClr val="7C8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F9EE0-806B-1D4D-BADE-7D222473EBCD}" v="54" dt="2024-10-29T13:46:52.213"/>
    <p1510:client id="{2E9F8ED6-7DBF-605C-D14E-33E69CD6EDAC}" v="2" dt="2024-10-28T19:09:45.826"/>
    <p1510:client id="{5BB4C2A1-E7B1-1E23-5F95-D185997E8A9D}" v="114" dt="2024-10-28T16:47:30.413"/>
    <p1510:client id="{75220590-CB1A-37D6-8074-530C55FB8262}" v="1" dt="2024-10-28T19:11:13.534"/>
    <p1510:client id="{A1CA37A4-9BE7-AC63-D1D7-585D2DE0C9E3}" v="134" dt="2024-10-28T19:27:23.716"/>
    <p1510:client id="{AE3F64B0-AB34-AF31-FAFC-ACD05BC2B6A9}" v="3" dt="2024-10-28T19:04:01.602"/>
    <p1510:client id="{AF8E3BD9-5655-0653-A8B8-4F16C3901275}" v="2" dt="2024-10-28T15:49:36.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98"/>
    <p:restoredTop sz="94643"/>
  </p:normalViewPr>
  <p:slideViewPr>
    <p:cSldViewPr snapToGrid="0">
      <p:cViewPr>
        <p:scale>
          <a:sx n="125" d="100"/>
          <a:sy n="125" d="100"/>
        </p:scale>
        <p:origin x="-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Schwartz" userId="S::rschwartz@amcp.org::86800792-ef05-41f8-a4d6-54eea78453db" providerId="AD" clId="Web-{AE3F64B0-AB34-AF31-FAFC-ACD05BC2B6A9}"/>
    <pc:docChg chg="modSld">
      <pc:chgData name="Rachel Schwartz" userId="S::rschwartz@amcp.org::86800792-ef05-41f8-a4d6-54eea78453db" providerId="AD" clId="Web-{AE3F64B0-AB34-AF31-FAFC-ACD05BC2B6A9}" dt="2024-10-28T19:04:01.602" v="2" actId="20577"/>
      <pc:docMkLst>
        <pc:docMk/>
      </pc:docMkLst>
      <pc:sldChg chg="modSp">
        <pc:chgData name="Rachel Schwartz" userId="S::rschwartz@amcp.org::86800792-ef05-41f8-a4d6-54eea78453db" providerId="AD" clId="Web-{AE3F64B0-AB34-AF31-FAFC-ACD05BC2B6A9}" dt="2024-10-28T19:04:01.602" v="2" actId="20577"/>
        <pc:sldMkLst>
          <pc:docMk/>
          <pc:sldMk cId="1380950024" sldId="280"/>
        </pc:sldMkLst>
        <pc:spChg chg="mod">
          <ac:chgData name="Rachel Schwartz" userId="S::rschwartz@amcp.org::86800792-ef05-41f8-a4d6-54eea78453db" providerId="AD" clId="Web-{AE3F64B0-AB34-AF31-FAFC-ACD05BC2B6A9}" dt="2024-10-28T19:04:01.602" v="2" actId="20577"/>
          <ac:spMkLst>
            <pc:docMk/>
            <pc:sldMk cId="1380950024" sldId="280"/>
            <ac:spMk id="3" creationId="{396D974C-29C4-838A-49C7-EB8846EEE5D5}"/>
          </ac:spMkLst>
        </pc:spChg>
      </pc:sldChg>
    </pc:docChg>
  </pc:docChgLst>
  <pc:docChgLst>
    <pc:chgData name="Rachel Schwartz" userId="S::rschwartz@amcp.org::86800792-ef05-41f8-a4d6-54eea78453db" providerId="AD" clId="Web-{2E9F8ED6-7DBF-605C-D14E-33E69CD6EDAC}"/>
    <pc:docChg chg="mod">
      <pc:chgData name="Rachel Schwartz" userId="S::rschwartz@amcp.org::86800792-ef05-41f8-a4d6-54eea78453db" providerId="AD" clId="Web-{2E9F8ED6-7DBF-605C-D14E-33E69CD6EDAC}" dt="2024-10-28T19:09:45.826" v="0"/>
      <pc:docMkLst>
        <pc:docMk/>
      </pc:docMkLst>
    </pc:docChg>
  </pc:docChgLst>
  <pc:docChgLst>
    <pc:chgData name="Adam Colborn" userId="S::acolborn@amcp.org::b91faad0-2778-4c57-876c-61ee7736f501" providerId="AD" clId="Web-{A1CA37A4-9BE7-AC63-D1D7-585D2DE0C9E3}"/>
    <pc:docChg chg="mod modSld">
      <pc:chgData name="Adam Colborn" userId="S::acolborn@amcp.org::b91faad0-2778-4c57-876c-61ee7736f501" providerId="AD" clId="Web-{A1CA37A4-9BE7-AC63-D1D7-585D2DE0C9E3}" dt="2024-10-28T18:26:42.669" v="127" actId="20577"/>
      <pc:docMkLst>
        <pc:docMk/>
      </pc:docMkLst>
      <pc:sldChg chg="modSp">
        <pc:chgData name="Adam Colborn" userId="S::acolborn@amcp.org::b91faad0-2778-4c57-876c-61ee7736f501" providerId="AD" clId="Web-{A1CA37A4-9BE7-AC63-D1D7-585D2DE0C9E3}" dt="2024-10-28T18:20:24.264" v="15" actId="20577"/>
        <pc:sldMkLst>
          <pc:docMk/>
          <pc:sldMk cId="56131186" sldId="263"/>
        </pc:sldMkLst>
        <pc:spChg chg="mod">
          <ac:chgData name="Adam Colborn" userId="S::acolborn@amcp.org::b91faad0-2778-4c57-876c-61ee7736f501" providerId="AD" clId="Web-{A1CA37A4-9BE7-AC63-D1D7-585D2DE0C9E3}" dt="2024-10-28T18:20:24.264" v="15" actId="20577"/>
          <ac:spMkLst>
            <pc:docMk/>
            <pc:sldMk cId="56131186" sldId="263"/>
            <ac:spMk id="11" creationId="{E2CCA42F-2B36-D6AD-410C-3ED74AE6DCB9}"/>
          </ac:spMkLst>
        </pc:spChg>
      </pc:sldChg>
      <pc:sldChg chg="modSp">
        <pc:chgData name="Adam Colborn" userId="S::acolborn@amcp.org::b91faad0-2778-4c57-876c-61ee7736f501" providerId="AD" clId="Web-{A1CA37A4-9BE7-AC63-D1D7-585D2DE0C9E3}" dt="2024-10-28T18:21:14.172" v="20" actId="20577"/>
        <pc:sldMkLst>
          <pc:docMk/>
          <pc:sldMk cId="3340170700" sldId="264"/>
        </pc:sldMkLst>
        <pc:spChg chg="mod">
          <ac:chgData name="Adam Colborn" userId="S::acolborn@amcp.org::b91faad0-2778-4c57-876c-61ee7736f501" providerId="AD" clId="Web-{A1CA37A4-9BE7-AC63-D1D7-585D2DE0C9E3}" dt="2024-10-28T18:21:14.172" v="20" actId="20577"/>
          <ac:spMkLst>
            <pc:docMk/>
            <pc:sldMk cId="3340170700" sldId="264"/>
            <ac:spMk id="11" creationId="{ECFAA0B2-083E-AA45-D444-ADD75882B2EE}"/>
          </ac:spMkLst>
        </pc:spChg>
      </pc:sldChg>
      <pc:sldChg chg="modSp">
        <pc:chgData name="Adam Colborn" userId="S::acolborn@amcp.org::b91faad0-2778-4c57-876c-61ee7736f501" providerId="AD" clId="Web-{A1CA37A4-9BE7-AC63-D1D7-585D2DE0C9E3}" dt="2024-10-28T18:21:35.751" v="22" actId="20577"/>
        <pc:sldMkLst>
          <pc:docMk/>
          <pc:sldMk cId="2933494031" sldId="265"/>
        </pc:sldMkLst>
        <pc:spChg chg="mod">
          <ac:chgData name="Adam Colborn" userId="S::acolborn@amcp.org::b91faad0-2778-4c57-876c-61ee7736f501" providerId="AD" clId="Web-{A1CA37A4-9BE7-AC63-D1D7-585D2DE0C9E3}" dt="2024-10-28T18:21:35.751" v="22" actId="20577"/>
          <ac:spMkLst>
            <pc:docMk/>
            <pc:sldMk cId="2933494031" sldId="265"/>
            <ac:spMk id="3" creationId="{6C4C0C0B-A2A3-CD87-B639-F0CC164D47EA}"/>
          </ac:spMkLst>
        </pc:spChg>
      </pc:sldChg>
      <pc:sldChg chg="modSp">
        <pc:chgData name="Adam Colborn" userId="S::acolborn@amcp.org::b91faad0-2778-4c57-876c-61ee7736f501" providerId="AD" clId="Web-{A1CA37A4-9BE7-AC63-D1D7-585D2DE0C9E3}" dt="2024-10-28T18:22:12.127" v="48" actId="20577"/>
        <pc:sldMkLst>
          <pc:docMk/>
          <pc:sldMk cId="347074026" sldId="266"/>
        </pc:sldMkLst>
        <pc:spChg chg="mod">
          <ac:chgData name="Adam Colborn" userId="S::acolborn@amcp.org::b91faad0-2778-4c57-876c-61ee7736f501" providerId="AD" clId="Web-{A1CA37A4-9BE7-AC63-D1D7-585D2DE0C9E3}" dt="2024-10-28T18:22:12.127" v="48" actId="20577"/>
          <ac:spMkLst>
            <pc:docMk/>
            <pc:sldMk cId="347074026" sldId="266"/>
            <ac:spMk id="11" creationId="{017EFB2D-39A9-3514-A34C-3B11E2B76B52}"/>
          </ac:spMkLst>
        </pc:spChg>
      </pc:sldChg>
      <pc:sldChg chg="modSp">
        <pc:chgData name="Adam Colborn" userId="S::acolborn@amcp.org::b91faad0-2778-4c57-876c-61ee7736f501" providerId="AD" clId="Web-{A1CA37A4-9BE7-AC63-D1D7-585D2DE0C9E3}" dt="2024-10-28T18:22:58.379" v="66" actId="14100"/>
        <pc:sldMkLst>
          <pc:docMk/>
          <pc:sldMk cId="3053549336" sldId="267"/>
        </pc:sldMkLst>
        <pc:spChg chg="mod">
          <ac:chgData name="Adam Colborn" userId="S::acolborn@amcp.org::b91faad0-2778-4c57-876c-61ee7736f501" providerId="AD" clId="Web-{A1CA37A4-9BE7-AC63-D1D7-585D2DE0C9E3}" dt="2024-10-28T18:22:58.379" v="66" actId="14100"/>
          <ac:spMkLst>
            <pc:docMk/>
            <pc:sldMk cId="3053549336" sldId="267"/>
            <ac:spMk id="11" creationId="{BE040AF2-237F-856C-2701-FA42D67178A0}"/>
          </ac:spMkLst>
        </pc:spChg>
      </pc:sldChg>
      <pc:sldChg chg="modSp">
        <pc:chgData name="Adam Colborn" userId="S::acolborn@amcp.org::b91faad0-2778-4c57-876c-61ee7736f501" providerId="AD" clId="Web-{A1CA37A4-9BE7-AC63-D1D7-585D2DE0C9E3}" dt="2024-10-28T18:25:17.509" v="97" actId="20577"/>
        <pc:sldMkLst>
          <pc:docMk/>
          <pc:sldMk cId="368616895" sldId="268"/>
        </pc:sldMkLst>
        <pc:spChg chg="mod">
          <ac:chgData name="Adam Colborn" userId="S::acolborn@amcp.org::b91faad0-2778-4c57-876c-61ee7736f501" providerId="AD" clId="Web-{A1CA37A4-9BE7-AC63-D1D7-585D2DE0C9E3}" dt="2024-10-28T18:25:17.509" v="97" actId="20577"/>
          <ac:spMkLst>
            <pc:docMk/>
            <pc:sldMk cId="368616895" sldId="268"/>
            <ac:spMk id="3" creationId="{1C83DD86-D4D9-61DB-9FCA-21AF9E01268C}"/>
          </ac:spMkLst>
        </pc:spChg>
      </pc:sldChg>
      <pc:sldChg chg="modSp">
        <pc:chgData name="Adam Colborn" userId="S::acolborn@amcp.org::b91faad0-2778-4c57-876c-61ee7736f501" providerId="AD" clId="Web-{A1CA37A4-9BE7-AC63-D1D7-585D2DE0C9E3}" dt="2024-10-28T18:26:42.669" v="127" actId="20577"/>
        <pc:sldMkLst>
          <pc:docMk/>
          <pc:sldMk cId="1531681757" sldId="270"/>
        </pc:sldMkLst>
        <pc:spChg chg="mod">
          <ac:chgData name="Adam Colborn" userId="S::acolborn@amcp.org::b91faad0-2778-4c57-876c-61ee7736f501" providerId="AD" clId="Web-{A1CA37A4-9BE7-AC63-D1D7-585D2DE0C9E3}" dt="2024-10-28T18:26:42.669" v="127" actId="20577"/>
          <ac:spMkLst>
            <pc:docMk/>
            <pc:sldMk cId="1531681757" sldId="270"/>
            <ac:spMk id="3" creationId="{117784B9-22CD-5DD5-BC52-3003E58F01E1}"/>
          </ac:spMkLst>
        </pc:spChg>
      </pc:sldChg>
    </pc:docChg>
  </pc:docChgLst>
  <pc:docChgLst>
    <pc:chgData name="Adam Colborn" userId="S::acolborn@amcp.org::b91faad0-2778-4c57-876c-61ee7736f501" providerId="AD" clId="Web-{AF8E3BD9-5655-0653-A8B8-4F16C3901275}"/>
    <pc:docChg chg="modSld">
      <pc:chgData name="Adam Colborn" userId="S::acolborn@amcp.org::b91faad0-2778-4c57-876c-61ee7736f501" providerId="AD" clId="Web-{AF8E3BD9-5655-0653-A8B8-4F16C3901275}" dt="2024-10-28T15:49:34.441" v="75"/>
      <pc:docMkLst>
        <pc:docMk/>
      </pc:docMkLst>
      <pc:sldChg chg="modNotes">
        <pc:chgData name="Adam Colborn" userId="S::acolborn@amcp.org::b91faad0-2778-4c57-876c-61ee7736f501" providerId="AD" clId="Web-{AF8E3BD9-5655-0653-A8B8-4F16C3901275}" dt="2024-10-28T15:49:34.441" v="75"/>
        <pc:sldMkLst>
          <pc:docMk/>
          <pc:sldMk cId="347074026" sldId="266"/>
        </pc:sldMkLst>
      </pc:sldChg>
    </pc:docChg>
  </pc:docChgLst>
  <pc:docChgLst>
    <pc:chgData name="Adam Colborn" userId="S::acolborn@amcp.org::b91faad0-2778-4c57-876c-61ee7736f501" providerId="AD" clId="Web-{5BB4C2A1-E7B1-1E23-5F95-D185997E8A9D}"/>
    <pc:docChg chg="delSld modSld">
      <pc:chgData name="Adam Colborn" userId="S::acolborn@amcp.org::b91faad0-2778-4c57-876c-61ee7736f501" providerId="AD" clId="Web-{5BB4C2A1-E7B1-1E23-5F95-D185997E8A9D}" dt="2024-10-28T16:52:55.797" v="253"/>
      <pc:docMkLst>
        <pc:docMk/>
      </pc:docMkLst>
      <pc:sldChg chg="modSp modNotes">
        <pc:chgData name="Adam Colborn" userId="S::acolborn@amcp.org::b91faad0-2778-4c57-876c-61ee7736f501" providerId="AD" clId="Web-{5BB4C2A1-E7B1-1E23-5F95-D185997E8A9D}" dt="2024-10-28T16:52:55.797" v="253"/>
        <pc:sldMkLst>
          <pc:docMk/>
          <pc:sldMk cId="456253967" sldId="257"/>
        </pc:sldMkLst>
        <pc:spChg chg="mod">
          <ac:chgData name="Adam Colborn" userId="S::acolborn@amcp.org::b91faad0-2778-4c57-876c-61ee7736f501" providerId="AD" clId="Web-{5BB4C2A1-E7B1-1E23-5F95-D185997E8A9D}" dt="2024-10-28T16:47:30.413" v="111" actId="20577"/>
          <ac:spMkLst>
            <pc:docMk/>
            <pc:sldMk cId="456253967" sldId="257"/>
            <ac:spMk id="3" creationId="{9B517615-63E3-FCF8-4281-9FB5CAAF9E5A}"/>
          </ac:spMkLst>
        </pc:spChg>
      </pc:sldChg>
      <pc:sldChg chg="modSp">
        <pc:chgData name="Adam Colborn" userId="S::acolborn@amcp.org::b91faad0-2778-4c57-876c-61ee7736f501" providerId="AD" clId="Web-{5BB4C2A1-E7B1-1E23-5F95-D185997E8A9D}" dt="2024-10-28T16:41:16.791" v="13" actId="20577"/>
        <pc:sldMkLst>
          <pc:docMk/>
          <pc:sldMk cId="1531681757" sldId="270"/>
        </pc:sldMkLst>
        <pc:spChg chg="mod">
          <ac:chgData name="Adam Colborn" userId="S::acolborn@amcp.org::b91faad0-2778-4c57-876c-61ee7736f501" providerId="AD" clId="Web-{5BB4C2A1-E7B1-1E23-5F95-D185997E8A9D}" dt="2024-10-28T16:41:16.791" v="13" actId="20577"/>
          <ac:spMkLst>
            <pc:docMk/>
            <pc:sldMk cId="1531681757" sldId="270"/>
            <ac:spMk id="3" creationId="{117784B9-22CD-5DD5-BC52-3003E58F01E1}"/>
          </ac:spMkLst>
        </pc:spChg>
      </pc:sldChg>
      <pc:sldChg chg="del">
        <pc:chgData name="Adam Colborn" userId="S::acolborn@amcp.org::b91faad0-2778-4c57-876c-61ee7736f501" providerId="AD" clId="Web-{5BB4C2A1-E7B1-1E23-5F95-D185997E8A9D}" dt="2024-10-28T16:38:49.404" v="1"/>
        <pc:sldMkLst>
          <pc:docMk/>
          <pc:sldMk cId="835040799" sldId="274"/>
        </pc:sldMkLst>
      </pc:sldChg>
      <pc:sldChg chg="del">
        <pc:chgData name="Adam Colborn" userId="S::acolborn@amcp.org::b91faad0-2778-4c57-876c-61ee7736f501" providerId="AD" clId="Web-{5BB4C2A1-E7B1-1E23-5F95-D185997E8A9D}" dt="2024-10-28T16:38:49.389" v="0"/>
        <pc:sldMkLst>
          <pc:docMk/>
          <pc:sldMk cId="3900708290" sldId="275"/>
        </pc:sldMkLst>
      </pc:sldChg>
    </pc:docChg>
  </pc:docChgLst>
  <pc:docChgLst>
    <pc:chgData name="Erica Klinger" userId="a700a6fe-3413-4631-a83a-9e5d9bf38fcf" providerId="ADAL" clId="{04EF9EE0-806B-1D4D-BADE-7D222473EBCD}"/>
    <pc:docChg chg="undo custSel addSld delSld modSld sldOrd">
      <pc:chgData name="Erica Klinger" userId="a700a6fe-3413-4631-a83a-9e5d9bf38fcf" providerId="ADAL" clId="{04EF9EE0-806B-1D4D-BADE-7D222473EBCD}" dt="2024-10-29T13:47:21.219" v="466" actId="1076"/>
      <pc:docMkLst>
        <pc:docMk/>
      </pc:docMkLst>
      <pc:sldChg chg="modSp mod">
        <pc:chgData name="Erica Klinger" userId="a700a6fe-3413-4631-a83a-9e5d9bf38fcf" providerId="ADAL" clId="{04EF9EE0-806B-1D4D-BADE-7D222473EBCD}" dt="2024-10-29T13:00:08.530" v="98" actId="1076"/>
        <pc:sldMkLst>
          <pc:docMk/>
          <pc:sldMk cId="1353190151" sldId="256"/>
        </pc:sldMkLst>
        <pc:picChg chg="mod">
          <ac:chgData name="Erica Klinger" userId="a700a6fe-3413-4631-a83a-9e5d9bf38fcf" providerId="ADAL" clId="{04EF9EE0-806B-1D4D-BADE-7D222473EBCD}" dt="2024-10-29T13:00:08.530" v="98" actId="1076"/>
          <ac:picMkLst>
            <pc:docMk/>
            <pc:sldMk cId="1353190151" sldId="256"/>
            <ac:picMk id="20" creationId="{FC9DE500-4B3D-C274-CE5F-EBBB04C68D9E}"/>
          </ac:picMkLst>
        </pc:picChg>
      </pc:sldChg>
      <pc:sldChg chg="addSp delSp modSp del mod">
        <pc:chgData name="Erica Klinger" userId="a700a6fe-3413-4631-a83a-9e5d9bf38fcf" providerId="ADAL" clId="{04EF9EE0-806B-1D4D-BADE-7D222473EBCD}" dt="2024-10-29T13:00:42.337" v="103" actId="2696"/>
        <pc:sldMkLst>
          <pc:docMk/>
          <pc:sldMk cId="456253967" sldId="257"/>
        </pc:sldMkLst>
        <pc:spChg chg="mod">
          <ac:chgData name="Erica Klinger" userId="a700a6fe-3413-4631-a83a-9e5d9bf38fcf" providerId="ADAL" clId="{04EF9EE0-806B-1D4D-BADE-7D222473EBCD}" dt="2024-10-29T12:58:06.885" v="96" actId="20577"/>
          <ac:spMkLst>
            <pc:docMk/>
            <pc:sldMk cId="456253967" sldId="257"/>
            <ac:spMk id="2" creationId="{D28624C9-73C5-A1AF-6C08-6E123089F126}"/>
          </ac:spMkLst>
        </pc:spChg>
        <pc:spChg chg="del">
          <ac:chgData name="Erica Klinger" userId="a700a6fe-3413-4631-a83a-9e5d9bf38fcf" providerId="ADAL" clId="{04EF9EE0-806B-1D4D-BADE-7D222473EBCD}" dt="2024-10-29T12:53:58.838" v="78" actId="478"/>
          <ac:spMkLst>
            <pc:docMk/>
            <pc:sldMk cId="456253967" sldId="257"/>
            <ac:spMk id="3" creationId="{9B517615-63E3-FCF8-4281-9FB5CAAF9E5A}"/>
          </ac:spMkLst>
        </pc:spChg>
        <pc:spChg chg="add del mod">
          <ac:chgData name="Erica Klinger" userId="a700a6fe-3413-4631-a83a-9e5d9bf38fcf" providerId="ADAL" clId="{04EF9EE0-806B-1D4D-BADE-7D222473EBCD}" dt="2024-10-29T12:54:01.148" v="79" actId="478"/>
          <ac:spMkLst>
            <pc:docMk/>
            <pc:sldMk cId="456253967" sldId="257"/>
            <ac:spMk id="8" creationId="{A58F25A7-7873-5567-DB07-F303AD258D57}"/>
          </ac:spMkLst>
        </pc:spChg>
        <pc:spChg chg="add del mod">
          <ac:chgData name="Erica Klinger" userId="a700a6fe-3413-4631-a83a-9e5d9bf38fcf" providerId="ADAL" clId="{04EF9EE0-806B-1D4D-BADE-7D222473EBCD}" dt="2024-10-29T13:00:25.649" v="100" actId="478"/>
          <ac:spMkLst>
            <pc:docMk/>
            <pc:sldMk cId="456253967" sldId="257"/>
            <ac:spMk id="11" creationId="{5FB59646-C15D-7A05-C11B-14377D57304E}"/>
          </ac:spMkLst>
        </pc:spChg>
        <pc:spChg chg="add del mod">
          <ac:chgData name="Erica Klinger" userId="a700a6fe-3413-4631-a83a-9e5d9bf38fcf" providerId="ADAL" clId="{04EF9EE0-806B-1D4D-BADE-7D222473EBCD}" dt="2024-10-29T13:00:25.649" v="100" actId="478"/>
          <ac:spMkLst>
            <pc:docMk/>
            <pc:sldMk cId="456253967" sldId="257"/>
            <ac:spMk id="12" creationId="{63D895C1-819C-CDC4-1F50-DE14CC5B16BB}"/>
          </ac:spMkLst>
        </pc:spChg>
        <pc:picChg chg="add del mod">
          <ac:chgData name="Erica Klinger" userId="a700a6fe-3413-4631-a83a-9e5d9bf38fcf" providerId="ADAL" clId="{04EF9EE0-806B-1D4D-BADE-7D222473EBCD}" dt="2024-10-29T13:00:25.649" v="100" actId="478"/>
          <ac:picMkLst>
            <pc:docMk/>
            <pc:sldMk cId="456253967" sldId="257"/>
            <ac:picMk id="13" creationId="{6C818716-2FB2-C195-3263-5148C14B451C}"/>
          </ac:picMkLst>
        </pc:picChg>
      </pc:sldChg>
      <pc:sldChg chg="modSp mod">
        <pc:chgData name="Erica Klinger" userId="a700a6fe-3413-4631-a83a-9e5d9bf38fcf" providerId="ADAL" clId="{04EF9EE0-806B-1D4D-BADE-7D222473EBCD}" dt="2024-10-28T15:15:12.802" v="73" actId="1037"/>
        <pc:sldMkLst>
          <pc:docMk/>
          <pc:sldMk cId="2173061667" sldId="258"/>
        </pc:sldMkLst>
        <pc:spChg chg="mod">
          <ac:chgData name="Erica Klinger" userId="a700a6fe-3413-4631-a83a-9e5d9bf38fcf" providerId="ADAL" clId="{04EF9EE0-806B-1D4D-BADE-7D222473EBCD}" dt="2024-10-28T15:15:12.802" v="73" actId="1037"/>
          <ac:spMkLst>
            <pc:docMk/>
            <pc:sldMk cId="2173061667" sldId="258"/>
            <ac:spMk id="11" creationId="{51E46C64-0036-C69C-CB2D-11C3D54387C7}"/>
          </ac:spMkLst>
        </pc:spChg>
        <pc:graphicFrameChg chg="mod">
          <ac:chgData name="Erica Klinger" userId="a700a6fe-3413-4631-a83a-9e5d9bf38fcf" providerId="ADAL" clId="{04EF9EE0-806B-1D4D-BADE-7D222473EBCD}" dt="2024-10-28T15:10:40.392" v="1" actId="14100"/>
          <ac:graphicFrameMkLst>
            <pc:docMk/>
            <pc:sldMk cId="2173061667" sldId="258"/>
            <ac:graphicFrameMk id="5" creationId="{4690AE64-2419-54F7-1FC4-9C953C340D69}"/>
          </ac:graphicFrameMkLst>
        </pc:graphicFrameChg>
      </pc:sldChg>
      <pc:sldChg chg="addSp modSp mod">
        <pc:chgData name="Erica Klinger" userId="a700a6fe-3413-4631-a83a-9e5d9bf38fcf" providerId="ADAL" clId="{04EF9EE0-806B-1D4D-BADE-7D222473EBCD}" dt="2024-10-29T13:43:58.330" v="443" actId="1035"/>
        <pc:sldMkLst>
          <pc:docMk/>
          <pc:sldMk cId="3592441069" sldId="260"/>
        </pc:sldMkLst>
        <pc:spChg chg="mod">
          <ac:chgData name="Erica Klinger" userId="a700a6fe-3413-4631-a83a-9e5d9bf38fcf" providerId="ADAL" clId="{04EF9EE0-806B-1D4D-BADE-7D222473EBCD}" dt="2024-10-29T13:43:38.803" v="433" actId="1036"/>
          <ac:spMkLst>
            <pc:docMk/>
            <pc:sldMk cId="3592441069" sldId="260"/>
            <ac:spMk id="3" creationId="{2618AF7F-DD27-9C90-35A9-276782DA83E7}"/>
          </ac:spMkLst>
        </pc:spChg>
        <pc:spChg chg="add mod">
          <ac:chgData name="Erica Klinger" userId="a700a6fe-3413-4631-a83a-9e5d9bf38fcf" providerId="ADAL" clId="{04EF9EE0-806B-1D4D-BADE-7D222473EBCD}" dt="2024-10-29T13:43:58.330" v="443" actId="1035"/>
          <ac:spMkLst>
            <pc:docMk/>
            <pc:sldMk cId="3592441069" sldId="260"/>
            <ac:spMk id="5" creationId="{E65C3FFC-B230-8A5C-4DB2-D641625AAD22}"/>
          </ac:spMkLst>
        </pc:spChg>
        <pc:spChg chg="mod">
          <ac:chgData name="Erica Klinger" userId="a700a6fe-3413-4631-a83a-9e5d9bf38fcf" providerId="ADAL" clId="{04EF9EE0-806B-1D4D-BADE-7D222473EBCD}" dt="2024-10-29T13:38:04.591" v="379" actId="1036"/>
          <ac:spMkLst>
            <pc:docMk/>
            <pc:sldMk cId="3592441069" sldId="260"/>
            <ac:spMk id="34" creationId="{0C9EAF3E-9F66-9384-823E-4E83709AF91D}"/>
          </ac:spMkLst>
        </pc:spChg>
        <pc:spChg chg="mod">
          <ac:chgData name="Erica Klinger" userId="a700a6fe-3413-4631-a83a-9e5d9bf38fcf" providerId="ADAL" clId="{04EF9EE0-806B-1D4D-BADE-7D222473EBCD}" dt="2024-10-29T13:43:55.496" v="435" actId="14100"/>
          <ac:spMkLst>
            <pc:docMk/>
            <pc:sldMk cId="3592441069" sldId="260"/>
            <ac:spMk id="35" creationId="{A5250C3D-0F3E-E40E-3D7F-EDBFC5DCCE39}"/>
          </ac:spMkLst>
        </pc:spChg>
        <pc:grpChg chg="mod">
          <ac:chgData name="Erica Klinger" userId="a700a6fe-3413-4631-a83a-9e5d9bf38fcf" providerId="ADAL" clId="{04EF9EE0-806B-1D4D-BADE-7D222473EBCD}" dt="2024-10-29T13:43:51.999" v="434" actId="14100"/>
          <ac:grpSpMkLst>
            <pc:docMk/>
            <pc:sldMk cId="3592441069" sldId="260"/>
            <ac:grpSpMk id="31" creationId="{4190F046-88AF-1375-2B77-CB533A28C0F3}"/>
          </ac:grpSpMkLst>
        </pc:grpChg>
        <pc:grpChg chg="mod">
          <ac:chgData name="Erica Klinger" userId="a700a6fe-3413-4631-a83a-9e5d9bf38fcf" providerId="ADAL" clId="{04EF9EE0-806B-1D4D-BADE-7D222473EBCD}" dt="2024-10-29T13:38:04.591" v="379" actId="1036"/>
          <ac:grpSpMkLst>
            <pc:docMk/>
            <pc:sldMk cId="3592441069" sldId="260"/>
            <ac:grpSpMk id="32" creationId="{F01B7E3D-5A12-2535-2C42-37D8CF0B1828}"/>
          </ac:grpSpMkLst>
        </pc:grpChg>
        <pc:grpChg chg="mod">
          <ac:chgData name="Erica Klinger" userId="a700a6fe-3413-4631-a83a-9e5d9bf38fcf" providerId="ADAL" clId="{04EF9EE0-806B-1D4D-BADE-7D222473EBCD}" dt="2024-10-29T13:38:04.591" v="379" actId="1036"/>
          <ac:grpSpMkLst>
            <pc:docMk/>
            <pc:sldMk cId="3592441069" sldId="260"/>
            <ac:grpSpMk id="33" creationId="{C88C2E90-A213-F3CA-49B6-4BA1D3230EAC}"/>
          </ac:grpSpMkLst>
        </pc:grpChg>
      </pc:sldChg>
      <pc:sldChg chg="modSp mod">
        <pc:chgData name="Erica Klinger" userId="a700a6fe-3413-4631-a83a-9e5d9bf38fcf" providerId="ADAL" clId="{04EF9EE0-806B-1D4D-BADE-7D222473EBCD}" dt="2024-10-28T15:11:25.908" v="6"/>
        <pc:sldMkLst>
          <pc:docMk/>
          <pc:sldMk cId="56131186" sldId="263"/>
        </pc:sldMkLst>
        <pc:spChg chg="mod">
          <ac:chgData name="Erica Klinger" userId="a700a6fe-3413-4631-a83a-9e5d9bf38fcf" providerId="ADAL" clId="{04EF9EE0-806B-1D4D-BADE-7D222473EBCD}" dt="2024-10-28T15:11:21.831" v="5" actId="1076"/>
          <ac:spMkLst>
            <pc:docMk/>
            <pc:sldMk cId="56131186" sldId="263"/>
            <ac:spMk id="8" creationId="{11C5A079-2C94-3BAE-4394-E278AB66FFBD}"/>
          </ac:spMkLst>
        </pc:spChg>
        <pc:graphicFrameChg chg="mod">
          <ac:chgData name="Erica Klinger" userId="a700a6fe-3413-4631-a83a-9e5d9bf38fcf" providerId="ADAL" clId="{04EF9EE0-806B-1D4D-BADE-7D222473EBCD}" dt="2024-10-28T15:11:25.908" v="6"/>
          <ac:graphicFrameMkLst>
            <pc:docMk/>
            <pc:sldMk cId="56131186" sldId="263"/>
            <ac:graphicFrameMk id="4" creationId="{1EF29C3D-B132-847F-07B8-C52A9346CF89}"/>
          </ac:graphicFrameMkLst>
        </pc:graphicFrameChg>
      </pc:sldChg>
      <pc:sldChg chg="modSp mod">
        <pc:chgData name="Erica Klinger" userId="a700a6fe-3413-4631-a83a-9e5d9bf38fcf" providerId="ADAL" clId="{04EF9EE0-806B-1D4D-BADE-7D222473EBCD}" dt="2024-10-28T15:11:43.986" v="8" actId="1076"/>
        <pc:sldMkLst>
          <pc:docMk/>
          <pc:sldMk cId="3340170700" sldId="264"/>
        </pc:sldMkLst>
        <pc:spChg chg="mod">
          <ac:chgData name="Erica Klinger" userId="a700a6fe-3413-4631-a83a-9e5d9bf38fcf" providerId="ADAL" clId="{04EF9EE0-806B-1D4D-BADE-7D222473EBCD}" dt="2024-10-28T15:11:43.986" v="8" actId="1076"/>
          <ac:spMkLst>
            <pc:docMk/>
            <pc:sldMk cId="3340170700" sldId="264"/>
            <ac:spMk id="8" creationId="{759E933A-AAF7-174A-2670-703E309679B4}"/>
          </ac:spMkLst>
        </pc:spChg>
        <pc:graphicFrameChg chg="mod">
          <ac:chgData name="Erica Klinger" userId="a700a6fe-3413-4631-a83a-9e5d9bf38fcf" providerId="ADAL" clId="{04EF9EE0-806B-1D4D-BADE-7D222473EBCD}" dt="2024-10-28T15:11:41.299" v="7" actId="14100"/>
          <ac:graphicFrameMkLst>
            <pc:docMk/>
            <pc:sldMk cId="3340170700" sldId="264"/>
            <ac:graphicFrameMk id="5" creationId="{11706CA8-B99A-A6F1-4693-36E472121A8A}"/>
          </ac:graphicFrameMkLst>
        </pc:graphicFrameChg>
      </pc:sldChg>
      <pc:sldChg chg="modSp mod">
        <pc:chgData name="Erica Klinger" userId="a700a6fe-3413-4631-a83a-9e5d9bf38fcf" providerId="ADAL" clId="{04EF9EE0-806B-1D4D-BADE-7D222473EBCD}" dt="2024-10-29T13:43:07.750" v="417" actId="1036"/>
        <pc:sldMkLst>
          <pc:docMk/>
          <pc:sldMk cId="2933494031" sldId="265"/>
        </pc:sldMkLst>
        <pc:spChg chg="mod">
          <ac:chgData name="Erica Klinger" userId="a700a6fe-3413-4631-a83a-9e5d9bf38fcf" providerId="ADAL" clId="{04EF9EE0-806B-1D4D-BADE-7D222473EBCD}" dt="2024-10-29T13:43:07.750" v="417" actId="1036"/>
          <ac:spMkLst>
            <pc:docMk/>
            <pc:sldMk cId="2933494031" sldId="265"/>
            <ac:spMk id="9" creationId="{CDE7E1C2-B264-768F-BEE9-6FB4CA5AC52C}"/>
          </ac:spMkLst>
        </pc:spChg>
        <pc:spChg chg="mod">
          <ac:chgData name="Erica Klinger" userId="a700a6fe-3413-4631-a83a-9e5d9bf38fcf" providerId="ADAL" clId="{04EF9EE0-806B-1D4D-BADE-7D222473EBCD}" dt="2024-10-29T13:43:03.516" v="406" actId="14100"/>
          <ac:spMkLst>
            <pc:docMk/>
            <pc:sldMk cId="2933494031" sldId="265"/>
            <ac:spMk id="10" creationId="{3AF790CC-C2AE-5DFA-A631-64719F082179}"/>
          </ac:spMkLst>
        </pc:spChg>
      </pc:sldChg>
      <pc:sldChg chg="addSp modSp mod">
        <pc:chgData name="Erica Klinger" userId="a700a6fe-3413-4631-a83a-9e5d9bf38fcf" providerId="ADAL" clId="{04EF9EE0-806B-1D4D-BADE-7D222473EBCD}" dt="2024-10-29T13:47:21.219" v="466" actId="1076"/>
        <pc:sldMkLst>
          <pc:docMk/>
          <pc:sldMk cId="368616895" sldId="268"/>
        </pc:sldMkLst>
        <pc:spChg chg="mod">
          <ac:chgData name="Erica Klinger" userId="a700a6fe-3413-4631-a83a-9e5d9bf38fcf" providerId="ADAL" clId="{04EF9EE0-806B-1D4D-BADE-7D222473EBCD}" dt="2024-10-29T13:46:31.128" v="457" actId="948"/>
          <ac:spMkLst>
            <pc:docMk/>
            <pc:sldMk cId="368616895" sldId="268"/>
            <ac:spMk id="3" creationId="{1C83DD86-D4D9-61DB-9FCA-21AF9E01268C}"/>
          </ac:spMkLst>
        </pc:spChg>
        <pc:spChg chg="add mod">
          <ac:chgData name="Erica Klinger" userId="a700a6fe-3413-4631-a83a-9e5d9bf38fcf" providerId="ADAL" clId="{04EF9EE0-806B-1D4D-BADE-7D222473EBCD}" dt="2024-10-29T13:47:21.219" v="466" actId="1076"/>
          <ac:spMkLst>
            <pc:docMk/>
            <pc:sldMk cId="368616895" sldId="268"/>
            <ac:spMk id="6" creationId="{6BD00125-84DB-52A8-0463-EE9560E072A9}"/>
          </ac:spMkLst>
        </pc:spChg>
        <pc:spChg chg="add mod">
          <ac:chgData name="Erica Klinger" userId="a700a6fe-3413-4631-a83a-9e5d9bf38fcf" providerId="ADAL" clId="{04EF9EE0-806B-1D4D-BADE-7D222473EBCD}" dt="2024-10-29T13:46:50.609" v="460"/>
          <ac:spMkLst>
            <pc:docMk/>
            <pc:sldMk cId="368616895" sldId="268"/>
            <ac:spMk id="7" creationId="{9A0613BC-B1E3-0A0E-1ABB-D02FBA974C80}"/>
          </ac:spMkLst>
        </pc:spChg>
        <pc:graphicFrameChg chg="mod">
          <ac:chgData name="Erica Klinger" userId="a700a6fe-3413-4631-a83a-9e5d9bf38fcf" providerId="ADAL" clId="{04EF9EE0-806B-1D4D-BADE-7D222473EBCD}" dt="2024-10-29T13:47:18.774" v="465" actId="14100"/>
          <ac:graphicFrameMkLst>
            <pc:docMk/>
            <pc:sldMk cId="368616895" sldId="268"/>
            <ac:graphicFrameMk id="4" creationId="{D16D7440-AA6E-D994-E7DB-0FDD44980DC3}"/>
          </ac:graphicFrameMkLst>
        </pc:graphicFrameChg>
      </pc:sldChg>
      <pc:sldChg chg="modSp mod">
        <pc:chgData name="Erica Klinger" userId="a700a6fe-3413-4631-a83a-9e5d9bf38fcf" providerId="ADAL" clId="{04EF9EE0-806B-1D4D-BADE-7D222473EBCD}" dt="2024-10-28T15:14:26.978" v="62" actId="1036"/>
        <pc:sldMkLst>
          <pc:docMk/>
          <pc:sldMk cId="833394776" sldId="269"/>
        </pc:sldMkLst>
        <pc:spChg chg="mod">
          <ac:chgData name="Erica Klinger" userId="a700a6fe-3413-4631-a83a-9e5d9bf38fcf" providerId="ADAL" clId="{04EF9EE0-806B-1D4D-BADE-7D222473EBCD}" dt="2024-10-28T15:14:07.599" v="42" actId="948"/>
          <ac:spMkLst>
            <pc:docMk/>
            <pc:sldMk cId="833394776" sldId="269"/>
            <ac:spMk id="7" creationId="{1E0EECD6-FF2B-0D0E-F0D4-C6988C9ADFAC}"/>
          </ac:spMkLst>
        </pc:spChg>
        <pc:spChg chg="mod">
          <ac:chgData name="Erica Klinger" userId="a700a6fe-3413-4631-a83a-9e5d9bf38fcf" providerId="ADAL" clId="{04EF9EE0-806B-1D4D-BADE-7D222473EBCD}" dt="2024-10-28T15:14:26.978" v="62" actId="1036"/>
          <ac:spMkLst>
            <pc:docMk/>
            <pc:sldMk cId="833394776" sldId="269"/>
            <ac:spMk id="22" creationId="{2C0265E2-B48C-79FE-94C8-9D1B8732BA3C}"/>
          </ac:spMkLst>
        </pc:spChg>
        <pc:grpChg chg="mod">
          <ac:chgData name="Erica Klinger" userId="a700a6fe-3413-4631-a83a-9e5d9bf38fcf" providerId="ADAL" clId="{04EF9EE0-806B-1D4D-BADE-7D222473EBCD}" dt="2024-10-28T15:14:23.847" v="57" actId="1036"/>
          <ac:grpSpMkLst>
            <pc:docMk/>
            <pc:sldMk cId="833394776" sldId="269"/>
            <ac:grpSpMk id="21" creationId="{E46A6430-671E-87D5-5FEC-E8B426D610F5}"/>
          </ac:grpSpMkLst>
        </pc:grpChg>
        <pc:graphicFrameChg chg="mod">
          <ac:chgData name="Erica Klinger" userId="a700a6fe-3413-4631-a83a-9e5d9bf38fcf" providerId="ADAL" clId="{04EF9EE0-806B-1D4D-BADE-7D222473EBCD}" dt="2024-10-28T15:14:17.081" v="49" actId="1036"/>
          <ac:graphicFrameMkLst>
            <pc:docMk/>
            <pc:sldMk cId="833394776" sldId="269"/>
            <ac:graphicFrameMk id="5" creationId="{094FFA0D-D32E-9380-B6F7-1AA32E75F418}"/>
          </ac:graphicFrameMkLst>
        </pc:graphicFrameChg>
        <pc:graphicFrameChg chg="mod">
          <ac:chgData name="Erica Klinger" userId="a700a6fe-3413-4631-a83a-9e5d9bf38fcf" providerId="ADAL" clId="{04EF9EE0-806B-1D4D-BADE-7D222473EBCD}" dt="2024-10-28T15:14:17.081" v="49" actId="1036"/>
          <ac:graphicFrameMkLst>
            <pc:docMk/>
            <pc:sldMk cId="833394776" sldId="269"/>
            <ac:graphicFrameMk id="6" creationId="{CA8BFEDD-40E8-3EB5-6BAE-B06715B8FE84}"/>
          </ac:graphicFrameMkLst>
        </pc:graphicFrameChg>
      </pc:sldChg>
      <pc:sldChg chg="modSp">
        <pc:chgData name="Erica Klinger" userId="a700a6fe-3413-4631-a83a-9e5d9bf38fcf" providerId="ADAL" clId="{04EF9EE0-806B-1D4D-BADE-7D222473EBCD}" dt="2024-10-28T15:12:34.907" v="13" actId="20577"/>
        <pc:sldMkLst>
          <pc:docMk/>
          <pc:sldMk cId="1531681757" sldId="270"/>
        </pc:sldMkLst>
        <pc:graphicFrameChg chg="mod">
          <ac:chgData name="Erica Klinger" userId="a700a6fe-3413-4631-a83a-9e5d9bf38fcf" providerId="ADAL" clId="{04EF9EE0-806B-1D4D-BADE-7D222473EBCD}" dt="2024-10-28T15:12:34.907" v="13" actId="20577"/>
          <ac:graphicFrameMkLst>
            <pc:docMk/>
            <pc:sldMk cId="1531681757" sldId="270"/>
            <ac:graphicFrameMk id="4" creationId="{4966E7DC-B40B-BF85-892F-ADC69F46FB7F}"/>
          </ac:graphicFrameMkLst>
        </pc:graphicFrameChg>
      </pc:sldChg>
      <pc:sldChg chg="modSp mod">
        <pc:chgData name="Erica Klinger" userId="a700a6fe-3413-4631-a83a-9e5d9bf38fcf" providerId="ADAL" clId="{04EF9EE0-806B-1D4D-BADE-7D222473EBCD}" dt="2024-10-28T15:13:04.935" v="35" actId="1038"/>
        <pc:sldMkLst>
          <pc:docMk/>
          <pc:sldMk cId="177482410" sldId="271"/>
        </pc:sldMkLst>
        <pc:spChg chg="mod">
          <ac:chgData name="Erica Klinger" userId="a700a6fe-3413-4631-a83a-9e5d9bf38fcf" providerId="ADAL" clId="{04EF9EE0-806B-1D4D-BADE-7D222473EBCD}" dt="2024-10-28T15:13:04.935" v="35" actId="1038"/>
          <ac:spMkLst>
            <pc:docMk/>
            <pc:sldMk cId="177482410" sldId="271"/>
            <ac:spMk id="3" creationId="{447AE585-EADC-56BC-1E6C-E003580AD900}"/>
          </ac:spMkLst>
        </pc:spChg>
        <pc:spChg chg="mod">
          <ac:chgData name="Erica Klinger" userId="a700a6fe-3413-4631-a83a-9e5d9bf38fcf" providerId="ADAL" clId="{04EF9EE0-806B-1D4D-BADE-7D222473EBCD}" dt="2024-10-28T15:13:00.265" v="22" actId="1035"/>
          <ac:spMkLst>
            <pc:docMk/>
            <pc:sldMk cId="177482410" sldId="271"/>
            <ac:spMk id="5" creationId="{5D8EFF12-6ABC-4DFD-07BD-8E4E98ADCA26}"/>
          </ac:spMkLst>
        </pc:spChg>
      </pc:sldChg>
      <pc:sldChg chg="modSp mod">
        <pc:chgData name="Erica Klinger" userId="a700a6fe-3413-4631-a83a-9e5d9bf38fcf" providerId="ADAL" clId="{04EF9EE0-806B-1D4D-BADE-7D222473EBCD}" dt="2024-10-28T15:13:36.391" v="39" actId="1076"/>
        <pc:sldMkLst>
          <pc:docMk/>
          <pc:sldMk cId="3900708290" sldId="275"/>
        </pc:sldMkLst>
        <pc:spChg chg="mod">
          <ac:chgData name="Erica Klinger" userId="a700a6fe-3413-4631-a83a-9e5d9bf38fcf" providerId="ADAL" clId="{04EF9EE0-806B-1D4D-BADE-7D222473EBCD}" dt="2024-10-28T15:13:36.391" v="39" actId="1076"/>
          <ac:spMkLst>
            <pc:docMk/>
            <pc:sldMk cId="3900708290" sldId="275"/>
            <ac:spMk id="11" creationId="{CF4A1997-22EE-D443-32DB-0110B644BCE7}"/>
          </ac:spMkLst>
        </pc:spChg>
      </pc:sldChg>
      <pc:sldChg chg="modSp mod">
        <pc:chgData name="Erica Klinger" userId="a700a6fe-3413-4631-a83a-9e5d9bf38fcf" providerId="ADAL" clId="{04EF9EE0-806B-1D4D-BADE-7D222473EBCD}" dt="2024-10-29T13:00:30.727" v="102" actId="1076"/>
        <pc:sldMkLst>
          <pc:docMk/>
          <pc:sldMk cId="3226289421" sldId="276"/>
        </pc:sldMkLst>
        <pc:spChg chg="mod">
          <ac:chgData name="Erica Klinger" userId="a700a6fe-3413-4631-a83a-9e5d9bf38fcf" providerId="ADAL" clId="{04EF9EE0-806B-1D4D-BADE-7D222473EBCD}" dt="2024-10-29T13:00:30.727" v="102" actId="1076"/>
          <ac:spMkLst>
            <pc:docMk/>
            <pc:sldMk cId="3226289421" sldId="276"/>
            <ac:spMk id="16" creationId="{72A5BB4B-39E2-D8AA-CA03-83F0511A15CE}"/>
          </ac:spMkLst>
        </pc:spChg>
        <pc:spChg chg="mod">
          <ac:chgData name="Erica Klinger" userId="a700a6fe-3413-4631-a83a-9e5d9bf38fcf" providerId="ADAL" clId="{04EF9EE0-806B-1D4D-BADE-7D222473EBCD}" dt="2024-10-29T13:00:30.727" v="102" actId="1076"/>
          <ac:spMkLst>
            <pc:docMk/>
            <pc:sldMk cId="3226289421" sldId="276"/>
            <ac:spMk id="17" creationId="{CD8BB0EF-AE8B-5C43-2426-5DED4A7D3DDF}"/>
          </ac:spMkLst>
        </pc:spChg>
        <pc:picChg chg="mod">
          <ac:chgData name="Erica Klinger" userId="a700a6fe-3413-4631-a83a-9e5d9bf38fcf" providerId="ADAL" clId="{04EF9EE0-806B-1D4D-BADE-7D222473EBCD}" dt="2024-10-29T13:00:30.727" v="102" actId="1076"/>
          <ac:picMkLst>
            <pc:docMk/>
            <pc:sldMk cId="3226289421" sldId="276"/>
            <ac:picMk id="20" creationId="{0EA0B3F7-70B0-04C2-8F70-8E5E1BB05CA1}"/>
          </ac:picMkLst>
        </pc:picChg>
      </pc:sldChg>
      <pc:sldChg chg="modSp mod">
        <pc:chgData name="Erica Klinger" userId="a700a6fe-3413-4631-a83a-9e5d9bf38fcf" providerId="ADAL" clId="{04EF9EE0-806B-1D4D-BADE-7D222473EBCD}" dt="2024-10-29T13:42:42.970" v="405" actId="1035"/>
        <pc:sldMkLst>
          <pc:docMk/>
          <pc:sldMk cId="3262829345" sldId="278"/>
        </pc:sldMkLst>
        <pc:spChg chg="mod">
          <ac:chgData name="Erica Klinger" userId="a700a6fe-3413-4631-a83a-9e5d9bf38fcf" providerId="ADAL" clId="{04EF9EE0-806B-1D4D-BADE-7D222473EBCD}" dt="2024-10-29T13:42:42.970" v="405" actId="1035"/>
          <ac:spMkLst>
            <pc:docMk/>
            <pc:sldMk cId="3262829345" sldId="278"/>
            <ac:spMk id="5" creationId="{B8D5F90C-8EBD-9B54-2EC2-024ECDD98C17}"/>
          </ac:spMkLst>
        </pc:spChg>
      </pc:sldChg>
      <pc:sldChg chg="addSp modSp mod">
        <pc:chgData name="Erica Klinger" userId="a700a6fe-3413-4631-a83a-9e5d9bf38fcf" providerId="ADAL" clId="{04EF9EE0-806B-1D4D-BADE-7D222473EBCD}" dt="2024-10-29T13:24:25" v="326" actId="20577"/>
        <pc:sldMkLst>
          <pc:docMk/>
          <pc:sldMk cId="2474867314" sldId="279"/>
        </pc:sldMkLst>
        <pc:spChg chg="add mod">
          <ac:chgData name="Erica Klinger" userId="a700a6fe-3413-4631-a83a-9e5d9bf38fcf" providerId="ADAL" clId="{04EF9EE0-806B-1D4D-BADE-7D222473EBCD}" dt="2024-10-29T13:24:25" v="326" actId="20577"/>
          <ac:spMkLst>
            <pc:docMk/>
            <pc:sldMk cId="2474867314" sldId="279"/>
            <ac:spMk id="6" creationId="{B4D33AF4-AD7B-47E8-74F3-65E03CDB9D22}"/>
          </ac:spMkLst>
        </pc:spChg>
      </pc:sldChg>
      <pc:sldChg chg="addSp modSp mod">
        <pc:chgData name="Erica Klinger" userId="a700a6fe-3413-4631-a83a-9e5d9bf38fcf" providerId="ADAL" clId="{04EF9EE0-806B-1D4D-BADE-7D222473EBCD}" dt="2024-10-29T13:30:54.309" v="363" actId="1035"/>
        <pc:sldMkLst>
          <pc:docMk/>
          <pc:sldMk cId="1380950024" sldId="280"/>
        </pc:sldMkLst>
        <pc:spChg chg="mod">
          <ac:chgData name="Erica Klinger" userId="a700a6fe-3413-4631-a83a-9e5d9bf38fcf" providerId="ADAL" clId="{04EF9EE0-806B-1D4D-BADE-7D222473EBCD}" dt="2024-10-29T13:17:51.386" v="309" actId="20577"/>
          <ac:spMkLst>
            <pc:docMk/>
            <pc:sldMk cId="1380950024" sldId="280"/>
            <ac:spMk id="3" creationId="{396D974C-29C4-838A-49C7-EB8846EEE5D5}"/>
          </ac:spMkLst>
        </pc:spChg>
        <pc:spChg chg="add mod">
          <ac:chgData name="Erica Klinger" userId="a700a6fe-3413-4631-a83a-9e5d9bf38fcf" providerId="ADAL" clId="{04EF9EE0-806B-1D4D-BADE-7D222473EBCD}" dt="2024-10-29T13:30:54.309" v="363" actId="1035"/>
          <ac:spMkLst>
            <pc:docMk/>
            <pc:sldMk cId="1380950024" sldId="280"/>
            <ac:spMk id="5" creationId="{8C78EA91-2297-FFD1-B219-98FBEB8EF18B}"/>
          </ac:spMkLst>
        </pc:spChg>
        <pc:graphicFrameChg chg="modGraphic">
          <ac:chgData name="Erica Klinger" userId="a700a6fe-3413-4631-a83a-9e5d9bf38fcf" providerId="ADAL" clId="{04EF9EE0-806B-1D4D-BADE-7D222473EBCD}" dt="2024-10-29T13:26:43.802" v="327" actId="20577"/>
          <ac:graphicFrameMkLst>
            <pc:docMk/>
            <pc:sldMk cId="1380950024" sldId="280"/>
            <ac:graphicFrameMk id="10" creationId="{F8FEDC45-2513-80E7-30AB-0F5DA872AEF1}"/>
          </ac:graphicFrameMkLst>
        </pc:graphicFrameChg>
      </pc:sldChg>
      <pc:sldChg chg="add">
        <pc:chgData name="Erica Klinger" userId="a700a6fe-3413-4631-a83a-9e5d9bf38fcf" providerId="ADAL" clId="{04EF9EE0-806B-1D4D-BADE-7D222473EBCD}" dt="2024-10-29T12:53:53.831" v="77"/>
        <pc:sldMkLst>
          <pc:docMk/>
          <pc:sldMk cId="993168014" sldId="281"/>
        </pc:sldMkLst>
      </pc:sldChg>
      <pc:sldChg chg="addSp delSp modSp add mod ord setBg">
        <pc:chgData name="Erica Klinger" userId="a700a6fe-3413-4631-a83a-9e5d9bf38fcf" providerId="ADAL" clId="{04EF9EE0-806B-1D4D-BADE-7D222473EBCD}" dt="2024-10-29T13:18:33.158" v="322" actId="1036"/>
        <pc:sldMkLst>
          <pc:docMk/>
          <pc:sldMk cId="355395811" sldId="282"/>
        </pc:sldMkLst>
        <pc:spChg chg="add mod">
          <ac:chgData name="Erica Klinger" userId="a700a6fe-3413-4631-a83a-9e5d9bf38fcf" providerId="ADAL" clId="{04EF9EE0-806B-1D4D-BADE-7D222473EBCD}" dt="2024-10-29T13:11:02.506" v="212"/>
          <ac:spMkLst>
            <pc:docMk/>
            <pc:sldMk cId="355395811" sldId="282"/>
            <ac:spMk id="7" creationId="{7BA2CADE-EDA4-FC63-EB54-FE90796AB3AA}"/>
          </ac:spMkLst>
        </pc:spChg>
        <pc:spChg chg="add mod">
          <ac:chgData name="Erica Klinger" userId="a700a6fe-3413-4631-a83a-9e5d9bf38fcf" providerId="ADAL" clId="{04EF9EE0-806B-1D4D-BADE-7D222473EBCD}" dt="2024-10-29T13:11:02.506" v="212"/>
          <ac:spMkLst>
            <pc:docMk/>
            <pc:sldMk cId="355395811" sldId="282"/>
            <ac:spMk id="8" creationId="{115F6515-359F-A183-AC0C-B42536BF49BA}"/>
          </ac:spMkLst>
        </pc:spChg>
        <pc:spChg chg="mod">
          <ac:chgData name="Erica Klinger" userId="a700a6fe-3413-4631-a83a-9e5d9bf38fcf" providerId="ADAL" clId="{04EF9EE0-806B-1D4D-BADE-7D222473EBCD}" dt="2024-10-29T13:18:33.158" v="322" actId="1036"/>
          <ac:spMkLst>
            <pc:docMk/>
            <pc:sldMk cId="355395811" sldId="282"/>
            <ac:spMk id="9" creationId="{63B23401-E9D8-19E9-0911-FDD3DC367699}"/>
          </ac:spMkLst>
        </pc:spChg>
        <pc:spChg chg="mod">
          <ac:chgData name="Erica Klinger" userId="a700a6fe-3413-4631-a83a-9e5d9bf38fcf" providerId="ADAL" clId="{04EF9EE0-806B-1D4D-BADE-7D222473EBCD}" dt="2024-10-29T13:07:59.008" v="172" actId="1076"/>
          <ac:spMkLst>
            <pc:docMk/>
            <pc:sldMk cId="355395811" sldId="282"/>
            <ac:spMk id="16" creationId="{72A5BB4B-39E2-D8AA-CA03-83F0511A15CE}"/>
          </ac:spMkLst>
        </pc:spChg>
        <pc:spChg chg="mod">
          <ac:chgData name="Erica Klinger" userId="a700a6fe-3413-4631-a83a-9e5d9bf38fcf" providerId="ADAL" clId="{04EF9EE0-806B-1D4D-BADE-7D222473EBCD}" dt="2024-10-29T13:07:59.008" v="172" actId="1076"/>
          <ac:spMkLst>
            <pc:docMk/>
            <pc:sldMk cId="355395811" sldId="282"/>
            <ac:spMk id="17" creationId="{CD8BB0EF-AE8B-5C43-2426-5DED4A7D3DDF}"/>
          </ac:spMkLst>
        </pc:spChg>
        <pc:spChg chg="mod">
          <ac:chgData name="Erica Klinger" userId="a700a6fe-3413-4631-a83a-9e5d9bf38fcf" providerId="ADAL" clId="{04EF9EE0-806B-1D4D-BADE-7D222473EBCD}" dt="2024-10-29T13:18:33.158" v="322" actId="1036"/>
          <ac:spMkLst>
            <pc:docMk/>
            <pc:sldMk cId="355395811" sldId="282"/>
            <ac:spMk id="19" creationId="{C269CDCD-43CC-BF54-CBE0-20F29A6710F9}"/>
          </ac:spMkLst>
        </pc:spChg>
        <pc:picChg chg="add del mod">
          <ac:chgData name="Erica Klinger" userId="a700a6fe-3413-4631-a83a-9e5d9bf38fcf" providerId="ADAL" clId="{04EF9EE0-806B-1D4D-BADE-7D222473EBCD}" dt="2024-10-29T13:03:36.191" v="127" actId="21"/>
          <ac:picMkLst>
            <pc:docMk/>
            <pc:sldMk cId="355395811" sldId="282"/>
            <ac:picMk id="3" creationId="{110EE029-410A-9907-58EE-B42879CD6C6E}"/>
          </ac:picMkLst>
        </pc:picChg>
        <pc:picChg chg="add mod">
          <ac:chgData name="Erica Klinger" userId="a700a6fe-3413-4631-a83a-9e5d9bf38fcf" providerId="ADAL" clId="{04EF9EE0-806B-1D4D-BADE-7D222473EBCD}" dt="2024-10-29T13:07:59.008" v="172" actId="1076"/>
          <ac:picMkLst>
            <pc:docMk/>
            <pc:sldMk cId="355395811" sldId="282"/>
            <ac:picMk id="4" creationId="{23FC51E5-B954-E389-C639-6F0FBA1BB4A0}"/>
          </ac:picMkLst>
        </pc:picChg>
        <pc:picChg chg="add mod modCrop">
          <ac:chgData name="Erica Klinger" userId="a700a6fe-3413-4631-a83a-9e5d9bf38fcf" providerId="ADAL" clId="{04EF9EE0-806B-1D4D-BADE-7D222473EBCD}" dt="2024-10-29T13:18:33.158" v="322" actId="1036"/>
          <ac:picMkLst>
            <pc:docMk/>
            <pc:sldMk cId="355395811" sldId="282"/>
            <ac:picMk id="6" creationId="{52EEA214-C4EB-8303-8ABA-BE334C7D0FCB}"/>
          </ac:picMkLst>
        </pc:picChg>
        <pc:picChg chg="add del mod">
          <ac:chgData name="Erica Klinger" userId="a700a6fe-3413-4631-a83a-9e5d9bf38fcf" providerId="ADAL" clId="{04EF9EE0-806B-1D4D-BADE-7D222473EBCD}" dt="2024-10-29T13:13:06.898" v="249" actId="478"/>
          <ac:picMkLst>
            <pc:docMk/>
            <pc:sldMk cId="355395811" sldId="282"/>
            <ac:picMk id="11" creationId="{E7753B73-4ED8-B591-1AF3-3351C2E91F9B}"/>
          </ac:picMkLst>
        </pc:picChg>
        <pc:picChg chg="add mod">
          <ac:chgData name="Erica Klinger" userId="a700a6fe-3413-4631-a83a-9e5d9bf38fcf" providerId="ADAL" clId="{04EF9EE0-806B-1D4D-BADE-7D222473EBCD}" dt="2024-10-29T13:18:33.158" v="322" actId="1036"/>
          <ac:picMkLst>
            <pc:docMk/>
            <pc:sldMk cId="355395811" sldId="282"/>
            <ac:picMk id="13" creationId="{A0A16CA6-13F1-EFA7-DA21-6E1EE332E055}"/>
          </ac:picMkLst>
        </pc:picChg>
        <pc:picChg chg="add mod">
          <ac:chgData name="Erica Klinger" userId="a700a6fe-3413-4631-a83a-9e5d9bf38fcf" providerId="ADAL" clId="{04EF9EE0-806B-1D4D-BADE-7D222473EBCD}" dt="2024-10-29T13:18:33.158" v="322" actId="1036"/>
          <ac:picMkLst>
            <pc:docMk/>
            <pc:sldMk cId="355395811" sldId="282"/>
            <ac:picMk id="15" creationId="{37EFDDC5-E0CA-3A3D-BFD3-242DA88A6A3C}"/>
          </ac:picMkLst>
        </pc:picChg>
        <pc:picChg chg="del">
          <ac:chgData name="Erica Klinger" userId="a700a6fe-3413-4631-a83a-9e5d9bf38fcf" providerId="ADAL" clId="{04EF9EE0-806B-1D4D-BADE-7D222473EBCD}" dt="2024-10-29T13:07:43.324" v="171" actId="478"/>
          <ac:picMkLst>
            <pc:docMk/>
            <pc:sldMk cId="355395811" sldId="282"/>
            <ac:picMk id="18" creationId="{5910C690-0CAD-4BD0-1FC2-C0A4DCD9CE88}"/>
          </ac:picMkLst>
        </pc:picChg>
        <pc:picChg chg="del mod">
          <ac:chgData name="Erica Klinger" userId="a700a6fe-3413-4631-a83a-9e5d9bf38fcf" providerId="ADAL" clId="{04EF9EE0-806B-1D4D-BADE-7D222473EBCD}" dt="2024-10-29T13:03:37.223" v="128" actId="478"/>
          <ac:picMkLst>
            <pc:docMk/>
            <pc:sldMk cId="355395811" sldId="282"/>
            <ac:picMk id="20" creationId="{0EA0B3F7-70B0-04C2-8F70-8E5E1BB05CA1}"/>
          </ac:picMkLst>
        </pc:picChg>
        <pc:picChg chg="del mod">
          <ac:chgData name="Erica Klinger" userId="a700a6fe-3413-4631-a83a-9e5d9bf38fcf" providerId="ADAL" clId="{04EF9EE0-806B-1D4D-BADE-7D222473EBCD}" dt="2024-10-29T13:04:41.419" v="142" actId="478"/>
          <ac:picMkLst>
            <pc:docMk/>
            <pc:sldMk cId="355395811" sldId="282"/>
            <ac:picMk id="23" creationId="{45E98D81-4836-8425-7782-7B4578905D7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Volume of Dispensed Prescriptions Per Enrollee by Method of Payment, 2019 and 2021</a:t>
            </a:r>
          </a:p>
          <a:p>
            <a:pPr>
              <a:defRPr/>
            </a:pPr>
            <a:r>
              <a:rPr lang="en-US" sz="1400">
                <a:solidFill>
                  <a:srgbClr val="25408F"/>
                </a:solidFill>
              </a:rPr>
              <a:t>Medicare and commercial (third-party) insured members access higher numbers of prescriptions than Medicaid or cash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2019</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Cash</c:v>
                </c:pt>
                <c:pt idx="1">
                  <c:v>Medicare</c:v>
                </c:pt>
                <c:pt idx="2">
                  <c:v>Medicaid</c:v>
                </c:pt>
                <c:pt idx="3">
                  <c:v>Third Party</c:v>
                </c:pt>
              </c:strCache>
            </c:strRef>
          </c:cat>
          <c:val>
            <c:numRef>
              <c:f>Sheet1!$B$2:$B$5</c:f>
              <c:numCache>
                <c:formatCode>0.0</c:formatCode>
                <c:ptCount val="4"/>
                <c:pt idx="0">
                  <c:v>9.1999999999999993</c:v>
                </c:pt>
                <c:pt idx="1">
                  <c:v>31.8</c:v>
                </c:pt>
                <c:pt idx="2">
                  <c:v>10</c:v>
                </c:pt>
                <c:pt idx="3">
                  <c:v>20</c:v>
                </c:pt>
              </c:numCache>
            </c:numRef>
          </c:val>
          <c:extLst>
            <c:ext xmlns:c16="http://schemas.microsoft.com/office/drawing/2014/chart" uri="{C3380CC4-5D6E-409C-BE32-E72D297353CC}">
              <c16:uniqueId val="{00000000-CDD6-C642-9529-FE69619905A2}"/>
            </c:ext>
          </c:extLst>
        </c:ser>
        <c:ser>
          <c:idx val="1"/>
          <c:order val="1"/>
          <c:tx>
            <c:strRef>
              <c:f>Sheet1!$C$1</c:f>
              <c:strCache>
                <c:ptCount val="1"/>
                <c:pt idx="0">
                  <c:v>2021</c:v>
                </c:pt>
              </c:strCache>
            </c:strRef>
          </c:tx>
          <c:spPr>
            <a:solidFill>
              <a:srgbClr val="007E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Cash</c:v>
                </c:pt>
                <c:pt idx="1">
                  <c:v>Medicare</c:v>
                </c:pt>
                <c:pt idx="2">
                  <c:v>Medicaid</c:v>
                </c:pt>
                <c:pt idx="3">
                  <c:v>Third Party</c:v>
                </c:pt>
              </c:strCache>
            </c:strRef>
          </c:cat>
          <c:val>
            <c:numRef>
              <c:f>Sheet1!$C$2:$C$5</c:f>
              <c:numCache>
                <c:formatCode>0.0</c:formatCode>
                <c:ptCount val="4"/>
                <c:pt idx="0">
                  <c:v>8.1999999999999993</c:v>
                </c:pt>
                <c:pt idx="1">
                  <c:v>31.7</c:v>
                </c:pt>
                <c:pt idx="2">
                  <c:v>9</c:v>
                </c:pt>
                <c:pt idx="3">
                  <c:v>22.4</c:v>
                </c:pt>
              </c:numCache>
            </c:numRef>
          </c:val>
          <c:extLst>
            <c:ext xmlns:c16="http://schemas.microsoft.com/office/drawing/2014/chart" uri="{C3380CC4-5D6E-409C-BE32-E72D297353CC}">
              <c16:uniqueId val="{00000001-CDD6-C642-9529-FE69619905A2}"/>
            </c:ext>
          </c:extLst>
        </c:ser>
        <c:dLbls>
          <c:dLblPos val="inBase"/>
          <c:showLegendKey val="0"/>
          <c:showVal val="1"/>
          <c:showCatName val="0"/>
          <c:showSerName val="0"/>
          <c:showPercent val="0"/>
          <c:showBubbleSize val="0"/>
        </c:dLbls>
        <c:gapWidth val="219"/>
        <c:overlap val="-27"/>
        <c:axId val="1864224288"/>
        <c:axId val="1863824256"/>
      </c:barChart>
      <c:catAx>
        <c:axId val="18642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3824256"/>
        <c:crosses val="autoZero"/>
        <c:auto val="1"/>
        <c:lblAlgn val="ctr"/>
        <c:lblOffset val="100"/>
        <c:noMultiLvlLbl val="0"/>
      </c:catAx>
      <c:valAx>
        <c:axId val="186382425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86422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Average Markup for Drugs Administered in HOPDs and Physician Offices Relative to Pharmacies: </a:t>
            </a:r>
            <a:br>
              <a:rPr lang="en-US" sz="1800" b="1">
                <a:solidFill>
                  <a:srgbClr val="25408F"/>
                </a:solidFill>
                <a:latin typeface="Montserrat" pitchFamily="2" charset="77"/>
              </a:rPr>
            </a:br>
            <a:r>
              <a:rPr lang="en-US" sz="1800" b="1">
                <a:solidFill>
                  <a:srgbClr val="25408F"/>
                </a:solidFill>
                <a:latin typeface="Montserrat" pitchFamily="2" charset="77"/>
              </a:rPr>
              <a:t>Commercial Lives,</a:t>
            </a:r>
            <a:r>
              <a:rPr lang="en-US" sz="1800" b="1" baseline="0">
                <a:solidFill>
                  <a:srgbClr val="25408F"/>
                </a:solidFill>
                <a:latin typeface="Montserrat" pitchFamily="2" charset="77"/>
              </a:rPr>
              <a:t> </a:t>
            </a:r>
            <a:r>
              <a:rPr lang="en-US" sz="1800" b="1">
                <a:solidFill>
                  <a:srgbClr val="25408F"/>
                </a:solidFill>
                <a:latin typeface="Montserrat" pitchFamily="2" charset="77"/>
              </a:rPr>
              <a:t>2022</a:t>
            </a:r>
            <a:endParaRPr lang="en-US" sz="1400">
              <a:solidFill>
                <a:srgbClr val="25408F"/>
              </a:solidFill>
            </a:endParaRPr>
          </a:p>
        </c:rich>
      </c:tx>
      <c:layout>
        <c:manualLayout>
          <c:xMode val="edge"/>
          <c:yMode val="edge"/>
          <c:x val="0.1402268908222068"/>
          <c:y val="3.38285244927476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HOPD on Campus</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Prolia</c:v>
                </c:pt>
                <c:pt idx="1">
                  <c:v>Entyvio</c:v>
                </c:pt>
                <c:pt idx="2">
                  <c:v>Ocrevus</c:v>
                </c:pt>
              </c:strCache>
            </c:strRef>
          </c:cat>
          <c:val>
            <c:numRef>
              <c:f>Sheet1!$B$2:$B$4</c:f>
              <c:numCache>
                <c:formatCode>0%</c:formatCode>
                <c:ptCount val="3"/>
                <c:pt idx="0">
                  <c:v>0.69</c:v>
                </c:pt>
                <c:pt idx="1">
                  <c:v>0.65</c:v>
                </c:pt>
                <c:pt idx="2">
                  <c:v>0.72</c:v>
                </c:pt>
              </c:numCache>
            </c:numRef>
          </c:val>
          <c:extLst>
            <c:ext xmlns:c16="http://schemas.microsoft.com/office/drawing/2014/chart" uri="{C3380CC4-5D6E-409C-BE32-E72D297353CC}">
              <c16:uniqueId val="{00000000-384D-F546-B3E8-72425ABCFE3B}"/>
            </c:ext>
          </c:extLst>
        </c:ser>
        <c:ser>
          <c:idx val="1"/>
          <c:order val="1"/>
          <c:tx>
            <c:strRef>
              <c:f>Sheet1!$C$1</c:f>
              <c:strCache>
                <c:ptCount val="1"/>
                <c:pt idx="0">
                  <c:v>Office</c:v>
                </c:pt>
              </c:strCache>
            </c:strRef>
          </c:tx>
          <c:spPr>
            <a:solidFill>
              <a:srgbClr val="007EC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8E-9E49-A45B-9533DB491151}"/>
                </c:ext>
              </c:extLst>
            </c:dLbl>
            <c:dLbl>
              <c:idx val="1"/>
              <c:layout>
                <c:manualLayout>
                  <c:x val="-5.4042916652041112E-2"/>
                  <c:y val="0"/>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8E-9E49-A45B-9533DB49115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Prolia</c:v>
                </c:pt>
                <c:pt idx="1">
                  <c:v>Entyvio</c:v>
                </c:pt>
                <c:pt idx="2">
                  <c:v>Ocrevus</c:v>
                </c:pt>
              </c:strCache>
            </c:strRef>
          </c:cat>
          <c:val>
            <c:numRef>
              <c:f>Sheet1!$C$2:$C$4</c:f>
              <c:numCache>
                <c:formatCode>0.0%</c:formatCode>
                <c:ptCount val="3"/>
                <c:pt idx="0" formatCode="0%">
                  <c:v>0.02</c:v>
                </c:pt>
                <c:pt idx="1">
                  <c:v>-2E-3</c:v>
                </c:pt>
                <c:pt idx="2" formatCode="0%">
                  <c:v>0.12</c:v>
                </c:pt>
              </c:numCache>
            </c:numRef>
          </c:val>
          <c:extLst>
            <c:ext xmlns:c16="http://schemas.microsoft.com/office/drawing/2014/chart" uri="{C3380CC4-5D6E-409C-BE32-E72D297353CC}">
              <c16:uniqueId val="{00000003-384D-F546-B3E8-72425ABCFE3B}"/>
            </c:ext>
          </c:extLst>
        </c:ser>
        <c:dLbls>
          <c:dLblPos val="inEnd"/>
          <c:showLegendKey val="0"/>
          <c:showVal val="1"/>
          <c:showCatName val="0"/>
          <c:showSerName val="0"/>
          <c:showPercent val="0"/>
          <c:showBubbleSize val="0"/>
        </c:dLbls>
        <c:gapWidth val="150"/>
        <c:overlap val="-25"/>
        <c:axId val="797010287"/>
        <c:axId val="699901167"/>
      </c:barChart>
      <c:catAx>
        <c:axId val="7970102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99901167"/>
        <c:crosses val="autoZero"/>
        <c:auto val="1"/>
        <c:lblAlgn val="ctr"/>
        <c:lblOffset val="100"/>
        <c:noMultiLvlLbl val="0"/>
      </c:catAx>
      <c:valAx>
        <c:axId val="699901167"/>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970102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Portion of Commercial Enrollees by Percentage of Drugs Subject to Prior Authorization</a:t>
            </a:r>
          </a:p>
          <a:p>
            <a:pPr>
              <a:defRPr/>
            </a:pPr>
            <a:r>
              <a:rPr lang="en-US" sz="1400">
                <a:solidFill>
                  <a:srgbClr val="25408F"/>
                </a:solidFill>
              </a:rPr>
              <a:t>More than 8 in 10 commercial enrollees had 10 percent or less of their covered drugs subject to prior authorization</a:t>
            </a:r>
          </a:p>
        </c:rich>
      </c:tx>
      <c:layout>
        <c:manualLayout>
          <c:xMode val="edge"/>
          <c:yMode val="edge"/>
          <c:x val="0.1161686216851707"/>
          <c:y val="5.56349502979177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7EC5"/>
              </a:solidFill>
              <a:ln w="19050">
                <a:solidFill>
                  <a:schemeClr val="lt1"/>
                </a:solidFill>
              </a:ln>
              <a:effectLst/>
            </c:spPr>
            <c:extLst>
              <c:ext xmlns:c16="http://schemas.microsoft.com/office/drawing/2014/chart" uri="{C3380CC4-5D6E-409C-BE32-E72D297353CC}">
                <c16:uniqueId val="{00000001-BF96-2D48-870F-FE09BE568D98}"/>
              </c:ext>
            </c:extLst>
          </c:dPt>
          <c:dPt>
            <c:idx val="1"/>
            <c:bubble3D val="0"/>
            <c:spPr>
              <a:solidFill>
                <a:srgbClr val="95C93D"/>
              </a:solidFill>
              <a:ln w="19050">
                <a:solidFill>
                  <a:schemeClr val="lt1"/>
                </a:solidFill>
              </a:ln>
              <a:effectLst/>
            </c:spPr>
            <c:extLst>
              <c:ext xmlns:c16="http://schemas.microsoft.com/office/drawing/2014/chart" uri="{C3380CC4-5D6E-409C-BE32-E72D297353CC}">
                <c16:uniqueId val="{00000002-BF96-2D48-870F-FE09BE568D98}"/>
              </c:ext>
            </c:extLst>
          </c:dPt>
          <c:dPt>
            <c:idx val="2"/>
            <c:bubble3D val="0"/>
            <c:spPr>
              <a:solidFill>
                <a:srgbClr val="25408F"/>
              </a:solidFill>
              <a:ln w="19050">
                <a:solidFill>
                  <a:schemeClr val="lt1"/>
                </a:solidFill>
              </a:ln>
              <a:effectLst/>
            </c:spPr>
            <c:extLst>
              <c:ext xmlns:c16="http://schemas.microsoft.com/office/drawing/2014/chart" uri="{C3380CC4-5D6E-409C-BE32-E72D297353CC}">
                <c16:uniqueId val="{00000003-BF96-2D48-870F-FE09BE568D98}"/>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11%–24% services/drugs subject to PA</c:v>
                </c:pt>
                <c:pt idx="1">
                  <c:v>&gt;25% services/drugs subject to PA</c:v>
                </c:pt>
                <c:pt idx="2">
                  <c:v>&lt;=10% services/drugs subject to PA</c:v>
                </c:pt>
              </c:strCache>
            </c:strRef>
          </c:cat>
          <c:val>
            <c:numRef>
              <c:f>Sheet1!$B$2:$B$4</c:f>
              <c:numCache>
                <c:formatCode>0%</c:formatCode>
                <c:ptCount val="3"/>
                <c:pt idx="0">
                  <c:v>0.1</c:v>
                </c:pt>
                <c:pt idx="1">
                  <c:v>7.0000000000000007E-2</c:v>
                </c:pt>
                <c:pt idx="2">
                  <c:v>0.83</c:v>
                </c:pt>
              </c:numCache>
            </c:numRef>
          </c:val>
          <c:extLst>
            <c:ext xmlns:c16="http://schemas.microsoft.com/office/drawing/2014/chart" uri="{C3380CC4-5D6E-409C-BE32-E72D297353CC}">
              <c16:uniqueId val="{00000000-BF96-2D48-870F-FE09BE568D98}"/>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Share of Prescription Volume by Pharmacy Type, 2023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2019</c:v>
                </c:pt>
              </c:strCache>
            </c:strRef>
          </c:tx>
          <c:spPr>
            <a:solidFill>
              <a:srgbClr val="007EC5"/>
            </a:solidFill>
            <a:ln>
              <a:noFill/>
            </a:ln>
            <a:effectLst/>
          </c:spPr>
          <c:invertIfNegative val="0"/>
          <c:cat>
            <c:strRef>
              <c:f>Sheet1!$A$2:$A$6</c:f>
              <c:strCache>
                <c:ptCount val="5"/>
                <c:pt idx="0">
                  <c:v>Chain</c:v>
                </c:pt>
                <c:pt idx="1">
                  <c:v>Mass Merchandisers</c:v>
                </c:pt>
                <c:pt idx="2">
                  <c:v>Food</c:v>
                </c:pt>
                <c:pt idx="3">
                  <c:v>Independent</c:v>
                </c:pt>
                <c:pt idx="4">
                  <c:v>Mail</c:v>
                </c:pt>
              </c:strCache>
            </c:strRef>
          </c:cat>
          <c:val>
            <c:numRef>
              <c:f>Sheet1!$B$2:$B$6</c:f>
              <c:numCache>
                <c:formatCode>0%</c:formatCode>
                <c:ptCount val="5"/>
                <c:pt idx="0">
                  <c:v>0.56999999999999995</c:v>
                </c:pt>
                <c:pt idx="1">
                  <c:v>0.14000000000000001</c:v>
                </c:pt>
                <c:pt idx="2">
                  <c:v>0.16500000000000001</c:v>
                </c:pt>
                <c:pt idx="3">
                  <c:v>0.17499999999999999</c:v>
                </c:pt>
                <c:pt idx="4">
                  <c:v>0.06</c:v>
                </c:pt>
              </c:numCache>
            </c:numRef>
          </c:val>
          <c:extLst>
            <c:ext xmlns:c16="http://schemas.microsoft.com/office/drawing/2014/chart" uri="{C3380CC4-5D6E-409C-BE32-E72D297353CC}">
              <c16:uniqueId val="{00000000-CDD6-C642-9529-FE69619905A2}"/>
            </c:ext>
          </c:extLst>
        </c:ser>
        <c:dLbls>
          <c:showLegendKey val="0"/>
          <c:showVal val="0"/>
          <c:showCatName val="0"/>
          <c:showSerName val="0"/>
          <c:showPercent val="0"/>
          <c:showBubbleSize val="0"/>
        </c:dLbls>
        <c:gapWidth val="219"/>
        <c:overlap val="-27"/>
        <c:axId val="1864224288"/>
        <c:axId val="1863824256"/>
      </c:barChart>
      <c:catAx>
        <c:axId val="18642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3824256"/>
        <c:crosses val="autoZero"/>
        <c:auto val="1"/>
        <c:lblAlgn val="ctr"/>
        <c:lblOffset val="100"/>
        <c:noMultiLvlLbl val="0"/>
      </c:catAx>
      <c:valAx>
        <c:axId val="1863824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4224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Number of open networks</c:v>
                </c:pt>
              </c:strCache>
            </c:strRef>
          </c:tx>
          <c:spPr>
            <a:solidFill>
              <a:srgbClr val="007E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Sheet1!$B$2:$B$15</c:f>
              <c:numCache>
                <c:formatCode>General</c:formatCode>
                <c:ptCount val="14"/>
                <c:pt idx="0">
                  <c:v>1026</c:v>
                </c:pt>
                <c:pt idx="1">
                  <c:v>892</c:v>
                </c:pt>
                <c:pt idx="2">
                  <c:v>520</c:v>
                </c:pt>
                <c:pt idx="3">
                  <c:v>328</c:v>
                </c:pt>
                <c:pt idx="4">
                  <c:v>131</c:v>
                </c:pt>
                <c:pt idx="5">
                  <c:v>132</c:v>
                </c:pt>
                <c:pt idx="6">
                  <c:v>113</c:v>
                </c:pt>
                <c:pt idx="7">
                  <c:v>10</c:v>
                </c:pt>
                <c:pt idx="8">
                  <c:v>75</c:v>
                </c:pt>
                <c:pt idx="9">
                  <c:v>43</c:v>
                </c:pt>
                <c:pt idx="10">
                  <c:v>16</c:v>
                </c:pt>
                <c:pt idx="11">
                  <c:v>16</c:v>
                </c:pt>
                <c:pt idx="12">
                  <c:v>14</c:v>
                </c:pt>
                <c:pt idx="13">
                  <c:v>46</c:v>
                </c:pt>
              </c:numCache>
            </c:numRef>
          </c:val>
          <c:extLst>
            <c:ext xmlns:c16="http://schemas.microsoft.com/office/drawing/2014/chart" uri="{C3380CC4-5D6E-409C-BE32-E72D297353CC}">
              <c16:uniqueId val="{00000000-9FCC-AA49-8DC5-D6C5D7D8DD52}"/>
            </c:ext>
          </c:extLst>
        </c:ser>
        <c:ser>
          <c:idx val="1"/>
          <c:order val="1"/>
          <c:tx>
            <c:strRef>
              <c:f>Sheet1!$C$1</c:f>
              <c:strCache>
                <c:ptCount val="1"/>
                <c:pt idx="0">
                  <c:v>Number of preferred networks</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Sheet1!$C$2:$C$15</c:f>
              <c:numCache>
                <c:formatCode>General</c:formatCode>
                <c:ptCount val="14"/>
                <c:pt idx="0">
                  <c:v>83</c:v>
                </c:pt>
                <c:pt idx="1">
                  <c:v>149</c:v>
                </c:pt>
                <c:pt idx="2">
                  <c:v>511</c:v>
                </c:pt>
                <c:pt idx="3">
                  <c:v>841</c:v>
                </c:pt>
                <c:pt idx="4">
                  <c:v>870</c:v>
                </c:pt>
                <c:pt idx="5">
                  <c:v>754</c:v>
                </c:pt>
                <c:pt idx="6">
                  <c:v>633</c:v>
                </c:pt>
                <c:pt idx="7">
                  <c:v>772</c:v>
                </c:pt>
                <c:pt idx="8">
                  <c:v>826</c:v>
                </c:pt>
                <c:pt idx="9">
                  <c:v>905</c:v>
                </c:pt>
                <c:pt idx="10">
                  <c:v>980</c:v>
                </c:pt>
                <c:pt idx="11">
                  <c:v>750</c:v>
                </c:pt>
                <c:pt idx="12">
                  <c:v>789</c:v>
                </c:pt>
                <c:pt idx="13">
                  <c:v>663</c:v>
                </c:pt>
              </c:numCache>
            </c:numRef>
          </c:val>
          <c:extLst>
            <c:ext xmlns:c16="http://schemas.microsoft.com/office/drawing/2014/chart" uri="{C3380CC4-5D6E-409C-BE32-E72D297353CC}">
              <c16:uniqueId val="{00000001-9FCC-AA49-8DC5-D6C5D7D8DD52}"/>
            </c:ext>
          </c:extLst>
        </c:ser>
        <c:ser>
          <c:idx val="2"/>
          <c:order val="2"/>
          <c:tx>
            <c:strRef>
              <c:f>Sheet1!$D$1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Sheet1!$D$2:$D$15</c:f>
              <c:numCache>
                <c:formatCode>General</c:formatCode>
                <c:ptCount val="14"/>
                <c:pt idx="0">
                  <c:v>1109</c:v>
                </c:pt>
                <c:pt idx="1">
                  <c:v>1041</c:v>
                </c:pt>
                <c:pt idx="2">
                  <c:v>1031</c:v>
                </c:pt>
                <c:pt idx="3">
                  <c:v>1169</c:v>
                </c:pt>
                <c:pt idx="4">
                  <c:v>1001</c:v>
                </c:pt>
                <c:pt idx="5">
                  <c:v>886</c:v>
                </c:pt>
                <c:pt idx="6">
                  <c:v>746</c:v>
                </c:pt>
                <c:pt idx="7">
                  <c:v>782</c:v>
                </c:pt>
                <c:pt idx="8">
                  <c:v>901</c:v>
                </c:pt>
                <c:pt idx="9">
                  <c:v>948</c:v>
                </c:pt>
                <c:pt idx="10">
                  <c:v>996</c:v>
                </c:pt>
                <c:pt idx="11">
                  <c:v>766</c:v>
                </c:pt>
                <c:pt idx="12">
                  <c:v>803</c:v>
                </c:pt>
                <c:pt idx="13">
                  <c:v>709</c:v>
                </c:pt>
              </c:numCache>
            </c:numRef>
          </c:val>
          <c:extLst>
            <c:ext xmlns:c16="http://schemas.microsoft.com/office/drawing/2014/chart" uri="{C3380CC4-5D6E-409C-BE32-E72D297353CC}">
              <c16:uniqueId val="{00000003-9FCC-AA49-8DC5-D6C5D7D8DD52}"/>
            </c:ext>
          </c:extLst>
        </c:ser>
        <c:dLbls>
          <c:dLblPos val="inBase"/>
          <c:showLegendKey val="0"/>
          <c:showVal val="1"/>
          <c:showCatName val="0"/>
          <c:showSerName val="0"/>
          <c:showPercent val="0"/>
          <c:showBubbleSize val="0"/>
        </c:dLbls>
        <c:gapWidth val="75"/>
        <c:overlap val="100"/>
        <c:axId val="441503295"/>
        <c:axId val="441711711"/>
      </c:barChart>
      <c:catAx>
        <c:axId val="441503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41711711"/>
        <c:crosses val="autoZero"/>
        <c:auto val="1"/>
        <c:lblAlgn val="ctr"/>
        <c:lblOffset val="100"/>
        <c:noMultiLvlLbl val="0"/>
      </c:catAx>
      <c:valAx>
        <c:axId val="441711711"/>
        <c:scaling>
          <c:orientation val="minMax"/>
          <c:max val="12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41503295"/>
        <c:crosses val="autoZero"/>
        <c:crossBetween val="between"/>
      </c:valAx>
      <c:spPr>
        <a:noFill/>
        <a:ln>
          <a:noFill/>
        </a:ln>
        <a:effectLst/>
      </c:spPr>
    </c:plotArea>
    <c:legend>
      <c:legendPos val="t"/>
      <c:layout>
        <c:manualLayout>
          <c:xMode val="edge"/>
          <c:yMode val="edge"/>
          <c:x val="0.21960687857043396"/>
          <c:y val="0"/>
          <c:w val="0.533767528996555"/>
          <c:h val="9.153423077436610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Mail Order 90-Days’ Supply Savings </a:t>
            </a:r>
          </a:p>
          <a:p>
            <a:pPr>
              <a:defRPr/>
            </a:pPr>
            <a:r>
              <a:rPr lang="en-US" sz="1800" b="1">
                <a:solidFill>
                  <a:srgbClr val="25408F"/>
                </a:solidFill>
                <a:latin typeface="Montserrat" pitchFamily="2" charset="77"/>
              </a:rPr>
              <a:t>Relative to Community Pharmacy 90-Days’ Supply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11976961057968261"/>
          <c:y val="0.21244987017998587"/>
          <c:w val="0.8612920070808131"/>
          <c:h val="0.55999372036731576"/>
        </c:manualLayout>
      </c:layout>
      <c:barChart>
        <c:barDir val="col"/>
        <c:grouping val="clustered"/>
        <c:varyColors val="0"/>
        <c:ser>
          <c:idx val="0"/>
          <c:order val="0"/>
          <c:tx>
            <c:strRef>
              <c:f>Sheet1!$B$1</c:f>
              <c:strCache>
                <c:ptCount val="1"/>
                <c:pt idx="0">
                  <c:v>Total Savings</c:v>
                </c:pt>
              </c:strCache>
            </c:strRef>
          </c:tx>
          <c:spPr>
            <a:solidFill>
              <a:srgbClr val="007EC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66-454C-8EB5-B70726D67D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63656B"/>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Brand</c:v>
                </c:pt>
                <c:pt idx="1">
                  <c:v>Generic</c:v>
                </c:pt>
                <c:pt idx="2">
                  <c:v>Brand</c:v>
                </c:pt>
              </c:strCache>
            </c:strRef>
          </c:cat>
          <c:val>
            <c:numRef>
              <c:f>Sheet1!$B$2:$B$4</c:f>
              <c:numCache>
                <c:formatCode>0%</c:formatCode>
                <c:ptCount val="3"/>
                <c:pt idx="0">
                  <c:v>0.01</c:v>
                </c:pt>
                <c:pt idx="1">
                  <c:v>0.38</c:v>
                </c:pt>
                <c:pt idx="2">
                  <c:v>0.02</c:v>
                </c:pt>
              </c:numCache>
            </c:numRef>
          </c:val>
          <c:extLst>
            <c:ext xmlns:c16="http://schemas.microsoft.com/office/drawing/2014/chart" uri="{C3380CC4-5D6E-409C-BE32-E72D297353CC}">
              <c16:uniqueId val="{00000000-CDD6-C642-9529-FE69619905A2}"/>
            </c:ext>
          </c:extLst>
        </c:ser>
        <c:ser>
          <c:idx val="1"/>
          <c:order val="1"/>
          <c:tx>
            <c:strRef>
              <c:f>Sheet1!$C$1</c:f>
              <c:strCache>
                <c:ptCount val="1"/>
                <c:pt idx="0">
                  <c:v>Patient Savings</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Brand</c:v>
                </c:pt>
                <c:pt idx="1">
                  <c:v>Generic</c:v>
                </c:pt>
                <c:pt idx="2">
                  <c:v>Brand</c:v>
                </c:pt>
              </c:strCache>
            </c:strRef>
          </c:cat>
          <c:val>
            <c:numRef>
              <c:f>Sheet1!$C$2:$C$4</c:f>
              <c:numCache>
                <c:formatCode>0%</c:formatCode>
                <c:ptCount val="3"/>
                <c:pt idx="0">
                  <c:v>0.13</c:v>
                </c:pt>
                <c:pt idx="1">
                  <c:v>0.22</c:v>
                </c:pt>
                <c:pt idx="2">
                  <c:v>0.12</c:v>
                </c:pt>
              </c:numCache>
            </c:numRef>
          </c:val>
          <c:extLst>
            <c:ext xmlns:c16="http://schemas.microsoft.com/office/drawing/2014/chart" uri="{C3380CC4-5D6E-409C-BE32-E72D297353CC}">
              <c16:uniqueId val="{00000001-CDD6-C642-9529-FE69619905A2}"/>
            </c:ext>
          </c:extLst>
        </c:ser>
        <c:dLbls>
          <c:dLblPos val="inBase"/>
          <c:showLegendKey val="0"/>
          <c:showVal val="1"/>
          <c:showCatName val="0"/>
          <c:showSerName val="0"/>
          <c:showPercent val="0"/>
          <c:showBubbleSize val="0"/>
        </c:dLbls>
        <c:gapWidth val="219"/>
        <c:overlap val="-27"/>
        <c:axId val="1864224288"/>
        <c:axId val="1863824256"/>
      </c:barChart>
      <c:catAx>
        <c:axId val="18642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3824256"/>
        <c:crosses val="autoZero"/>
        <c:auto val="1"/>
        <c:lblAlgn val="ctr"/>
        <c:lblOffset val="100"/>
        <c:noMultiLvlLbl val="0"/>
      </c:catAx>
      <c:valAx>
        <c:axId val="1863824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solidFill>
                      <a:srgbClr val="25408F"/>
                    </a:solidFill>
                  </a:rPr>
                  <a:t>Savings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422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Community Pharmacy 90-Days’ Supply Savings Relative to 30-Days’ Supply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11976961057968261"/>
          <c:y val="0.21244987017998587"/>
          <c:w val="0.8612920070808131"/>
          <c:h val="0.55999372036731576"/>
        </c:manualLayout>
      </c:layout>
      <c:barChart>
        <c:barDir val="col"/>
        <c:grouping val="clustered"/>
        <c:varyColors val="0"/>
        <c:ser>
          <c:idx val="0"/>
          <c:order val="0"/>
          <c:tx>
            <c:strRef>
              <c:f>Sheet1!$B$1</c:f>
              <c:strCache>
                <c:ptCount val="1"/>
                <c:pt idx="0">
                  <c:v>Total Savings</c:v>
                </c:pt>
              </c:strCache>
            </c:strRef>
          </c:tx>
          <c:spPr>
            <a:solidFill>
              <a:srgbClr val="007EC5"/>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63656B"/>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27-F744-BDE8-5622A1B1B8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Brand</c:v>
                </c:pt>
                <c:pt idx="1">
                  <c:v>Generic</c:v>
                </c:pt>
                <c:pt idx="2">
                  <c:v>Brand</c:v>
                </c:pt>
                <c:pt idx="3">
                  <c:v>Generic</c:v>
                </c:pt>
              </c:strCache>
            </c:strRef>
          </c:cat>
          <c:val>
            <c:numRef>
              <c:f>Sheet1!$B$2:$B$5</c:f>
              <c:numCache>
                <c:formatCode>0%</c:formatCode>
                <c:ptCount val="4"/>
                <c:pt idx="0">
                  <c:v>0.09</c:v>
                </c:pt>
                <c:pt idx="1">
                  <c:v>0.18</c:v>
                </c:pt>
                <c:pt idx="2">
                  <c:v>0.02</c:v>
                </c:pt>
                <c:pt idx="3">
                  <c:v>0.19</c:v>
                </c:pt>
              </c:numCache>
            </c:numRef>
          </c:val>
          <c:extLst>
            <c:ext xmlns:c16="http://schemas.microsoft.com/office/drawing/2014/chart" uri="{C3380CC4-5D6E-409C-BE32-E72D297353CC}">
              <c16:uniqueId val="{00000000-CDD6-C642-9529-FE69619905A2}"/>
            </c:ext>
          </c:extLst>
        </c:ser>
        <c:ser>
          <c:idx val="1"/>
          <c:order val="1"/>
          <c:tx>
            <c:strRef>
              <c:f>Sheet1!$C$1</c:f>
              <c:strCache>
                <c:ptCount val="1"/>
                <c:pt idx="0">
                  <c:v>Patient Savings</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Brand</c:v>
                </c:pt>
                <c:pt idx="1">
                  <c:v>Generic</c:v>
                </c:pt>
                <c:pt idx="2">
                  <c:v>Brand</c:v>
                </c:pt>
                <c:pt idx="3">
                  <c:v>Generic</c:v>
                </c:pt>
              </c:strCache>
            </c:strRef>
          </c:cat>
          <c:val>
            <c:numRef>
              <c:f>Sheet1!$C$2:$C$5</c:f>
              <c:numCache>
                <c:formatCode>0%</c:formatCode>
                <c:ptCount val="4"/>
                <c:pt idx="0">
                  <c:v>0.32</c:v>
                </c:pt>
                <c:pt idx="1">
                  <c:v>0.23</c:v>
                </c:pt>
                <c:pt idx="2">
                  <c:v>7.0000000000000007E-2</c:v>
                </c:pt>
                <c:pt idx="3">
                  <c:v>0.3</c:v>
                </c:pt>
              </c:numCache>
            </c:numRef>
          </c:val>
          <c:extLst>
            <c:ext xmlns:c16="http://schemas.microsoft.com/office/drawing/2014/chart" uri="{C3380CC4-5D6E-409C-BE32-E72D297353CC}">
              <c16:uniqueId val="{00000001-CDD6-C642-9529-FE69619905A2}"/>
            </c:ext>
          </c:extLst>
        </c:ser>
        <c:dLbls>
          <c:dLblPos val="inBase"/>
          <c:showLegendKey val="0"/>
          <c:showVal val="1"/>
          <c:showCatName val="0"/>
          <c:showSerName val="0"/>
          <c:showPercent val="0"/>
          <c:showBubbleSize val="0"/>
        </c:dLbls>
        <c:gapWidth val="219"/>
        <c:overlap val="-27"/>
        <c:axId val="1864224288"/>
        <c:axId val="1863824256"/>
      </c:barChart>
      <c:catAx>
        <c:axId val="18642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3824256"/>
        <c:crosses val="autoZero"/>
        <c:auto val="1"/>
        <c:lblAlgn val="ctr"/>
        <c:lblOffset val="100"/>
        <c:noMultiLvlLbl val="0"/>
      </c:catAx>
      <c:valAx>
        <c:axId val="1863824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solidFill>
                      <a:srgbClr val="25408F"/>
                    </a:solidFill>
                  </a:rPr>
                  <a:t>Savings %</a:t>
                </a:r>
              </a:p>
            </c:rich>
          </c:tx>
          <c:layout>
            <c:manualLayout>
              <c:xMode val="edge"/>
              <c:yMode val="edge"/>
              <c:x val="1.3773368974184965E-2"/>
              <c:y val="0.4121759621899300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422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dirty="0">
                <a:solidFill>
                  <a:srgbClr val="25408F"/>
                </a:solidFill>
                <a:latin typeface="Montserrat" pitchFamily="2" charset="77"/>
              </a:rPr>
              <a:t>Comparison of Medication Adherence to Statin Therapies Amongst Community 30, Community 90, and Mail Patients</a:t>
            </a:r>
          </a:p>
          <a:p>
            <a:pPr>
              <a:defRPr/>
            </a:pPr>
            <a:r>
              <a:rPr lang="en-US" sz="1400" dirty="0">
                <a:solidFill>
                  <a:srgbClr val="25408F"/>
                </a:solidFill>
              </a:rPr>
              <a:t>Mail-order patients were most likely to meet accepted threshold for proportion of days covered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Mail Pharmacy 90</c:v>
                </c:pt>
              </c:strCache>
            </c:strRef>
          </c:tx>
          <c:spPr>
            <a:solidFill>
              <a:srgbClr val="2540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PDC&gt;=80%</c:v>
                </c:pt>
              </c:strCache>
            </c:strRef>
          </c:cat>
          <c:val>
            <c:numRef>
              <c:f>Sheet1!$B$2</c:f>
              <c:numCache>
                <c:formatCode>0%</c:formatCode>
                <c:ptCount val="1"/>
                <c:pt idx="0">
                  <c:v>0.83</c:v>
                </c:pt>
              </c:numCache>
            </c:numRef>
          </c:val>
          <c:extLst>
            <c:ext xmlns:c16="http://schemas.microsoft.com/office/drawing/2014/chart" uri="{C3380CC4-5D6E-409C-BE32-E72D297353CC}">
              <c16:uniqueId val="{00000000-384D-F546-B3E8-72425ABCFE3B}"/>
            </c:ext>
          </c:extLst>
        </c:ser>
        <c:ser>
          <c:idx val="1"/>
          <c:order val="1"/>
          <c:tx>
            <c:strRef>
              <c:f>Sheet1!$C$1</c:f>
              <c:strCache>
                <c:ptCount val="1"/>
                <c:pt idx="0">
                  <c:v>Community Pharmacy 90</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PDC&gt;=80%</c:v>
                </c:pt>
              </c:strCache>
            </c:strRef>
          </c:cat>
          <c:val>
            <c:numRef>
              <c:f>Sheet1!$C$2</c:f>
              <c:numCache>
                <c:formatCode>0%</c:formatCode>
                <c:ptCount val="1"/>
                <c:pt idx="0">
                  <c:v>0.71</c:v>
                </c:pt>
              </c:numCache>
            </c:numRef>
          </c:val>
          <c:extLst>
            <c:ext xmlns:c16="http://schemas.microsoft.com/office/drawing/2014/chart" uri="{C3380CC4-5D6E-409C-BE32-E72D297353CC}">
              <c16:uniqueId val="{00000003-384D-F546-B3E8-72425ABCFE3B}"/>
            </c:ext>
          </c:extLst>
        </c:ser>
        <c:ser>
          <c:idx val="2"/>
          <c:order val="2"/>
          <c:tx>
            <c:strRef>
              <c:f>Sheet1!$D$1</c:f>
              <c:strCache>
                <c:ptCount val="1"/>
                <c:pt idx="0">
                  <c:v>Community Pharmacy 30</c:v>
                </c:pt>
              </c:strCache>
            </c:strRef>
          </c:tx>
          <c:spPr>
            <a:solidFill>
              <a:srgbClr val="007E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PDC&gt;=80%</c:v>
                </c:pt>
              </c:strCache>
            </c:strRef>
          </c:cat>
          <c:val>
            <c:numRef>
              <c:f>Sheet1!$D$2</c:f>
              <c:numCache>
                <c:formatCode>0%</c:formatCode>
                <c:ptCount val="1"/>
                <c:pt idx="0">
                  <c:v>0.64</c:v>
                </c:pt>
              </c:numCache>
            </c:numRef>
          </c:val>
          <c:extLst>
            <c:ext xmlns:c16="http://schemas.microsoft.com/office/drawing/2014/chart" uri="{C3380CC4-5D6E-409C-BE32-E72D297353CC}">
              <c16:uniqueId val="{00000004-384D-F546-B3E8-72425ABCFE3B}"/>
            </c:ext>
          </c:extLst>
        </c:ser>
        <c:dLbls>
          <c:dLblPos val="inEnd"/>
          <c:showLegendKey val="0"/>
          <c:showVal val="1"/>
          <c:showCatName val="0"/>
          <c:showSerName val="0"/>
          <c:showPercent val="0"/>
          <c:showBubbleSize val="0"/>
        </c:dLbls>
        <c:gapWidth val="150"/>
        <c:overlap val="-25"/>
        <c:axId val="797010287"/>
        <c:axId val="699901167"/>
      </c:barChart>
      <c:catAx>
        <c:axId val="7970102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99901167"/>
        <c:crosses val="autoZero"/>
        <c:auto val="1"/>
        <c:lblAlgn val="ctr"/>
        <c:lblOffset val="100"/>
        <c:noMultiLvlLbl val="0"/>
      </c:catAx>
      <c:valAx>
        <c:axId val="699901167"/>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970102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772862950954655"/>
          <c:y val="6.939854593522802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Physician Office</c:v>
                </c:pt>
              </c:strCache>
            </c:strRef>
          </c:tx>
          <c:dPt>
            <c:idx val="0"/>
            <c:bubble3D val="0"/>
            <c:spPr>
              <a:solidFill>
                <a:srgbClr val="25408F"/>
              </a:solidFill>
              <a:ln w="19050">
                <a:solidFill>
                  <a:schemeClr val="lt1"/>
                </a:solidFill>
              </a:ln>
              <a:effectLst/>
            </c:spPr>
            <c:extLst>
              <c:ext xmlns:c16="http://schemas.microsoft.com/office/drawing/2014/chart" uri="{C3380CC4-5D6E-409C-BE32-E72D297353CC}">
                <c16:uniqueId val="{00000001-E7AA-FC43-B656-E91BE546AE4B}"/>
              </c:ext>
            </c:extLst>
          </c:dPt>
          <c:dPt>
            <c:idx val="1"/>
            <c:bubble3D val="0"/>
            <c:spPr>
              <a:solidFill>
                <a:srgbClr val="007EC5"/>
              </a:solidFill>
              <a:ln w="19050">
                <a:solidFill>
                  <a:schemeClr val="lt1"/>
                </a:solidFill>
              </a:ln>
              <a:effectLst/>
            </c:spPr>
            <c:extLst>
              <c:ext xmlns:c16="http://schemas.microsoft.com/office/drawing/2014/chart" uri="{C3380CC4-5D6E-409C-BE32-E72D297353CC}">
                <c16:uniqueId val="{00000002-E7AA-FC43-B656-E91BE546AE4B}"/>
              </c:ext>
            </c:extLst>
          </c:dPt>
          <c:dPt>
            <c:idx val="2"/>
            <c:bubble3D val="0"/>
            <c:spPr>
              <a:solidFill>
                <a:srgbClr val="95C93D"/>
              </a:solidFill>
              <a:ln w="19050">
                <a:solidFill>
                  <a:schemeClr val="lt1"/>
                </a:solidFill>
              </a:ln>
              <a:effectLst/>
            </c:spPr>
            <c:extLst>
              <c:ext xmlns:c16="http://schemas.microsoft.com/office/drawing/2014/chart" uri="{C3380CC4-5D6E-409C-BE32-E72D297353CC}">
                <c16:uniqueId val="{00000003-E7AA-FC43-B656-E91BE546AE4B}"/>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4-E7AA-FC43-B656-E91BE546AE4B}"/>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Average sales price (ASP)</c:v>
                </c:pt>
                <c:pt idx="1">
                  <c:v>List price</c:v>
                </c:pt>
                <c:pt idx="2">
                  <c:v>Percentage of charges</c:v>
                </c:pt>
                <c:pt idx="3">
                  <c:v>Other</c:v>
                </c:pt>
              </c:strCache>
            </c:strRef>
          </c:cat>
          <c:val>
            <c:numRef>
              <c:f>Sheet1!$B$2:$B$5</c:f>
              <c:numCache>
                <c:formatCode>0%</c:formatCode>
                <c:ptCount val="4"/>
                <c:pt idx="0">
                  <c:v>0.49</c:v>
                </c:pt>
                <c:pt idx="1">
                  <c:v>0.21</c:v>
                </c:pt>
                <c:pt idx="2">
                  <c:v>0.17</c:v>
                </c:pt>
                <c:pt idx="3">
                  <c:v>0.13</c:v>
                </c:pt>
              </c:numCache>
            </c:numRef>
          </c:val>
          <c:extLst>
            <c:ext xmlns:c16="http://schemas.microsoft.com/office/drawing/2014/chart" uri="{C3380CC4-5D6E-409C-BE32-E72D297353CC}">
              <c16:uniqueId val="{00000000-E7AA-FC43-B656-E91BE546AE4B}"/>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6220575369255311"/>
          <c:y val="6.935265395470052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Hospital Outpatient</c:v>
                </c:pt>
              </c:strCache>
            </c:strRef>
          </c:tx>
          <c:dPt>
            <c:idx val="0"/>
            <c:bubble3D val="0"/>
            <c:spPr>
              <a:solidFill>
                <a:srgbClr val="25408F"/>
              </a:solidFill>
              <a:ln w="19050">
                <a:solidFill>
                  <a:schemeClr val="lt1"/>
                </a:solidFill>
              </a:ln>
              <a:effectLst/>
            </c:spPr>
            <c:extLst>
              <c:ext xmlns:c16="http://schemas.microsoft.com/office/drawing/2014/chart" uri="{C3380CC4-5D6E-409C-BE32-E72D297353CC}">
                <c16:uniqueId val="{00000001-E7AA-FC43-B656-E91BE546AE4B}"/>
              </c:ext>
            </c:extLst>
          </c:dPt>
          <c:dPt>
            <c:idx val="1"/>
            <c:bubble3D val="0"/>
            <c:spPr>
              <a:solidFill>
                <a:srgbClr val="007EC5"/>
              </a:solidFill>
              <a:ln w="19050">
                <a:solidFill>
                  <a:schemeClr val="lt1"/>
                </a:solidFill>
              </a:ln>
              <a:effectLst/>
            </c:spPr>
            <c:extLst>
              <c:ext xmlns:c16="http://schemas.microsoft.com/office/drawing/2014/chart" uri="{C3380CC4-5D6E-409C-BE32-E72D297353CC}">
                <c16:uniqueId val="{00000002-E7AA-FC43-B656-E91BE546AE4B}"/>
              </c:ext>
            </c:extLst>
          </c:dPt>
          <c:dPt>
            <c:idx val="2"/>
            <c:bubble3D val="0"/>
            <c:spPr>
              <a:solidFill>
                <a:srgbClr val="95C93D"/>
              </a:solidFill>
              <a:ln w="19050">
                <a:solidFill>
                  <a:schemeClr val="lt1"/>
                </a:solidFill>
              </a:ln>
              <a:effectLst/>
            </c:spPr>
            <c:extLst>
              <c:ext xmlns:c16="http://schemas.microsoft.com/office/drawing/2014/chart" uri="{C3380CC4-5D6E-409C-BE32-E72D297353CC}">
                <c16:uniqueId val="{00000003-E7AA-FC43-B656-E91BE546AE4B}"/>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4-E7AA-FC43-B656-E91BE546AE4B}"/>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Average sales price (ASP)</c:v>
                </c:pt>
                <c:pt idx="1">
                  <c:v>List price</c:v>
                </c:pt>
                <c:pt idx="2">
                  <c:v>Percentage of charges</c:v>
                </c:pt>
                <c:pt idx="3">
                  <c:v>Other</c:v>
                </c:pt>
              </c:strCache>
            </c:strRef>
          </c:cat>
          <c:val>
            <c:numRef>
              <c:f>Sheet1!$B$2:$B$5</c:f>
              <c:numCache>
                <c:formatCode>0%</c:formatCode>
                <c:ptCount val="4"/>
                <c:pt idx="0">
                  <c:v>0.17</c:v>
                </c:pt>
                <c:pt idx="1">
                  <c:v>0.22</c:v>
                </c:pt>
                <c:pt idx="2">
                  <c:v>0.51</c:v>
                </c:pt>
                <c:pt idx="3">
                  <c:v>0.1</c:v>
                </c:pt>
              </c:numCache>
            </c:numRef>
          </c:val>
          <c:extLst>
            <c:ext xmlns:c16="http://schemas.microsoft.com/office/drawing/2014/chart" uri="{C3380CC4-5D6E-409C-BE32-E72D297353CC}">
              <c16:uniqueId val="{00000000-E7AA-FC43-B656-E91BE546AE4B}"/>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FD12C-C985-AF4F-8C15-8A61C44D1D5E}" type="datetimeFigureOut">
              <a:rPr lang="en-US" smtClean="0"/>
              <a:t>10/28/24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29D09-6EC2-E649-80EE-44EC5AAE856F}" type="slidenum">
              <a:rPr lang="en-US" smtClean="0"/>
              <a:t>‹#›</a:t>
            </a:fld>
            <a:endParaRPr lang="en-US"/>
          </a:p>
        </p:txBody>
      </p:sp>
    </p:spTree>
    <p:extLst>
      <p:ext uri="{BB962C8B-B14F-4D97-AF65-F5344CB8AC3E}">
        <p14:creationId xmlns:p14="http://schemas.microsoft.com/office/powerpoint/2010/main" val="383745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Adherence is measured as proportion of days covered (PDC). Patients may, of course, be non-compliant with taking dispensed medication.</a:t>
            </a:r>
          </a:p>
        </p:txBody>
      </p:sp>
      <p:sp>
        <p:nvSpPr>
          <p:cNvPr id="4" name="Slide Number Placeholder 3"/>
          <p:cNvSpPr>
            <a:spLocks noGrp="1"/>
          </p:cNvSpPr>
          <p:nvPr>
            <p:ph type="sldNum" sz="quarter" idx="5"/>
          </p:nvPr>
        </p:nvSpPr>
        <p:spPr/>
        <p:txBody>
          <a:bodyPr/>
          <a:lstStyle/>
          <a:p>
            <a:fld id="{F2F29D09-6EC2-E649-80EE-44EC5AAE856F}" type="slidenum">
              <a:rPr lang="en-US" smtClean="0"/>
              <a:t>3</a:t>
            </a:fld>
            <a:endParaRPr lang="en-US"/>
          </a:p>
        </p:txBody>
      </p:sp>
    </p:spTree>
    <p:extLst>
      <p:ext uri="{BB962C8B-B14F-4D97-AF65-F5344CB8AC3E}">
        <p14:creationId xmlns:p14="http://schemas.microsoft.com/office/powerpoint/2010/main" val="1358975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29D09-6EC2-E649-80EE-44EC5AAE856F}" type="slidenum">
              <a:rPr lang="en-US" smtClean="0"/>
              <a:t>4</a:t>
            </a:fld>
            <a:endParaRPr lang="en-US"/>
          </a:p>
        </p:txBody>
      </p:sp>
    </p:spTree>
    <p:extLst>
      <p:ext uri="{BB962C8B-B14F-4D97-AF65-F5344CB8AC3E}">
        <p14:creationId xmlns:p14="http://schemas.microsoft.com/office/powerpoint/2010/main" val="192702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29D09-6EC2-E649-80EE-44EC5AAE856F}" type="slidenum">
              <a:rPr lang="en-US" smtClean="0"/>
              <a:t>8</a:t>
            </a:fld>
            <a:endParaRPr lang="en-US"/>
          </a:p>
        </p:txBody>
      </p:sp>
    </p:spTree>
    <p:extLst>
      <p:ext uri="{BB962C8B-B14F-4D97-AF65-F5344CB8AC3E}">
        <p14:creationId xmlns:p14="http://schemas.microsoft.com/office/powerpoint/2010/main" val="269303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29D09-6EC2-E649-80EE-44EC5AAE856F}" type="slidenum">
              <a:rPr lang="en-US" smtClean="0"/>
              <a:t>12</a:t>
            </a:fld>
            <a:endParaRPr lang="en-US"/>
          </a:p>
        </p:txBody>
      </p:sp>
    </p:spTree>
    <p:extLst>
      <p:ext uri="{BB962C8B-B14F-4D97-AF65-F5344CB8AC3E}">
        <p14:creationId xmlns:p14="http://schemas.microsoft.com/office/powerpoint/2010/main" val="232013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Generic analysis was not performed on the Medicare side due to an issue in the claims data.</a:t>
            </a:r>
          </a:p>
        </p:txBody>
      </p:sp>
      <p:sp>
        <p:nvSpPr>
          <p:cNvPr id="4" name="Slide Number Placeholder 3"/>
          <p:cNvSpPr>
            <a:spLocks noGrp="1"/>
          </p:cNvSpPr>
          <p:nvPr>
            <p:ph type="sldNum" sz="quarter" idx="5"/>
          </p:nvPr>
        </p:nvSpPr>
        <p:spPr/>
        <p:txBody>
          <a:bodyPr/>
          <a:lstStyle/>
          <a:p>
            <a:fld id="{F2F29D09-6EC2-E649-80EE-44EC5AAE856F}" type="slidenum">
              <a:rPr lang="en-US" smtClean="0"/>
              <a:t>13</a:t>
            </a:fld>
            <a:endParaRPr lang="en-US"/>
          </a:p>
        </p:txBody>
      </p:sp>
    </p:spTree>
    <p:extLst>
      <p:ext uri="{BB962C8B-B14F-4D97-AF65-F5344CB8AC3E}">
        <p14:creationId xmlns:p14="http://schemas.microsoft.com/office/powerpoint/2010/main" val="106923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13716-A604-BEE5-23B8-7113B7028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5CCC8-7AF9-F882-3AD2-320698D14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0E9C1-CED6-0015-46EF-D2354CE00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3E99DB-9150-E638-112E-5F9B64F4C02C}"/>
              </a:ext>
            </a:extLst>
          </p:cNvPr>
          <p:cNvSpPr>
            <a:spLocks noGrp="1"/>
          </p:cNvSpPr>
          <p:nvPr>
            <p:ph type="sldNum" sz="quarter" idx="5"/>
          </p:nvPr>
        </p:nvSpPr>
        <p:spPr/>
        <p:txBody>
          <a:bodyPr/>
          <a:lstStyle/>
          <a:p>
            <a:fld id="{F2F29D09-6EC2-E649-80EE-44EC5AAE856F}" type="slidenum">
              <a:rPr lang="en-US" smtClean="0"/>
              <a:t>14</a:t>
            </a:fld>
            <a:endParaRPr lang="en-US"/>
          </a:p>
        </p:txBody>
      </p:sp>
    </p:spTree>
    <p:extLst>
      <p:ext uri="{BB962C8B-B14F-4D97-AF65-F5344CB8AC3E}">
        <p14:creationId xmlns:p14="http://schemas.microsoft.com/office/powerpoint/2010/main" val="253040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29D09-6EC2-E649-80EE-44EC5AAE856F}" type="slidenum">
              <a:rPr lang="en-US" smtClean="0"/>
              <a:t>15</a:t>
            </a:fld>
            <a:endParaRPr lang="en-US"/>
          </a:p>
        </p:txBody>
      </p:sp>
    </p:spTree>
    <p:extLst>
      <p:ext uri="{BB962C8B-B14F-4D97-AF65-F5344CB8AC3E}">
        <p14:creationId xmlns:p14="http://schemas.microsoft.com/office/powerpoint/2010/main" val="2226264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29D09-6EC2-E649-80EE-44EC5AAE856F}" type="slidenum">
              <a:rPr lang="en-US" smtClean="0"/>
              <a:t>16</a:t>
            </a:fld>
            <a:endParaRPr lang="en-US"/>
          </a:p>
        </p:txBody>
      </p:sp>
    </p:spTree>
    <p:extLst>
      <p:ext uri="{BB962C8B-B14F-4D97-AF65-F5344CB8AC3E}">
        <p14:creationId xmlns:p14="http://schemas.microsoft.com/office/powerpoint/2010/main" val="338113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14A3-C6BD-5EF7-919A-1AD9F918B6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DE0607-2392-CCE2-D55D-3B5255060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EB0D15-2C18-C2D4-E763-633BD3290FE5}"/>
              </a:ext>
            </a:extLst>
          </p:cNvPr>
          <p:cNvSpPr>
            <a:spLocks noGrp="1"/>
          </p:cNvSpPr>
          <p:nvPr>
            <p:ph type="dt" sz="half" idx="10"/>
          </p:nvPr>
        </p:nvSpPr>
        <p:spPr/>
        <p:txBody>
          <a:bodyPr/>
          <a:lstStyle/>
          <a:p>
            <a:fld id="{0C7CBA7A-ABE6-764D-8BA7-9EBE19118A05}" type="datetime1">
              <a:rPr lang="en-US" smtClean="0"/>
              <a:t>10/28/24</a:t>
            </a:fld>
            <a:endParaRPr lang="en-US"/>
          </a:p>
        </p:txBody>
      </p:sp>
      <p:sp>
        <p:nvSpPr>
          <p:cNvPr id="5" name="Footer Placeholder 4">
            <a:extLst>
              <a:ext uri="{FF2B5EF4-FFF2-40B4-BE49-F238E27FC236}">
                <a16:creationId xmlns:a16="http://schemas.microsoft.com/office/drawing/2014/main" id="{6608F319-E69F-5183-0207-F51C7ECCE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FE66B-6CC9-8987-46D3-0F019464D7B1}"/>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95491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BA6A-2BB1-8FA3-8B49-9635F2DE84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DFE504-8C34-57E3-486B-45A8D85E58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30C8-A2B0-794E-4A5E-88B334FA882A}"/>
              </a:ext>
            </a:extLst>
          </p:cNvPr>
          <p:cNvSpPr>
            <a:spLocks noGrp="1"/>
          </p:cNvSpPr>
          <p:nvPr>
            <p:ph type="dt" sz="half" idx="10"/>
          </p:nvPr>
        </p:nvSpPr>
        <p:spPr/>
        <p:txBody>
          <a:bodyPr/>
          <a:lstStyle/>
          <a:p>
            <a:fld id="{7F7B6F08-CD62-274D-B198-CB8F7207E51A}" type="datetime1">
              <a:rPr lang="en-US" smtClean="0"/>
              <a:t>10/28/24</a:t>
            </a:fld>
            <a:endParaRPr lang="en-US"/>
          </a:p>
        </p:txBody>
      </p:sp>
      <p:sp>
        <p:nvSpPr>
          <p:cNvPr id="5" name="Footer Placeholder 4">
            <a:extLst>
              <a:ext uri="{FF2B5EF4-FFF2-40B4-BE49-F238E27FC236}">
                <a16:creationId xmlns:a16="http://schemas.microsoft.com/office/drawing/2014/main" id="{EF9EF0FF-B1C2-CDF7-5BAE-EB33B83E3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BA789-8DE1-67D4-0DAA-DFE416F8664E}"/>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358847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D5658F-2A0C-9DD0-79B8-659305C313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B0BC93-161E-7C02-DF30-C87374AE0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1F581-49DC-EEF4-9298-0667369DBDDE}"/>
              </a:ext>
            </a:extLst>
          </p:cNvPr>
          <p:cNvSpPr>
            <a:spLocks noGrp="1"/>
          </p:cNvSpPr>
          <p:nvPr>
            <p:ph type="dt" sz="half" idx="10"/>
          </p:nvPr>
        </p:nvSpPr>
        <p:spPr/>
        <p:txBody>
          <a:bodyPr/>
          <a:lstStyle/>
          <a:p>
            <a:fld id="{77209404-1234-1B42-9A1D-94987B280E4E}" type="datetime1">
              <a:rPr lang="en-US" smtClean="0"/>
              <a:t>10/28/24</a:t>
            </a:fld>
            <a:endParaRPr lang="en-US"/>
          </a:p>
        </p:txBody>
      </p:sp>
      <p:sp>
        <p:nvSpPr>
          <p:cNvPr id="5" name="Footer Placeholder 4">
            <a:extLst>
              <a:ext uri="{FF2B5EF4-FFF2-40B4-BE49-F238E27FC236}">
                <a16:creationId xmlns:a16="http://schemas.microsoft.com/office/drawing/2014/main" id="{FEFE0390-1EBE-8BDD-4F03-306E6F6F8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17874-1B2D-F307-CF0B-D3B7C5D6227D}"/>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88752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D6C6-C2A9-C7B3-B0D9-FD112B6165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97F50-5A75-E965-0060-3B4048AE6B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88DA7-055B-D940-AE6A-3DD5D0B0810E}"/>
              </a:ext>
            </a:extLst>
          </p:cNvPr>
          <p:cNvSpPr>
            <a:spLocks noGrp="1"/>
          </p:cNvSpPr>
          <p:nvPr>
            <p:ph type="dt" sz="half" idx="10"/>
          </p:nvPr>
        </p:nvSpPr>
        <p:spPr/>
        <p:txBody>
          <a:bodyPr/>
          <a:lstStyle/>
          <a:p>
            <a:fld id="{83953456-EB54-F243-A350-E888EFD4FA1C}" type="datetime1">
              <a:rPr lang="en-US" smtClean="0"/>
              <a:t>10/28/24</a:t>
            </a:fld>
            <a:endParaRPr lang="en-US"/>
          </a:p>
        </p:txBody>
      </p:sp>
      <p:sp>
        <p:nvSpPr>
          <p:cNvPr id="5" name="Footer Placeholder 4">
            <a:extLst>
              <a:ext uri="{FF2B5EF4-FFF2-40B4-BE49-F238E27FC236}">
                <a16:creationId xmlns:a16="http://schemas.microsoft.com/office/drawing/2014/main" id="{59854F56-6020-1BC0-6182-C17706D61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645A-D92A-E843-DEAB-76D72AC38B82}"/>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34997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0754-0A67-F975-8C7A-DC5D12512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8DC023-CB0A-2508-1EC5-3B1842B877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9535-98F7-676B-AE55-3E29F9A6DF36}"/>
              </a:ext>
            </a:extLst>
          </p:cNvPr>
          <p:cNvSpPr>
            <a:spLocks noGrp="1"/>
          </p:cNvSpPr>
          <p:nvPr>
            <p:ph type="dt" sz="half" idx="10"/>
          </p:nvPr>
        </p:nvSpPr>
        <p:spPr/>
        <p:txBody>
          <a:bodyPr/>
          <a:lstStyle/>
          <a:p>
            <a:fld id="{0ED54C78-91AD-6E42-A304-BD6DDDAEC5A5}" type="datetime1">
              <a:rPr lang="en-US" smtClean="0"/>
              <a:t>10/28/24</a:t>
            </a:fld>
            <a:endParaRPr lang="en-US"/>
          </a:p>
        </p:txBody>
      </p:sp>
      <p:sp>
        <p:nvSpPr>
          <p:cNvPr id="5" name="Footer Placeholder 4">
            <a:extLst>
              <a:ext uri="{FF2B5EF4-FFF2-40B4-BE49-F238E27FC236}">
                <a16:creationId xmlns:a16="http://schemas.microsoft.com/office/drawing/2014/main" id="{29D401EE-0BF7-F3E1-52FA-2F13B71EE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CB6C9-4256-1428-683A-3EA585923BE6}"/>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58641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8F2BE-5236-48B3-F07B-2813C0107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17343-53B3-BC79-D37B-FA22A0EB82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43A072-D3C1-A4B2-686D-220BCD005E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D26F14-4494-CAFD-A2F3-348A3A5BC154}"/>
              </a:ext>
            </a:extLst>
          </p:cNvPr>
          <p:cNvSpPr>
            <a:spLocks noGrp="1"/>
          </p:cNvSpPr>
          <p:nvPr>
            <p:ph type="dt" sz="half" idx="10"/>
          </p:nvPr>
        </p:nvSpPr>
        <p:spPr/>
        <p:txBody>
          <a:bodyPr/>
          <a:lstStyle/>
          <a:p>
            <a:fld id="{8FD3C25D-35DA-1340-9C58-706E5DAB2466}" type="datetime1">
              <a:rPr lang="en-US" smtClean="0"/>
              <a:t>10/28/24</a:t>
            </a:fld>
            <a:endParaRPr lang="en-US"/>
          </a:p>
        </p:txBody>
      </p:sp>
      <p:sp>
        <p:nvSpPr>
          <p:cNvPr id="6" name="Footer Placeholder 5">
            <a:extLst>
              <a:ext uri="{FF2B5EF4-FFF2-40B4-BE49-F238E27FC236}">
                <a16:creationId xmlns:a16="http://schemas.microsoft.com/office/drawing/2014/main" id="{B41EFCA1-6D95-3374-F626-D3AB8E229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62F0A-43C8-CA66-121D-7002E399C3CA}"/>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672743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E5A1-06C6-B7D6-23CA-645716776F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999FF5-BA22-15A3-C95D-248A663DDA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59E7E8-D8DB-851B-0679-FE106876DA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F4ED23-182C-34DF-810B-26356DB5A5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78957-EE10-C100-8E4E-D4C3964B7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4195C4-0559-D12B-D250-81AF17FD31CD}"/>
              </a:ext>
            </a:extLst>
          </p:cNvPr>
          <p:cNvSpPr>
            <a:spLocks noGrp="1"/>
          </p:cNvSpPr>
          <p:nvPr>
            <p:ph type="dt" sz="half" idx="10"/>
          </p:nvPr>
        </p:nvSpPr>
        <p:spPr/>
        <p:txBody>
          <a:bodyPr/>
          <a:lstStyle/>
          <a:p>
            <a:fld id="{6FD57373-AA5F-354B-ACEF-F2E8780DA6D0}" type="datetime1">
              <a:rPr lang="en-US" smtClean="0"/>
              <a:t>10/28/24</a:t>
            </a:fld>
            <a:endParaRPr lang="en-US"/>
          </a:p>
        </p:txBody>
      </p:sp>
      <p:sp>
        <p:nvSpPr>
          <p:cNvPr id="8" name="Footer Placeholder 7">
            <a:extLst>
              <a:ext uri="{FF2B5EF4-FFF2-40B4-BE49-F238E27FC236}">
                <a16:creationId xmlns:a16="http://schemas.microsoft.com/office/drawing/2014/main" id="{2A399010-F58A-FB31-E241-F0B0CECC3A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8EE5E5-A360-872E-33E1-844C87907555}"/>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95336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615D-8183-740F-2757-95EDBEC561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5315A0-C730-939C-ACDD-7A1B26672172}"/>
              </a:ext>
            </a:extLst>
          </p:cNvPr>
          <p:cNvSpPr>
            <a:spLocks noGrp="1"/>
          </p:cNvSpPr>
          <p:nvPr>
            <p:ph type="dt" sz="half" idx="10"/>
          </p:nvPr>
        </p:nvSpPr>
        <p:spPr/>
        <p:txBody>
          <a:bodyPr/>
          <a:lstStyle/>
          <a:p>
            <a:fld id="{53BDA754-433D-5446-ABA2-A4A5D7B3DB60}" type="datetime1">
              <a:rPr lang="en-US" smtClean="0"/>
              <a:t>10/28/24</a:t>
            </a:fld>
            <a:endParaRPr lang="en-US"/>
          </a:p>
        </p:txBody>
      </p:sp>
      <p:sp>
        <p:nvSpPr>
          <p:cNvPr id="4" name="Footer Placeholder 3">
            <a:extLst>
              <a:ext uri="{FF2B5EF4-FFF2-40B4-BE49-F238E27FC236}">
                <a16:creationId xmlns:a16="http://schemas.microsoft.com/office/drawing/2014/main" id="{BA86C044-74E8-6CB2-1A55-6929CB9DEB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20F1FE-76E8-5B0B-0CB7-E4E475C14D7E}"/>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94360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24249B-7184-A0F2-E569-A2659F1198E9}"/>
              </a:ext>
            </a:extLst>
          </p:cNvPr>
          <p:cNvSpPr>
            <a:spLocks noGrp="1"/>
          </p:cNvSpPr>
          <p:nvPr>
            <p:ph type="dt" sz="half" idx="10"/>
          </p:nvPr>
        </p:nvSpPr>
        <p:spPr/>
        <p:txBody>
          <a:bodyPr/>
          <a:lstStyle/>
          <a:p>
            <a:fld id="{F61C9B81-2D27-5A4B-8C46-6C6A54637A24}" type="datetime1">
              <a:rPr lang="en-US" smtClean="0"/>
              <a:t>10/28/24</a:t>
            </a:fld>
            <a:endParaRPr lang="en-US"/>
          </a:p>
        </p:txBody>
      </p:sp>
      <p:sp>
        <p:nvSpPr>
          <p:cNvPr id="3" name="Footer Placeholder 2">
            <a:extLst>
              <a:ext uri="{FF2B5EF4-FFF2-40B4-BE49-F238E27FC236}">
                <a16:creationId xmlns:a16="http://schemas.microsoft.com/office/drawing/2014/main" id="{C4565FB1-21DA-3BAE-4B4E-E41F01901B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BE15E5-1E96-AE64-B107-68EDB084CF28}"/>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64742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3EA7-3540-C79C-AF00-2F4C13299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DD2BF1-5623-5B97-27DA-F2F5349EF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51DA5-F254-16F3-FF73-68B5F6D9D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9048E9-76C9-AB8D-570C-D957EA1202E0}"/>
              </a:ext>
            </a:extLst>
          </p:cNvPr>
          <p:cNvSpPr>
            <a:spLocks noGrp="1"/>
          </p:cNvSpPr>
          <p:nvPr>
            <p:ph type="dt" sz="half" idx="10"/>
          </p:nvPr>
        </p:nvSpPr>
        <p:spPr/>
        <p:txBody>
          <a:bodyPr/>
          <a:lstStyle/>
          <a:p>
            <a:fld id="{09BC87B8-A1A1-2A4B-8242-B1A3022EF375}" type="datetime1">
              <a:rPr lang="en-US" smtClean="0"/>
              <a:t>10/28/24</a:t>
            </a:fld>
            <a:endParaRPr lang="en-US"/>
          </a:p>
        </p:txBody>
      </p:sp>
      <p:sp>
        <p:nvSpPr>
          <p:cNvPr id="6" name="Footer Placeholder 5">
            <a:extLst>
              <a:ext uri="{FF2B5EF4-FFF2-40B4-BE49-F238E27FC236}">
                <a16:creationId xmlns:a16="http://schemas.microsoft.com/office/drawing/2014/main" id="{9EB2BBE6-0778-78CC-0B6F-BF41F0E29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3D0E39-7B01-09CA-5F14-35BACAC66C89}"/>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416643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DC0D-F314-BD22-2388-420BD1926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3EC8CB-5F99-4E3E-AAEB-8890385BE5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D6749-01A0-EC6F-9024-8F3A24130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27527-87E7-3C4B-23EA-2303E93A09C1}"/>
              </a:ext>
            </a:extLst>
          </p:cNvPr>
          <p:cNvSpPr>
            <a:spLocks noGrp="1"/>
          </p:cNvSpPr>
          <p:nvPr>
            <p:ph type="dt" sz="half" idx="10"/>
          </p:nvPr>
        </p:nvSpPr>
        <p:spPr/>
        <p:txBody>
          <a:bodyPr/>
          <a:lstStyle/>
          <a:p>
            <a:fld id="{11BB4ECE-9D4F-0B4C-8D89-577FAFED0E94}" type="datetime1">
              <a:rPr lang="en-US" smtClean="0"/>
              <a:t>10/28/24</a:t>
            </a:fld>
            <a:endParaRPr lang="en-US"/>
          </a:p>
        </p:txBody>
      </p:sp>
      <p:sp>
        <p:nvSpPr>
          <p:cNvPr id="6" name="Footer Placeholder 5">
            <a:extLst>
              <a:ext uri="{FF2B5EF4-FFF2-40B4-BE49-F238E27FC236}">
                <a16:creationId xmlns:a16="http://schemas.microsoft.com/office/drawing/2014/main" id="{97332E41-8066-2C99-7A19-9808AF7A7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6A7CB-C91C-D951-BA39-8FFE05EB0235}"/>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1401675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D5BC55-B05F-ECEE-E842-48DE76FB1F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D0C060-82FE-5FE2-091C-72CEA08165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FDC2-8AA6-33B8-B730-AAB5E47151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DF80D8-88FB-0742-8B42-1CE649306770}" type="datetime1">
              <a:rPr lang="en-US" smtClean="0"/>
              <a:t>10/28/24</a:t>
            </a:fld>
            <a:endParaRPr lang="en-US"/>
          </a:p>
        </p:txBody>
      </p:sp>
      <p:sp>
        <p:nvSpPr>
          <p:cNvPr id="5" name="Footer Placeholder 4">
            <a:extLst>
              <a:ext uri="{FF2B5EF4-FFF2-40B4-BE49-F238E27FC236}">
                <a16:creationId xmlns:a16="http://schemas.microsoft.com/office/drawing/2014/main" id="{FAE1F18E-C64C-2288-2891-B2175FA6AB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8CA37B-83DD-7310-EC2C-96FA35944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15DB8C-1026-EF49-A430-293BF643C55E}" type="slidenum">
              <a:rPr lang="en-US" smtClean="0"/>
              <a:t>‹#›</a:t>
            </a:fld>
            <a:endParaRPr lang="en-US"/>
          </a:p>
        </p:txBody>
      </p:sp>
    </p:spTree>
    <p:extLst>
      <p:ext uri="{BB962C8B-B14F-4D97-AF65-F5344CB8AC3E}">
        <p14:creationId xmlns:p14="http://schemas.microsoft.com/office/powerpoint/2010/main" val="936979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74D0-216A-784E-FCC5-4694AA1AA525}"/>
              </a:ext>
            </a:extLst>
          </p:cNvPr>
          <p:cNvSpPr>
            <a:spLocks noGrp="1"/>
          </p:cNvSpPr>
          <p:nvPr>
            <p:ph type="ctrTitle"/>
          </p:nvPr>
        </p:nvSpPr>
        <p:spPr>
          <a:xfrm>
            <a:off x="871786" y="1761839"/>
            <a:ext cx="5693634" cy="2387600"/>
          </a:xfrm>
        </p:spPr>
        <p:txBody>
          <a:bodyPr>
            <a:noAutofit/>
          </a:bodyPr>
          <a:lstStyle/>
          <a:p>
            <a:pPr algn="l"/>
            <a:r>
              <a:rPr lang="en-US" sz="5600" b="1">
                <a:solidFill>
                  <a:srgbClr val="25408F"/>
                </a:solidFill>
                <a:latin typeface="Montserrat" pitchFamily="2" charset="77"/>
              </a:rPr>
              <a:t>Access, </a:t>
            </a:r>
            <a:br>
              <a:rPr lang="en-US" sz="5600" b="1">
                <a:solidFill>
                  <a:srgbClr val="25408F"/>
                </a:solidFill>
                <a:latin typeface="Montserrat" pitchFamily="2" charset="77"/>
              </a:rPr>
            </a:br>
            <a:r>
              <a:rPr lang="en-US" sz="5600" b="1">
                <a:solidFill>
                  <a:srgbClr val="25408F"/>
                </a:solidFill>
                <a:latin typeface="Montserrat" pitchFamily="2" charset="77"/>
              </a:rPr>
              <a:t>Affordability, </a:t>
            </a:r>
            <a:br>
              <a:rPr lang="en-US" sz="5600" b="1">
                <a:solidFill>
                  <a:srgbClr val="25408F"/>
                </a:solidFill>
                <a:latin typeface="Montserrat" pitchFamily="2" charset="77"/>
              </a:rPr>
            </a:br>
            <a:r>
              <a:rPr lang="en-US" sz="5600" b="1">
                <a:solidFill>
                  <a:srgbClr val="25408F"/>
                </a:solidFill>
                <a:latin typeface="Montserrat" pitchFamily="2" charset="77"/>
              </a:rPr>
              <a:t>and Outcomes</a:t>
            </a:r>
          </a:p>
        </p:txBody>
      </p:sp>
      <p:sp>
        <p:nvSpPr>
          <p:cNvPr id="3" name="Subtitle 2">
            <a:extLst>
              <a:ext uri="{FF2B5EF4-FFF2-40B4-BE49-F238E27FC236}">
                <a16:creationId xmlns:a16="http://schemas.microsoft.com/office/drawing/2014/main" id="{950F1B6C-7B22-0FF7-D0D9-CC19BA12D842}"/>
              </a:ext>
            </a:extLst>
          </p:cNvPr>
          <p:cNvSpPr>
            <a:spLocks noGrp="1"/>
          </p:cNvSpPr>
          <p:nvPr>
            <p:ph type="subTitle" idx="1"/>
          </p:nvPr>
        </p:nvSpPr>
        <p:spPr>
          <a:xfrm>
            <a:off x="871787" y="4567157"/>
            <a:ext cx="3810000" cy="669925"/>
          </a:xfrm>
        </p:spPr>
        <p:txBody>
          <a:bodyPr>
            <a:normAutofit/>
          </a:bodyPr>
          <a:lstStyle/>
          <a:p>
            <a:pPr algn="l">
              <a:lnSpc>
                <a:spcPct val="100000"/>
              </a:lnSpc>
            </a:pPr>
            <a:r>
              <a:rPr lang="en-US" sz="1600" b="1" spc="300">
                <a:solidFill>
                  <a:srgbClr val="25408F"/>
                </a:solidFill>
                <a:latin typeface="Open Sans" panose="020B0606030504020204" pitchFamily="34" charset="0"/>
                <a:ea typeface="Open Sans" panose="020B0606030504020204" pitchFamily="34" charset="0"/>
                <a:cs typeface="Open Sans" panose="020B0606030504020204" pitchFamily="34" charset="0"/>
              </a:rPr>
              <a:t>THE VALUE OF MANAGED CARE PHARMACY</a:t>
            </a:r>
          </a:p>
        </p:txBody>
      </p:sp>
      <p:grpSp>
        <p:nvGrpSpPr>
          <p:cNvPr id="10" name="Group 9">
            <a:extLst>
              <a:ext uri="{FF2B5EF4-FFF2-40B4-BE49-F238E27FC236}">
                <a16:creationId xmlns:a16="http://schemas.microsoft.com/office/drawing/2014/main" id="{6E01D0AA-2848-9239-BAB6-AB9439B660F7}"/>
              </a:ext>
            </a:extLst>
          </p:cNvPr>
          <p:cNvGrpSpPr/>
          <p:nvPr/>
        </p:nvGrpSpPr>
        <p:grpSpPr>
          <a:xfrm>
            <a:off x="685800" y="728009"/>
            <a:ext cx="2306413" cy="457200"/>
            <a:chOff x="946916" y="551934"/>
            <a:chExt cx="2306413" cy="457200"/>
          </a:xfrm>
        </p:grpSpPr>
        <p:sp>
          <p:nvSpPr>
            <p:cNvPr id="6" name="TextBox 5">
              <a:extLst>
                <a:ext uri="{FF2B5EF4-FFF2-40B4-BE49-F238E27FC236}">
                  <a16:creationId xmlns:a16="http://schemas.microsoft.com/office/drawing/2014/main" id="{7491C13F-B04A-8A14-9461-4B43B32654AD}"/>
                </a:ext>
              </a:extLst>
            </p:cNvPr>
            <p:cNvSpPr txBox="1"/>
            <p:nvPr/>
          </p:nvSpPr>
          <p:spPr>
            <a:xfrm>
              <a:off x="1504132" y="626646"/>
              <a:ext cx="1749197" cy="307777"/>
            </a:xfrm>
            <a:prstGeom prst="rect">
              <a:avLst/>
            </a:prstGeom>
            <a:noFill/>
          </p:spPr>
          <p:txBody>
            <a:bodyPr wrap="none" rtlCol="0">
              <a:spAutoFit/>
            </a:bodyPr>
            <a:lstStyle/>
            <a:p>
              <a:r>
                <a:rPr lang="en-US" sz="14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2024 REPORT</a:t>
              </a:r>
            </a:p>
          </p:txBody>
        </p:sp>
        <p:pic>
          <p:nvPicPr>
            <p:cNvPr id="8" name="Graphic 7" descr="Add with solid fill">
              <a:extLst>
                <a:ext uri="{FF2B5EF4-FFF2-40B4-BE49-F238E27FC236}">
                  <a16:creationId xmlns:a16="http://schemas.microsoft.com/office/drawing/2014/main" id="{1FD4FBB6-5C05-1F90-A310-7B4F7422D5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916" y="551934"/>
              <a:ext cx="457200" cy="457200"/>
            </a:xfrm>
            <a:prstGeom prst="rect">
              <a:avLst/>
            </a:prstGeom>
          </p:spPr>
        </p:pic>
      </p:grpSp>
      <p:sp>
        <p:nvSpPr>
          <p:cNvPr id="11" name="Round Single Corner Rectangle 10">
            <a:extLst>
              <a:ext uri="{FF2B5EF4-FFF2-40B4-BE49-F238E27FC236}">
                <a16:creationId xmlns:a16="http://schemas.microsoft.com/office/drawing/2014/main" id="{BD4578EA-0D1D-CC8C-C29F-A8AA23617C86}"/>
              </a:ext>
            </a:extLst>
          </p:cNvPr>
          <p:cNvSpPr/>
          <p:nvPr/>
        </p:nvSpPr>
        <p:spPr>
          <a:xfrm flipV="1">
            <a:off x="-676438" y="4400471"/>
            <a:ext cx="5145818" cy="865187"/>
          </a:xfrm>
          <a:prstGeom prst="round1Rect">
            <a:avLst>
              <a:gd name="adj" fmla="val 41438"/>
            </a:avLst>
          </a:prstGeom>
          <a:noFill/>
          <a:ln>
            <a:solidFill>
              <a:srgbClr val="25408F">
                <a:alpha val="2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D258DB5-73F0-791A-49FA-B2C0594BCBA7}"/>
              </a:ext>
            </a:extLst>
          </p:cNvPr>
          <p:cNvSpPr>
            <a:spLocks noChangeAspect="1"/>
          </p:cNvSpPr>
          <p:nvPr/>
        </p:nvSpPr>
        <p:spPr>
          <a:xfrm rot="19800000">
            <a:off x="6711463" y="433574"/>
            <a:ext cx="11987630" cy="4114801"/>
          </a:xfrm>
          <a:custGeom>
            <a:avLst/>
            <a:gdLst>
              <a:gd name="connsiteX0" fmla="*/ 10937748 w 11987630"/>
              <a:gd name="connsiteY0" fmla="*/ 248305 h 4114801"/>
              <a:gd name="connsiteX1" fmla="*/ 11987630 w 11987630"/>
              <a:gd name="connsiteY1" fmla="*/ 2057400 h 4114801"/>
              <a:gd name="connsiteX2" fmla="*/ 9981607 w 11987630"/>
              <a:gd name="connsiteY2" fmla="*/ 4114801 h 4114801"/>
              <a:gd name="connsiteX3" fmla="*/ 4841971 w 11987630"/>
              <a:gd name="connsiteY3" fmla="*/ 4114800 h 4114801"/>
              <a:gd name="connsiteX4" fmla="*/ 4865319 w 11987630"/>
              <a:gd name="connsiteY4" fmla="*/ 4088455 h 4114801"/>
              <a:gd name="connsiteX5" fmla="*/ 5323432 w 11987630"/>
              <a:gd name="connsiteY5" fmla="*/ 2779732 h 4114801"/>
              <a:gd name="connsiteX6" fmla="*/ 3317409 w 11987630"/>
              <a:gd name="connsiteY6" fmla="*/ 722332 h 4114801"/>
              <a:gd name="connsiteX7" fmla="*/ 0 w 11987630"/>
              <a:gd name="connsiteY7" fmla="*/ 722332 h 4114801"/>
              <a:gd name="connsiteX8" fmla="*/ 106131 w 11987630"/>
              <a:gd name="connsiteY8" fmla="*/ 602576 h 4114801"/>
              <a:gd name="connsiteX9" fmla="*/ 1524562 w 11987630"/>
              <a:gd name="connsiteY9" fmla="*/ 1 h 4114801"/>
              <a:gd name="connsiteX10" fmla="*/ 9981607 w 11987630"/>
              <a:gd name="connsiteY10" fmla="*/ 0 h 4114801"/>
              <a:gd name="connsiteX11" fmla="*/ 10937748 w 11987630"/>
              <a:gd name="connsiteY11" fmla="*/ 248305 h 411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87630" h="4114801">
                <a:moveTo>
                  <a:pt x="10937748" y="248305"/>
                </a:moveTo>
                <a:cubicBezTo>
                  <a:pt x="11563074" y="596689"/>
                  <a:pt x="11987631" y="1276171"/>
                  <a:pt x="11987630" y="2057400"/>
                </a:cubicBezTo>
                <a:cubicBezTo>
                  <a:pt x="11987630" y="3193732"/>
                  <a:pt x="11089395" y="4114801"/>
                  <a:pt x="9981607" y="4114801"/>
                </a:cubicBezTo>
                <a:lnTo>
                  <a:pt x="4841971" y="4114800"/>
                </a:lnTo>
                <a:lnTo>
                  <a:pt x="4865319" y="4088455"/>
                </a:lnTo>
                <a:cubicBezTo>
                  <a:pt x="5151504" y="3732820"/>
                  <a:pt x="5323432" y="3276877"/>
                  <a:pt x="5323432" y="2779732"/>
                </a:cubicBezTo>
                <a:cubicBezTo>
                  <a:pt x="5323432" y="1643400"/>
                  <a:pt x="4425196" y="722332"/>
                  <a:pt x="3317409" y="722332"/>
                </a:cubicBezTo>
                <a:lnTo>
                  <a:pt x="0" y="722332"/>
                </a:lnTo>
                <a:lnTo>
                  <a:pt x="106131" y="602576"/>
                </a:lnTo>
                <a:cubicBezTo>
                  <a:pt x="469163" y="230267"/>
                  <a:pt x="970669" y="0"/>
                  <a:pt x="1524562" y="1"/>
                </a:cubicBezTo>
                <a:lnTo>
                  <a:pt x="9981607" y="0"/>
                </a:lnTo>
                <a:cubicBezTo>
                  <a:pt x="10327791" y="0"/>
                  <a:pt x="10653510" y="89948"/>
                  <a:pt x="10937748" y="248305"/>
                </a:cubicBezTo>
                <a:close/>
              </a:path>
            </a:pathLst>
          </a:cu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147FC024-824C-2226-A2D7-5EDF83EFE2CE}"/>
              </a:ext>
            </a:extLst>
          </p:cNvPr>
          <p:cNvSpPr>
            <a:spLocks noChangeAspect="1"/>
          </p:cNvSpPr>
          <p:nvPr/>
        </p:nvSpPr>
        <p:spPr>
          <a:xfrm rot="19800000">
            <a:off x="884307" y="4631961"/>
            <a:ext cx="11987630" cy="4114800"/>
          </a:xfrm>
          <a:custGeom>
            <a:avLst/>
            <a:gdLst>
              <a:gd name="connsiteX0" fmla="*/ 7145659 w 11987630"/>
              <a:gd name="connsiteY0" fmla="*/ 0 h 4114800"/>
              <a:gd name="connsiteX1" fmla="*/ 7122311 w 11987630"/>
              <a:gd name="connsiteY1" fmla="*/ 26345 h 4114800"/>
              <a:gd name="connsiteX2" fmla="*/ 6664198 w 11987630"/>
              <a:gd name="connsiteY2" fmla="*/ 1335068 h 4114800"/>
              <a:gd name="connsiteX3" fmla="*/ 8670221 w 11987630"/>
              <a:gd name="connsiteY3" fmla="*/ 3392468 h 4114800"/>
              <a:gd name="connsiteX4" fmla="*/ 11987630 w 11987630"/>
              <a:gd name="connsiteY4" fmla="*/ 3392468 h 4114800"/>
              <a:gd name="connsiteX5" fmla="*/ 11881500 w 11987630"/>
              <a:gd name="connsiteY5" fmla="*/ 3512225 h 4114800"/>
              <a:gd name="connsiteX6" fmla="*/ 10463067 w 11987630"/>
              <a:gd name="connsiteY6" fmla="*/ 4114800 h 4114800"/>
              <a:gd name="connsiteX7" fmla="*/ 2006023 w 11987630"/>
              <a:gd name="connsiteY7" fmla="*/ 4114800 h 4114800"/>
              <a:gd name="connsiteX8" fmla="*/ 0 w 11987630"/>
              <a:gd name="connsiteY8" fmla="*/ 2057400 h 4114800"/>
              <a:gd name="connsiteX9" fmla="*/ 2006022 w 11987630"/>
              <a:gd name="connsiteY9" fmla="*/ 0 h 4114800"/>
              <a:gd name="connsiteX10" fmla="*/ 7145659 w 11987630"/>
              <a:gd name="connsiteY10"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7630" h="4114800">
                <a:moveTo>
                  <a:pt x="7145659" y="0"/>
                </a:moveTo>
                <a:lnTo>
                  <a:pt x="7122311" y="26345"/>
                </a:lnTo>
                <a:cubicBezTo>
                  <a:pt x="6836126" y="381980"/>
                  <a:pt x="6664199" y="837923"/>
                  <a:pt x="6664198" y="1335068"/>
                </a:cubicBezTo>
                <a:cubicBezTo>
                  <a:pt x="6664198" y="2471401"/>
                  <a:pt x="7562435" y="3392468"/>
                  <a:pt x="8670221" y="3392468"/>
                </a:cubicBezTo>
                <a:lnTo>
                  <a:pt x="11987630" y="3392468"/>
                </a:lnTo>
                <a:lnTo>
                  <a:pt x="11881500" y="3512225"/>
                </a:lnTo>
                <a:cubicBezTo>
                  <a:pt x="11518468" y="3884534"/>
                  <a:pt x="11016961" y="4114800"/>
                  <a:pt x="10463067" y="4114800"/>
                </a:cubicBezTo>
                <a:lnTo>
                  <a:pt x="2006023" y="4114800"/>
                </a:lnTo>
                <a:cubicBezTo>
                  <a:pt x="898236" y="4114800"/>
                  <a:pt x="0" y="3193733"/>
                  <a:pt x="0" y="2057400"/>
                </a:cubicBezTo>
                <a:cubicBezTo>
                  <a:pt x="0" y="921067"/>
                  <a:pt x="898236" y="0"/>
                  <a:pt x="2006022" y="0"/>
                </a:cubicBezTo>
                <a:lnTo>
                  <a:pt x="7145659" y="0"/>
                </a:lnTo>
                <a:close/>
              </a:path>
            </a:pathLst>
          </a:cu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close-up of a person writing on a prescription&#10;&#10;Description automatically generated">
            <a:extLst>
              <a:ext uri="{FF2B5EF4-FFF2-40B4-BE49-F238E27FC236}">
                <a16:creationId xmlns:a16="http://schemas.microsoft.com/office/drawing/2014/main" id="{FC9DE500-4B3D-C274-CE5F-EBBB04C68D9E}"/>
              </a:ext>
            </a:extLst>
          </p:cNvPr>
          <p:cNvPicPr>
            <a:picLocks noChangeAspect="1"/>
          </p:cNvPicPr>
          <p:nvPr/>
        </p:nvPicPr>
        <p:blipFill>
          <a:blip r:embed="rId4">
            <a:alphaModFix/>
          </a:blip>
          <a:srcRect l="3640" t="28256" r="31767" b="266"/>
          <a:stretch>
            <a:fillRect/>
          </a:stretch>
        </p:blipFill>
        <p:spPr>
          <a:xfrm>
            <a:off x="6815493" y="2409711"/>
            <a:ext cx="5952414" cy="4360917"/>
          </a:xfrm>
          <a:custGeom>
            <a:avLst/>
            <a:gdLst>
              <a:gd name="connsiteX0" fmla="*/ 3856611 w 5952414"/>
              <a:gd name="connsiteY0" fmla="*/ 233 h 4360917"/>
              <a:gd name="connsiteX1" fmla="*/ 5670383 w 5952414"/>
              <a:gd name="connsiteY1" fmla="*/ 1042014 h 4360917"/>
              <a:gd name="connsiteX2" fmla="*/ 5928007 w 5952414"/>
              <a:gd name="connsiteY2" fmla="*/ 2404458 h 4360917"/>
              <a:gd name="connsiteX3" fmla="*/ 5920959 w 5952414"/>
              <a:gd name="connsiteY3" fmla="*/ 2438947 h 4360917"/>
              <a:gd name="connsiteX4" fmla="*/ 3047999 w 5952414"/>
              <a:gd name="connsiteY4" fmla="*/ 4097652 h 4360917"/>
              <a:gd name="connsiteX5" fmla="*/ 282032 w 5952414"/>
              <a:gd name="connsiteY5" fmla="*/ 3318903 h 4360917"/>
              <a:gd name="connsiteX6" fmla="*/ 24408 w 5952414"/>
              <a:gd name="connsiteY6" fmla="*/ 1956459 h 4360917"/>
              <a:gd name="connsiteX7" fmla="*/ 31456 w 5952414"/>
              <a:gd name="connsiteY7" fmla="*/ 1921969 h 4360917"/>
              <a:gd name="connsiteX8" fmla="*/ 2904416 w 5952414"/>
              <a:gd name="connsiteY8" fmla="*/ 263265 h 4360917"/>
              <a:gd name="connsiteX9" fmla="*/ 3856611 w 5952414"/>
              <a:gd name="connsiteY9" fmla="*/ 233 h 436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2414" h="4360917">
                <a:moveTo>
                  <a:pt x="3856611" y="233"/>
                </a:moveTo>
                <a:cubicBezTo>
                  <a:pt x="4572351" y="-10720"/>
                  <a:pt x="5279769" y="365451"/>
                  <a:pt x="5670383" y="1042014"/>
                </a:cubicBezTo>
                <a:cubicBezTo>
                  <a:pt x="5918955" y="1472554"/>
                  <a:pt x="5998033" y="1953376"/>
                  <a:pt x="5928007" y="2404458"/>
                </a:cubicBezTo>
                <a:lnTo>
                  <a:pt x="5920959" y="2438947"/>
                </a:lnTo>
                <a:lnTo>
                  <a:pt x="3047999" y="4097652"/>
                </a:lnTo>
                <a:cubicBezTo>
                  <a:pt x="2088628" y="4651545"/>
                  <a:pt x="850199" y="4302996"/>
                  <a:pt x="282032" y="3318903"/>
                </a:cubicBezTo>
                <a:cubicBezTo>
                  <a:pt x="33461" y="2888362"/>
                  <a:pt x="-45618" y="2407540"/>
                  <a:pt x="24408" y="1956459"/>
                </a:cubicBezTo>
                <a:lnTo>
                  <a:pt x="31456" y="1921969"/>
                </a:lnTo>
                <a:lnTo>
                  <a:pt x="2904416" y="263265"/>
                </a:lnTo>
                <a:cubicBezTo>
                  <a:pt x="3204219" y="90173"/>
                  <a:pt x="3531275" y="5210"/>
                  <a:pt x="3856611" y="233"/>
                </a:cubicBezTo>
                <a:close/>
              </a:path>
            </a:pathLst>
          </a:custGeom>
        </p:spPr>
      </p:pic>
      <p:pic>
        <p:nvPicPr>
          <p:cNvPr id="25" name="Picture 24" descr="A black and grey logo&#10;&#10;Description automatically generated with medium confidence">
            <a:extLst>
              <a:ext uri="{FF2B5EF4-FFF2-40B4-BE49-F238E27FC236}">
                <a16:creationId xmlns:a16="http://schemas.microsoft.com/office/drawing/2014/main" id="{BF70C1E7-5541-7E80-7126-4BA7D4B376C0}"/>
              </a:ext>
            </a:extLst>
          </p:cNvPr>
          <p:cNvPicPr>
            <a:picLocks noChangeAspect="1"/>
          </p:cNvPicPr>
          <p:nvPr/>
        </p:nvPicPr>
        <p:blipFill>
          <a:blip r:embed="rId5"/>
          <a:stretch>
            <a:fillRect/>
          </a:stretch>
        </p:blipFill>
        <p:spPr>
          <a:xfrm>
            <a:off x="5347636" y="652716"/>
            <a:ext cx="2242651" cy="914400"/>
          </a:xfrm>
          <a:prstGeom prst="rect">
            <a:avLst/>
          </a:prstGeom>
        </p:spPr>
      </p:pic>
      <p:pic>
        <p:nvPicPr>
          <p:cNvPr id="4" name="Picture 3" descr="A black and blue logo&#10;&#10;Description automatically generated">
            <a:extLst>
              <a:ext uri="{FF2B5EF4-FFF2-40B4-BE49-F238E27FC236}">
                <a16:creationId xmlns:a16="http://schemas.microsoft.com/office/drawing/2014/main" id="{95C8B4B2-7728-ED15-6921-57F50DDE7E3D}"/>
              </a:ext>
            </a:extLst>
          </p:cNvPr>
          <p:cNvPicPr>
            <a:picLocks noChangeAspect="1"/>
          </p:cNvPicPr>
          <p:nvPr/>
        </p:nvPicPr>
        <p:blipFill>
          <a:blip r:embed="rId6"/>
          <a:stretch>
            <a:fillRect/>
          </a:stretch>
        </p:blipFill>
        <p:spPr>
          <a:xfrm>
            <a:off x="8027210" y="344460"/>
            <a:ext cx="2226833" cy="1091959"/>
          </a:xfrm>
          <a:prstGeom prst="rect">
            <a:avLst/>
          </a:prstGeom>
        </p:spPr>
      </p:pic>
    </p:spTree>
    <p:extLst>
      <p:ext uri="{BB962C8B-B14F-4D97-AF65-F5344CB8AC3E}">
        <p14:creationId xmlns:p14="http://schemas.microsoft.com/office/powerpoint/2010/main" val="1353190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A2F5F-6409-0066-02C1-2735826AF410}"/>
            </a:ext>
          </a:extLst>
        </p:cNvPr>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E839159C-77A2-DD14-3013-0EE42414224B}"/>
              </a:ext>
            </a:extLst>
          </p:cNvPr>
          <p:cNvSpPr>
            <a:spLocks noChangeAspect="1"/>
          </p:cNvSpPr>
          <p:nvPr/>
        </p:nvSpPr>
        <p:spPr>
          <a:xfrm flipH="1" flipV="1">
            <a:off x="11082413" y="6231889"/>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078950B9-FE9C-19D5-3AB1-167A33520833}"/>
              </a:ext>
            </a:extLst>
          </p:cNvPr>
          <p:cNvSpPr>
            <a:spLocks noGrp="1"/>
          </p:cNvSpPr>
          <p:nvPr>
            <p:ph type="sldNum" sz="quarter" idx="12"/>
          </p:nvPr>
        </p:nvSpPr>
        <p:spPr>
          <a:xfrm>
            <a:off x="11262359" y="6277927"/>
            <a:ext cx="929641" cy="365125"/>
          </a:xfrm>
        </p:spPr>
        <p:txBody>
          <a:bodyPr/>
          <a:lstStyle/>
          <a:p>
            <a:pPr algn="l"/>
            <a:fld id="{2B15DB8C-1026-EF49-A430-293BF643C55E}" type="slidenum">
              <a:rPr lang="en-US" sz="1600" b="1" smtClean="0">
                <a:solidFill>
                  <a:schemeClr val="bg1"/>
                </a:solidFill>
                <a:latin typeface="Montserrat" pitchFamily="2" charset="77"/>
              </a:rPr>
              <a:pPr algn="l"/>
              <a:t>10</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11C5A079-2C94-3BAE-4394-E278AB66FFBD}"/>
              </a:ext>
            </a:extLst>
          </p:cNvPr>
          <p:cNvSpPr txBox="1"/>
          <p:nvPr/>
        </p:nvSpPr>
        <p:spPr>
          <a:xfrm>
            <a:off x="4158576" y="5915270"/>
            <a:ext cx="4676280" cy="246221"/>
          </a:xfrm>
          <a:prstGeom prst="rect">
            <a:avLst/>
          </a:prstGeom>
          <a:noFill/>
        </p:spPr>
        <p:txBody>
          <a:bodyPr wrap="non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AHIP, “Key Results of Industry Survey on Prior Authorization,” p. 10.</a:t>
            </a:r>
          </a:p>
        </p:txBody>
      </p:sp>
      <p:sp>
        <p:nvSpPr>
          <p:cNvPr id="11" name="Text Placeholder 3">
            <a:extLst>
              <a:ext uri="{FF2B5EF4-FFF2-40B4-BE49-F238E27FC236}">
                <a16:creationId xmlns:a16="http://schemas.microsoft.com/office/drawing/2014/main" id="{E2CCA42F-2B36-D6AD-410C-3ED74AE6DCB9}"/>
              </a:ext>
            </a:extLst>
          </p:cNvPr>
          <p:cNvSpPr txBox="1">
            <a:spLocks/>
          </p:cNvSpPr>
          <p:nvPr/>
        </p:nvSpPr>
        <p:spPr>
          <a:xfrm>
            <a:off x="685800" y="2102803"/>
            <a:ext cx="3289852" cy="26523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a:ea typeface="Open Sans"/>
                <a:cs typeface="Open Sans"/>
              </a:rPr>
              <a:t>Prior authorization for prescription drugs is a widely used tool in commercial insurance, Medicare, and Medicaid.</a:t>
            </a:r>
          </a:p>
          <a:p>
            <a:pPr>
              <a:lnSpc>
                <a:spcPct val="100000"/>
              </a:lnSpc>
              <a:buClr>
                <a:srgbClr val="95C93D"/>
              </a:buClr>
            </a:pPr>
            <a:r>
              <a:rPr lang="en-US" sz="1600">
                <a:solidFill>
                  <a:srgbClr val="63656B"/>
                </a:solidFill>
                <a:latin typeface="Open Sans"/>
                <a:ea typeface="Open Sans"/>
                <a:cs typeface="Open Sans"/>
              </a:rPr>
              <a:t>America’s Health Insurance Plans (AHIP) found that 83% of commercial enrollees are in plans where 10% or fewer of drugs are subject to prior authorization.</a:t>
            </a:r>
          </a:p>
        </p:txBody>
      </p:sp>
      <p:graphicFrame>
        <p:nvGraphicFramePr>
          <p:cNvPr id="4" name="Content Placeholder 3">
            <a:extLst>
              <a:ext uri="{FF2B5EF4-FFF2-40B4-BE49-F238E27FC236}">
                <a16:creationId xmlns:a16="http://schemas.microsoft.com/office/drawing/2014/main" id="{1EF29C3D-B132-847F-07B8-C52A9346CF89}"/>
              </a:ext>
            </a:extLst>
          </p:cNvPr>
          <p:cNvGraphicFramePr>
            <a:graphicFrameLocks noGrp="1"/>
          </p:cNvGraphicFramePr>
          <p:nvPr>
            <p:ph idx="1"/>
            <p:extLst>
              <p:ext uri="{D42A27DB-BD31-4B8C-83A1-F6EECF244321}">
                <p14:modId xmlns:p14="http://schemas.microsoft.com/office/powerpoint/2010/main" val="4221889091"/>
              </p:ext>
            </p:extLst>
          </p:nvPr>
        </p:nvGraphicFramePr>
        <p:xfrm>
          <a:off x="4158576" y="781877"/>
          <a:ext cx="6347084" cy="502202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5E988C9-9F5F-C118-8EED-78B93C78A742}"/>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3" name="Picture 2" descr="A close-up of a logo&#10;&#10;Description automatically generated">
            <a:extLst>
              <a:ext uri="{FF2B5EF4-FFF2-40B4-BE49-F238E27FC236}">
                <a16:creationId xmlns:a16="http://schemas.microsoft.com/office/drawing/2014/main" id="{6907E716-4AF6-2B41-9FDC-0E952C72ACFB}"/>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56131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EBC8-8473-02F7-E4FE-DB7023A5379B}"/>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1706CA8-B99A-A6F1-4693-36E472121A8A}"/>
              </a:ext>
            </a:extLst>
          </p:cNvPr>
          <p:cNvGraphicFramePr>
            <a:graphicFrameLocks noGrp="1"/>
          </p:cNvGraphicFramePr>
          <p:nvPr>
            <p:ph idx="1"/>
            <p:extLst>
              <p:ext uri="{D42A27DB-BD31-4B8C-83A1-F6EECF244321}">
                <p14:modId xmlns:p14="http://schemas.microsoft.com/office/powerpoint/2010/main" val="3344757823"/>
              </p:ext>
            </p:extLst>
          </p:nvPr>
        </p:nvGraphicFramePr>
        <p:xfrm>
          <a:off x="3977246" y="835341"/>
          <a:ext cx="7376554" cy="5059298"/>
        </p:xfrm>
        <a:graphic>
          <a:graphicData uri="http://schemas.openxmlformats.org/drawingml/2006/chart">
            <c:chart xmlns:c="http://schemas.openxmlformats.org/drawingml/2006/chart" xmlns:r="http://schemas.openxmlformats.org/officeDocument/2006/relationships" r:id="rId2"/>
          </a:graphicData>
        </a:graphic>
      </p:graphicFrame>
      <p:sp>
        <p:nvSpPr>
          <p:cNvPr id="6" name="Round Single Corner Rectangle 5">
            <a:extLst>
              <a:ext uri="{FF2B5EF4-FFF2-40B4-BE49-F238E27FC236}">
                <a16:creationId xmlns:a16="http://schemas.microsoft.com/office/drawing/2014/main" id="{999E9FED-575A-85E4-8833-0D7FF1FE306D}"/>
              </a:ext>
            </a:extLst>
          </p:cNvPr>
          <p:cNvSpPr>
            <a:spLocks noChangeAspect="1"/>
          </p:cNvSpPr>
          <p:nvPr/>
        </p:nvSpPr>
        <p:spPr>
          <a:xfrm flipH="1" flipV="1">
            <a:off x="11082413" y="6236598"/>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8F87FDCE-FAC6-EC7D-7D65-3EAC957D1A3C}"/>
              </a:ext>
            </a:extLst>
          </p:cNvPr>
          <p:cNvSpPr>
            <a:spLocks noGrp="1"/>
          </p:cNvSpPr>
          <p:nvPr>
            <p:ph type="sldNum" sz="quarter" idx="12"/>
          </p:nvPr>
        </p:nvSpPr>
        <p:spPr>
          <a:xfrm>
            <a:off x="11262359" y="6282636"/>
            <a:ext cx="929641" cy="365125"/>
          </a:xfrm>
        </p:spPr>
        <p:txBody>
          <a:bodyPr/>
          <a:lstStyle/>
          <a:p>
            <a:pPr algn="l"/>
            <a:fld id="{2B15DB8C-1026-EF49-A430-293BF643C55E}" type="slidenum">
              <a:rPr lang="en-US" sz="1600" b="1" smtClean="0">
                <a:solidFill>
                  <a:schemeClr val="bg1"/>
                </a:solidFill>
                <a:latin typeface="Montserrat" pitchFamily="2" charset="77"/>
              </a:rPr>
              <a:pPr algn="l"/>
              <a:t>11</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759E933A-AAF7-174A-2670-703E309679B4}"/>
              </a:ext>
            </a:extLst>
          </p:cNvPr>
          <p:cNvSpPr txBox="1"/>
          <p:nvPr/>
        </p:nvSpPr>
        <p:spPr>
          <a:xfrm>
            <a:off x="3977246" y="6005172"/>
            <a:ext cx="2375971" cy="246221"/>
          </a:xfrm>
          <a:prstGeom prst="rect">
            <a:avLst/>
          </a:prstGeom>
          <a:noFill/>
        </p:spPr>
        <p:txBody>
          <a:bodyPr wrap="non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IQVIA Institute Data Request</a:t>
            </a:r>
          </a:p>
        </p:txBody>
      </p:sp>
      <p:sp>
        <p:nvSpPr>
          <p:cNvPr id="10" name="Title 1">
            <a:extLst>
              <a:ext uri="{FF2B5EF4-FFF2-40B4-BE49-F238E27FC236}">
                <a16:creationId xmlns:a16="http://schemas.microsoft.com/office/drawing/2014/main" id="{16E3501D-9D88-E7A2-4519-729DB4E77B68}"/>
              </a:ext>
            </a:extLst>
          </p:cNvPr>
          <p:cNvSpPr>
            <a:spLocks noGrp="1"/>
          </p:cNvSpPr>
          <p:nvPr>
            <p:ph type="title"/>
          </p:nvPr>
        </p:nvSpPr>
        <p:spPr>
          <a:xfrm>
            <a:off x="685800" y="457200"/>
            <a:ext cx="2817811" cy="1600200"/>
          </a:xfrm>
        </p:spPr>
        <p:txBody>
          <a:bodyPr anchor="b">
            <a:normAutofit/>
          </a:bodyPr>
          <a:lstStyle/>
          <a:p>
            <a:r>
              <a:rPr lang="en-US" sz="2800" b="1">
                <a:solidFill>
                  <a:srgbClr val="25408F"/>
                </a:solidFill>
                <a:latin typeface="Montserrat" pitchFamily="2" charset="77"/>
              </a:rPr>
              <a:t>Pharmacy Types</a:t>
            </a:r>
          </a:p>
        </p:txBody>
      </p:sp>
      <p:sp>
        <p:nvSpPr>
          <p:cNvPr id="11" name="Text Placeholder 3">
            <a:extLst>
              <a:ext uri="{FF2B5EF4-FFF2-40B4-BE49-F238E27FC236}">
                <a16:creationId xmlns:a16="http://schemas.microsoft.com/office/drawing/2014/main" id="{ECFAA0B2-083E-AA45-D444-ADD75882B2EE}"/>
              </a:ext>
            </a:extLst>
          </p:cNvPr>
          <p:cNvSpPr txBox="1">
            <a:spLocks/>
          </p:cNvSpPr>
          <p:nvPr/>
        </p:nvSpPr>
        <p:spPr>
          <a:xfrm>
            <a:off x="685800" y="2207302"/>
            <a:ext cx="2971799"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a:ea typeface="Open Sans"/>
                <a:cs typeface="Open Sans"/>
              </a:rPr>
              <a:t>There are five main types of retail pharmacies in the United States: 1. Chain pharmacies (e.g., Walgreens, CVS), 2. Mass merchandisers (e.g., Walmart), 3. Food stores (e.g., Kroger, Safeway), 4. Independent pharmacies, 5. Mail order pharmacies</a:t>
            </a:r>
          </a:p>
          <a:p>
            <a:pPr>
              <a:lnSpc>
                <a:spcPct val="100000"/>
              </a:lnSpc>
              <a:buClr>
                <a:srgbClr val="95C93D"/>
              </a:buClr>
            </a:pPr>
            <a:r>
              <a:rPr lang="en-US" sz="1600">
                <a:solidFill>
                  <a:srgbClr val="63656B"/>
                </a:solidFill>
                <a:latin typeface="Open Sans"/>
                <a:ea typeface="Open Sans"/>
                <a:cs typeface="Open Sans"/>
              </a:rPr>
              <a:t>This figure shows the share of prescriptions that flowed through each pharmacy type in 2023.</a:t>
            </a:r>
          </a:p>
        </p:txBody>
      </p:sp>
      <p:sp>
        <p:nvSpPr>
          <p:cNvPr id="2" name="TextBox 1">
            <a:extLst>
              <a:ext uri="{FF2B5EF4-FFF2-40B4-BE49-F238E27FC236}">
                <a16:creationId xmlns:a16="http://schemas.microsoft.com/office/drawing/2014/main" id="{4F8598CD-ED7C-5E8C-CEBF-E8822A6EF4CA}"/>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3" name="Picture 2" descr="A close-up of a logo&#10;&#10;Description automatically generated">
            <a:extLst>
              <a:ext uri="{FF2B5EF4-FFF2-40B4-BE49-F238E27FC236}">
                <a16:creationId xmlns:a16="http://schemas.microsoft.com/office/drawing/2014/main" id="{0428CA4C-067F-935E-22B5-367793D299C0}"/>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3340170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C1985-2225-17D4-3C9B-AA429FB7037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C4C0C0B-A2A3-CD87-B639-F0CC164D47EA}"/>
              </a:ext>
            </a:extLst>
          </p:cNvPr>
          <p:cNvSpPr>
            <a:spLocks noGrp="1"/>
          </p:cNvSpPr>
          <p:nvPr>
            <p:ph type="body" idx="1"/>
          </p:nvPr>
        </p:nvSpPr>
        <p:spPr>
          <a:xfrm>
            <a:off x="469105" y="5500765"/>
            <a:ext cx="10305575" cy="1256300"/>
          </a:xfrm>
        </p:spPr>
        <p:txBody>
          <a:bodyPr anchor="t">
            <a:normAutofit/>
          </a:bodyPr>
          <a:lstStyle/>
          <a:p>
            <a:pPr marL="285750" indent="-285750">
              <a:lnSpc>
                <a:spcPct val="100000"/>
              </a:lnSpc>
              <a:spcBef>
                <a:spcPts val="0"/>
              </a:spcBef>
              <a:buClr>
                <a:srgbClr val="95C93D"/>
              </a:buClr>
              <a:buFont typeface="Arial" panose="020B0604020202020204" pitchFamily="34" charset="0"/>
              <a:buChar char="•"/>
            </a:pPr>
            <a:r>
              <a:rPr lang="en-US" sz="1400" b="0">
                <a:solidFill>
                  <a:srgbClr val="63656B"/>
                </a:solidFill>
                <a:latin typeface="Open Sans"/>
                <a:ea typeface="Open Sans"/>
                <a:cs typeface="Open Sans"/>
              </a:rPr>
              <a:t>Within Medicare Part D, 94% of standalone prescription drug plans (PDPs) in 2024 had a preferred network compared with 51% of Medicare Advantage prescription drug plans (MA-PDs).</a:t>
            </a:r>
          </a:p>
          <a:p>
            <a:pPr marL="285750" indent="-285750">
              <a:lnSpc>
                <a:spcPct val="100000"/>
              </a:lnSpc>
              <a:spcBef>
                <a:spcPts val="0"/>
              </a:spcBef>
              <a:buClr>
                <a:srgbClr val="95C93D"/>
              </a:buClr>
              <a:buFont typeface="Arial" panose="020B0604020202020204" pitchFamily="34" charset="0"/>
              <a:buChar char="•"/>
            </a:pPr>
            <a:r>
              <a:rPr lang="en-US" sz="1400" b="0">
                <a:solidFill>
                  <a:srgbClr val="63656B"/>
                </a:solidFill>
                <a:latin typeface="Open Sans"/>
                <a:ea typeface="Open Sans"/>
                <a:cs typeface="Open Sans"/>
              </a:rPr>
              <a:t>Among standalone PDP plans, the use of preferred networks has grown significantly over time, as shown here. </a:t>
            </a:r>
          </a:p>
          <a:p>
            <a:pPr marL="285750" indent="-285750">
              <a:lnSpc>
                <a:spcPct val="100000"/>
              </a:lnSpc>
              <a:spcBef>
                <a:spcPts val="0"/>
              </a:spcBef>
              <a:buClr>
                <a:srgbClr val="95C93D"/>
              </a:buClr>
              <a:buFont typeface="Arial" panose="020B0604020202020204" pitchFamily="34" charset="0"/>
              <a:buChar char="•"/>
            </a:pPr>
            <a:r>
              <a:rPr lang="en-US" sz="1400" b="0">
                <a:solidFill>
                  <a:srgbClr val="63656B"/>
                </a:solidFill>
                <a:latin typeface="Open Sans"/>
                <a:ea typeface="Open Sans"/>
                <a:cs typeface="Open Sans"/>
              </a:rPr>
              <a:t>About 50% of employer-sponsored health plans utilize a narrow or preferred network.</a:t>
            </a:r>
          </a:p>
        </p:txBody>
      </p:sp>
      <p:sp>
        <p:nvSpPr>
          <p:cNvPr id="36" name="Round Single Corner Rectangle 35">
            <a:extLst>
              <a:ext uri="{FF2B5EF4-FFF2-40B4-BE49-F238E27FC236}">
                <a16:creationId xmlns:a16="http://schemas.microsoft.com/office/drawing/2014/main" id="{89852D93-BF8A-57CA-67A6-EA490F3E5B38}"/>
              </a:ext>
            </a:extLst>
          </p:cNvPr>
          <p:cNvSpPr>
            <a:spLocks noChangeAspect="1"/>
          </p:cNvSpPr>
          <p:nvPr/>
        </p:nvSpPr>
        <p:spPr>
          <a:xfrm flipH="1" flipV="1">
            <a:off x="11082413" y="6232086"/>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Slide Number Placeholder 4">
            <a:extLst>
              <a:ext uri="{FF2B5EF4-FFF2-40B4-BE49-F238E27FC236}">
                <a16:creationId xmlns:a16="http://schemas.microsoft.com/office/drawing/2014/main" id="{95C479D9-701B-238A-A1E3-3ECFCA60C988}"/>
              </a:ext>
            </a:extLst>
          </p:cNvPr>
          <p:cNvSpPr>
            <a:spLocks noGrp="1"/>
          </p:cNvSpPr>
          <p:nvPr>
            <p:ph type="sldNum" sz="quarter" idx="12"/>
          </p:nvPr>
        </p:nvSpPr>
        <p:spPr>
          <a:xfrm>
            <a:off x="11262359" y="6278124"/>
            <a:ext cx="929641" cy="365125"/>
          </a:xfrm>
        </p:spPr>
        <p:txBody>
          <a:bodyPr/>
          <a:lstStyle/>
          <a:p>
            <a:pPr algn="l"/>
            <a:fld id="{2B15DB8C-1026-EF49-A430-293BF643C55E}" type="slidenum">
              <a:rPr lang="en-US" sz="1600" b="1" smtClean="0">
                <a:solidFill>
                  <a:schemeClr val="bg1"/>
                </a:solidFill>
                <a:latin typeface="Montserrat" pitchFamily="2" charset="77"/>
              </a:rPr>
              <a:pPr algn="l"/>
              <a:t>12</a:t>
            </a:fld>
            <a:endParaRPr lang="en-US" sz="1600" b="1">
              <a:solidFill>
                <a:schemeClr val="bg1"/>
              </a:solidFill>
              <a:latin typeface="Montserrat" pitchFamily="2" charset="77"/>
            </a:endParaRPr>
          </a:p>
        </p:txBody>
      </p:sp>
      <p:graphicFrame>
        <p:nvGraphicFramePr>
          <p:cNvPr id="4" name="Chart 3">
            <a:extLst>
              <a:ext uri="{FF2B5EF4-FFF2-40B4-BE49-F238E27FC236}">
                <a16:creationId xmlns:a16="http://schemas.microsoft.com/office/drawing/2014/main" id="{846A1FD3-1844-AFB6-00BD-F7CDBCC9184E}"/>
              </a:ext>
            </a:extLst>
          </p:cNvPr>
          <p:cNvGraphicFramePr/>
          <p:nvPr>
            <p:extLst>
              <p:ext uri="{D42A27DB-BD31-4B8C-83A1-F6EECF244321}">
                <p14:modId xmlns:p14="http://schemas.microsoft.com/office/powerpoint/2010/main" val="2549087553"/>
              </p:ext>
            </p:extLst>
          </p:nvPr>
        </p:nvGraphicFramePr>
        <p:xfrm>
          <a:off x="1528476" y="988847"/>
          <a:ext cx="8847979" cy="30707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EC5AB3CD-5498-9032-BF0E-5E9B4D6766B0}"/>
              </a:ext>
            </a:extLst>
          </p:cNvPr>
          <p:cNvGraphicFramePr>
            <a:graphicFrameLocks noGrp="1"/>
          </p:cNvGraphicFramePr>
          <p:nvPr>
            <p:extLst>
              <p:ext uri="{D42A27DB-BD31-4B8C-83A1-F6EECF244321}">
                <p14:modId xmlns:p14="http://schemas.microsoft.com/office/powerpoint/2010/main" val="1852820560"/>
              </p:ext>
            </p:extLst>
          </p:nvPr>
        </p:nvGraphicFramePr>
        <p:xfrm>
          <a:off x="473024" y="4084482"/>
          <a:ext cx="9797418" cy="640080"/>
        </p:xfrm>
        <a:graphic>
          <a:graphicData uri="http://schemas.openxmlformats.org/drawingml/2006/table">
            <a:tbl>
              <a:tblPr firstRow="1" bandRow="1">
                <a:tableStyleId>{5C22544A-7EE6-4342-B048-85BDC9FD1C3A}</a:tableStyleId>
              </a:tblPr>
              <a:tblGrid>
                <a:gridCol w="1289515">
                  <a:extLst>
                    <a:ext uri="{9D8B030D-6E8A-4147-A177-3AD203B41FA5}">
                      <a16:colId xmlns:a16="http://schemas.microsoft.com/office/drawing/2014/main" val="1000926534"/>
                    </a:ext>
                  </a:extLst>
                </a:gridCol>
                <a:gridCol w="543339">
                  <a:extLst>
                    <a:ext uri="{9D8B030D-6E8A-4147-A177-3AD203B41FA5}">
                      <a16:colId xmlns:a16="http://schemas.microsoft.com/office/drawing/2014/main" val="4035375952"/>
                    </a:ext>
                  </a:extLst>
                </a:gridCol>
                <a:gridCol w="649357">
                  <a:extLst>
                    <a:ext uri="{9D8B030D-6E8A-4147-A177-3AD203B41FA5}">
                      <a16:colId xmlns:a16="http://schemas.microsoft.com/office/drawing/2014/main" val="3823818018"/>
                    </a:ext>
                  </a:extLst>
                </a:gridCol>
                <a:gridCol w="662638">
                  <a:extLst>
                    <a:ext uri="{9D8B030D-6E8A-4147-A177-3AD203B41FA5}">
                      <a16:colId xmlns:a16="http://schemas.microsoft.com/office/drawing/2014/main" val="338211440"/>
                    </a:ext>
                  </a:extLst>
                </a:gridCol>
                <a:gridCol w="604779">
                  <a:extLst>
                    <a:ext uri="{9D8B030D-6E8A-4147-A177-3AD203B41FA5}">
                      <a16:colId xmlns:a16="http://schemas.microsoft.com/office/drawing/2014/main" val="1233076880"/>
                    </a:ext>
                  </a:extLst>
                </a:gridCol>
                <a:gridCol w="604779">
                  <a:extLst>
                    <a:ext uri="{9D8B030D-6E8A-4147-A177-3AD203B41FA5}">
                      <a16:colId xmlns:a16="http://schemas.microsoft.com/office/drawing/2014/main" val="992549515"/>
                    </a:ext>
                  </a:extLst>
                </a:gridCol>
                <a:gridCol w="604779">
                  <a:extLst>
                    <a:ext uri="{9D8B030D-6E8A-4147-A177-3AD203B41FA5}">
                      <a16:colId xmlns:a16="http://schemas.microsoft.com/office/drawing/2014/main" val="3958404087"/>
                    </a:ext>
                  </a:extLst>
                </a:gridCol>
                <a:gridCol w="604779">
                  <a:extLst>
                    <a:ext uri="{9D8B030D-6E8A-4147-A177-3AD203B41FA5}">
                      <a16:colId xmlns:a16="http://schemas.microsoft.com/office/drawing/2014/main" val="2002470617"/>
                    </a:ext>
                  </a:extLst>
                </a:gridCol>
                <a:gridCol w="604779">
                  <a:extLst>
                    <a:ext uri="{9D8B030D-6E8A-4147-A177-3AD203B41FA5}">
                      <a16:colId xmlns:a16="http://schemas.microsoft.com/office/drawing/2014/main" val="376270033"/>
                    </a:ext>
                  </a:extLst>
                </a:gridCol>
                <a:gridCol w="604779">
                  <a:extLst>
                    <a:ext uri="{9D8B030D-6E8A-4147-A177-3AD203B41FA5}">
                      <a16:colId xmlns:a16="http://schemas.microsoft.com/office/drawing/2014/main" val="322634760"/>
                    </a:ext>
                  </a:extLst>
                </a:gridCol>
                <a:gridCol w="604779">
                  <a:extLst>
                    <a:ext uri="{9D8B030D-6E8A-4147-A177-3AD203B41FA5}">
                      <a16:colId xmlns:a16="http://schemas.microsoft.com/office/drawing/2014/main" val="3893822401"/>
                    </a:ext>
                  </a:extLst>
                </a:gridCol>
                <a:gridCol w="604779">
                  <a:extLst>
                    <a:ext uri="{9D8B030D-6E8A-4147-A177-3AD203B41FA5}">
                      <a16:colId xmlns:a16="http://schemas.microsoft.com/office/drawing/2014/main" val="839369115"/>
                    </a:ext>
                  </a:extLst>
                </a:gridCol>
                <a:gridCol w="604779">
                  <a:extLst>
                    <a:ext uri="{9D8B030D-6E8A-4147-A177-3AD203B41FA5}">
                      <a16:colId xmlns:a16="http://schemas.microsoft.com/office/drawing/2014/main" val="2000871391"/>
                    </a:ext>
                  </a:extLst>
                </a:gridCol>
                <a:gridCol w="604779">
                  <a:extLst>
                    <a:ext uri="{9D8B030D-6E8A-4147-A177-3AD203B41FA5}">
                      <a16:colId xmlns:a16="http://schemas.microsoft.com/office/drawing/2014/main" val="343361633"/>
                    </a:ext>
                  </a:extLst>
                </a:gridCol>
                <a:gridCol w="604779">
                  <a:extLst>
                    <a:ext uri="{9D8B030D-6E8A-4147-A177-3AD203B41FA5}">
                      <a16:colId xmlns:a16="http://schemas.microsoft.com/office/drawing/2014/main" val="428109739"/>
                    </a:ext>
                  </a:extLst>
                </a:gridCol>
              </a:tblGrid>
              <a:tr h="603504">
                <a:tc>
                  <a:txBody>
                    <a:bodyPr/>
                    <a:lstStyle/>
                    <a:p>
                      <a:r>
                        <a:rPr lang="en-US" sz="900">
                          <a:solidFill>
                            <a:srgbClr val="25408F"/>
                          </a:solidFill>
                          <a:latin typeface="Open Sans" panose="020B0606030504020204" pitchFamily="34" charset="0"/>
                          <a:ea typeface="Open Sans" panose="020B0606030504020204" pitchFamily="34" charset="0"/>
                          <a:cs typeface="Open Sans" panose="020B0606030504020204" pitchFamily="34" charset="0"/>
                        </a:rPr>
                        <a:t>Share of PDPs with</a:t>
                      </a:r>
                    </a:p>
                    <a:p>
                      <a:r>
                        <a:rPr lang="en-US" sz="900">
                          <a:solidFill>
                            <a:srgbClr val="25408F"/>
                          </a:solidFill>
                          <a:latin typeface="Open Sans" panose="020B0606030504020204" pitchFamily="34" charset="0"/>
                          <a:ea typeface="Open Sans" panose="020B0606030504020204" pitchFamily="34" charset="0"/>
                          <a:cs typeface="Open Sans" panose="020B0606030504020204" pitchFamily="34" charset="0"/>
                        </a:rPr>
                        <a:t>Preferred Pharmacy</a:t>
                      </a:r>
                    </a:p>
                    <a:p>
                      <a:r>
                        <a:rPr lang="en-US" sz="900">
                          <a:solidFill>
                            <a:srgbClr val="25408F"/>
                          </a:solidFill>
                          <a:latin typeface="Open Sans" panose="020B0606030504020204" pitchFamily="34" charset="0"/>
                          <a:ea typeface="Open Sans" panose="020B0606030504020204" pitchFamily="34" charset="0"/>
                          <a:cs typeface="Open Sans" panose="020B0606030504020204" pitchFamily="34" charset="0"/>
                        </a:rPr>
                        <a:t>Network</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7%</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14%</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50%</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72%</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87%</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85%</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85%</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99%</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92%</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95%</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98%</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98%</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98%</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94%</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extLst>
                  <a:ext uri="{0D108BD9-81ED-4DB2-BD59-A6C34878D82A}">
                    <a16:rowId xmlns:a16="http://schemas.microsoft.com/office/drawing/2014/main" val="3293493106"/>
                  </a:ext>
                </a:extLst>
              </a:tr>
            </a:tbl>
          </a:graphicData>
        </a:graphic>
      </p:graphicFrame>
      <p:sp>
        <p:nvSpPr>
          <p:cNvPr id="7" name="TextBox 6">
            <a:extLst>
              <a:ext uri="{FF2B5EF4-FFF2-40B4-BE49-F238E27FC236}">
                <a16:creationId xmlns:a16="http://schemas.microsoft.com/office/drawing/2014/main" id="{59E9CC56-4250-B66C-95AC-30F01E162CE1}"/>
              </a:ext>
            </a:extLst>
          </p:cNvPr>
          <p:cNvSpPr txBox="1"/>
          <p:nvPr/>
        </p:nvSpPr>
        <p:spPr>
          <a:xfrm>
            <a:off x="469105" y="1955978"/>
            <a:ext cx="1003673" cy="861774"/>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Number of regional</a:t>
            </a:r>
          </a:p>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prescription drug plans (PDPs)</a:t>
            </a:r>
          </a:p>
        </p:txBody>
      </p:sp>
      <p:sp>
        <p:nvSpPr>
          <p:cNvPr id="8" name="TextBox 7">
            <a:extLst>
              <a:ext uri="{FF2B5EF4-FFF2-40B4-BE49-F238E27FC236}">
                <a16:creationId xmlns:a16="http://schemas.microsoft.com/office/drawing/2014/main" id="{1C2D8F01-E339-C1E8-59ED-4AACF42D2C49}"/>
              </a:ext>
            </a:extLst>
          </p:cNvPr>
          <p:cNvSpPr txBox="1"/>
          <p:nvPr/>
        </p:nvSpPr>
        <p:spPr>
          <a:xfrm>
            <a:off x="694980" y="373775"/>
            <a:ext cx="9446866" cy="569387"/>
          </a:xfrm>
          <a:prstGeom prst="rect">
            <a:avLst/>
          </a:prstGeom>
          <a:noFill/>
        </p:spPr>
        <p:txBody>
          <a:bodyPr wrap="square" rtlCol="0">
            <a:spAutoFit/>
          </a:bodyPr>
          <a:lstStyle/>
          <a:p>
            <a:pPr algn="ctr"/>
            <a:r>
              <a:rPr lang="en-US" b="1">
                <a:solidFill>
                  <a:srgbClr val="25408F"/>
                </a:solidFill>
                <a:latin typeface="Montserrat" pitchFamily="2" charset="77"/>
                <a:ea typeface="Open Sans" panose="020B0606030504020204" pitchFamily="34" charset="0"/>
                <a:cs typeface="Open Sans" panose="020B0606030504020204" pitchFamily="34" charset="0"/>
              </a:rPr>
              <a:t>Medicare Part D PDPs with Preferred Pharmacy Networks, 2011 to 2024</a:t>
            </a:r>
          </a:p>
          <a:p>
            <a:pPr algn="ctr"/>
            <a:r>
              <a:rPr lang="en-US" sz="1300">
                <a:solidFill>
                  <a:srgbClr val="25408F"/>
                </a:solidFill>
                <a:latin typeface="Open Sans" panose="020B0606030504020204" pitchFamily="34" charset="0"/>
                <a:ea typeface="Open Sans" panose="020B0606030504020204" pitchFamily="34" charset="0"/>
                <a:cs typeface="Open Sans" panose="020B0606030504020204" pitchFamily="34" charset="0"/>
              </a:rPr>
              <a:t>From 2011 – 2024, the share of PDPs with open pharmacy networks declined significantly in favor of preferred networks</a:t>
            </a:r>
          </a:p>
        </p:txBody>
      </p:sp>
      <p:sp>
        <p:nvSpPr>
          <p:cNvPr id="9" name="TextBox 8">
            <a:extLst>
              <a:ext uri="{FF2B5EF4-FFF2-40B4-BE49-F238E27FC236}">
                <a16:creationId xmlns:a16="http://schemas.microsoft.com/office/drawing/2014/main" id="{CDE7E1C2-B264-768F-BEE9-6FB4CA5AC52C}"/>
              </a:ext>
            </a:extLst>
          </p:cNvPr>
          <p:cNvSpPr txBox="1"/>
          <p:nvPr/>
        </p:nvSpPr>
        <p:spPr>
          <a:xfrm>
            <a:off x="428970" y="4916616"/>
            <a:ext cx="9947486" cy="553998"/>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Sources: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Drug Channels Institute analysis of Centers for Medicare &amp; Medicaid Services data; Kaiser Family Foundation. Figures exclude: employer-sponsored plans; plans from U.S. territories and possessions; employer/union-only group plans; and Medicare Advantage plans.</a:t>
            </a:r>
          </a:p>
          <a:p>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Published on Drug Channels (</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www.DrugChannels.net</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 on October 24, 2023.</a:t>
            </a:r>
          </a:p>
        </p:txBody>
      </p:sp>
      <p:sp>
        <p:nvSpPr>
          <p:cNvPr id="10" name="Rectangle 9">
            <a:extLst>
              <a:ext uri="{FF2B5EF4-FFF2-40B4-BE49-F238E27FC236}">
                <a16:creationId xmlns:a16="http://schemas.microsoft.com/office/drawing/2014/main" id="{3AF790CC-C2AE-5DFA-A631-64719F082179}"/>
              </a:ext>
            </a:extLst>
          </p:cNvPr>
          <p:cNvSpPr/>
          <p:nvPr/>
        </p:nvSpPr>
        <p:spPr>
          <a:xfrm>
            <a:off x="314792" y="292345"/>
            <a:ext cx="10061663" cy="4594616"/>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83468E-5AFC-EC2B-761F-061B38607399}"/>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5" name="Picture 4" descr="A close-up of a logo&#10;&#10;Description automatically generated">
            <a:extLst>
              <a:ext uri="{FF2B5EF4-FFF2-40B4-BE49-F238E27FC236}">
                <a16:creationId xmlns:a16="http://schemas.microsoft.com/office/drawing/2014/main" id="{FDD984E7-178A-028F-D176-B2EF3E7C00A6}"/>
              </a:ext>
            </a:extLst>
          </p:cNvPr>
          <p:cNvPicPr>
            <a:picLocks noChangeAspect="1"/>
          </p:cNvPicPr>
          <p:nvPr/>
        </p:nvPicPr>
        <p:blipFill>
          <a:blip r:embed="rId4"/>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293349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7D61-3B17-0DFE-832A-31551D191D2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66B0B5A-9B5A-BFF7-5E80-23AF6D843678}"/>
              </a:ext>
            </a:extLst>
          </p:cNvPr>
          <p:cNvGraphicFramePr>
            <a:graphicFrameLocks noGrp="1"/>
          </p:cNvGraphicFramePr>
          <p:nvPr>
            <p:ph idx="1"/>
            <p:extLst>
              <p:ext uri="{D42A27DB-BD31-4B8C-83A1-F6EECF244321}">
                <p14:modId xmlns:p14="http://schemas.microsoft.com/office/powerpoint/2010/main" val="3391685745"/>
              </p:ext>
            </p:extLst>
          </p:nvPr>
        </p:nvGraphicFramePr>
        <p:xfrm>
          <a:off x="3977246" y="864833"/>
          <a:ext cx="7631658" cy="4882201"/>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 Single Corner Rectangle 5">
            <a:extLst>
              <a:ext uri="{FF2B5EF4-FFF2-40B4-BE49-F238E27FC236}">
                <a16:creationId xmlns:a16="http://schemas.microsoft.com/office/drawing/2014/main" id="{3090E767-6135-0137-2F0C-89DE8924501C}"/>
              </a:ext>
            </a:extLst>
          </p:cNvPr>
          <p:cNvSpPr>
            <a:spLocks noChangeAspect="1"/>
          </p:cNvSpPr>
          <p:nvPr/>
        </p:nvSpPr>
        <p:spPr>
          <a:xfrm flipH="1" flipV="1">
            <a:off x="11082413" y="6236556"/>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C7108F96-0ADF-D58D-7BD9-453CAFCECD2C}"/>
              </a:ext>
            </a:extLst>
          </p:cNvPr>
          <p:cNvSpPr>
            <a:spLocks noGrp="1"/>
          </p:cNvSpPr>
          <p:nvPr>
            <p:ph type="sldNum" sz="quarter" idx="12"/>
          </p:nvPr>
        </p:nvSpPr>
        <p:spPr>
          <a:xfrm>
            <a:off x="11262359" y="6282594"/>
            <a:ext cx="929641" cy="365125"/>
          </a:xfrm>
        </p:spPr>
        <p:txBody>
          <a:bodyPr/>
          <a:lstStyle/>
          <a:p>
            <a:pPr algn="l"/>
            <a:fld id="{2B15DB8C-1026-EF49-A430-293BF643C55E}" type="slidenum">
              <a:rPr lang="en-US" sz="1600" b="1" smtClean="0">
                <a:solidFill>
                  <a:schemeClr val="bg1"/>
                </a:solidFill>
                <a:latin typeface="Montserrat" pitchFamily="2" charset="77"/>
              </a:rPr>
              <a:pPr algn="l"/>
              <a:t>13</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2DE37696-1C66-7439-69A2-8C1C35F0D88F}"/>
              </a:ext>
            </a:extLst>
          </p:cNvPr>
          <p:cNvSpPr txBox="1"/>
          <p:nvPr/>
        </p:nvSpPr>
        <p:spPr>
          <a:xfrm>
            <a:off x="3977246" y="5853033"/>
            <a:ext cx="7376554" cy="400110"/>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1) Proprietary BRG analysis of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commercial claims data.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Merative</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Research Databases, TM. All rights reserved. 2)Chronic Conditions Data Warehouse. Centers for Medicare &amp; Medicaid Services.</a:t>
            </a:r>
          </a:p>
        </p:txBody>
      </p:sp>
      <p:sp>
        <p:nvSpPr>
          <p:cNvPr id="11" name="Text Placeholder 3">
            <a:extLst>
              <a:ext uri="{FF2B5EF4-FFF2-40B4-BE49-F238E27FC236}">
                <a16:creationId xmlns:a16="http://schemas.microsoft.com/office/drawing/2014/main" id="{017EFB2D-39A9-3514-A34C-3B11E2B76B52}"/>
              </a:ext>
            </a:extLst>
          </p:cNvPr>
          <p:cNvSpPr txBox="1">
            <a:spLocks/>
          </p:cNvSpPr>
          <p:nvPr/>
        </p:nvSpPr>
        <p:spPr>
          <a:xfrm>
            <a:off x="487680" y="864833"/>
            <a:ext cx="3302442" cy="54943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a:ea typeface="Open Sans"/>
                <a:cs typeface="Open Sans"/>
              </a:rPr>
              <a:t>To assess cost savings derived through the use of mail order pharmacies, the analysis compared the cost per unit by drug (product, form, and strength) of prescriptions dispensed at a mail order pharmacy for a days’ supply between 84 and 100 to the cost per unit of prescriptions dispensed for those same drugs at a community pharmacy for the same days’ supply range.</a:t>
            </a:r>
          </a:p>
          <a:p>
            <a:pPr>
              <a:lnSpc>
                <a:spcPct val="100000"/>
              </a:lnSpc>
              <a:buClr>
                <a:srgbClr val="95C93D"/>
              </a:buClr>
            </a:pPr>
            <a:r>
              <a:rPr lang="en-US" sz="1600">
                <a:solidFill>
                  <a:srgbClr val="63656B"/>
                </a:solidFill>
                <a:latin typeface="Open Sans"/>
                <a:ea typeface="Open Sans"/>
                <a:cs typeface="Open Sans"/>
              </a:rPr>
              <a:t>The analysis examined both the total cost per unit and the patient pay per unit and calculated the weighted average percent difference between the mail cost per unit and the community pharmacy cost per unit.</a:t>
            </a:r>
          </a:p>
        </p:txBody>
      </p:sp>
      <p:sp>
        <p:nvSpPr>
          <p:cNvPr id="2" name="TextBox 1">
            <a:extLst>
              <a:ext uri="{FF2B5EF4-FFF2-40B4-BE49-F238E27FC236}">
                <a16:creationId xmlns:a16="http://schemas.microsoft.com/office/drawing/2014/main" id="{87241D26-BC0F-87D6-11DB-F19B7747FB7C}"/>
              </a:ext>
            </a:extLst>
          </p:cNvPr>
          <p:cNvSpPr txBox="1"/>
          <p:nvPr/>
        </p:nvSpPr>
        <p:spPr>
          <a:xfrm>
            <a:off x="6408832" y="5005630"/>
            <a:ext cx="1256691" cy="307777"/>
          </a:xfrm>
          <a:prstGeom prst="rect">
            <a:avLst/>
          </a:prstGeom>
          <a:noFill/>
        </p:spPr>
        <p:txBody>
          <a:bodyPr wrap="none" rtlCol="0">
            <a:spAutoFit/>
          </a:bodyPr>
          <a:lstStyle/>
          <a:p>
            <a:r>
              <a:rPr lang="en-US" sz="1400" b="1">
                <a:solidFill>
                  <a:srgbClr val="25408F"/>
                </a:solidFill>
                <a:latin typeface="Open Sans" panose="020B0606030504020204" pitchFamily="34" charset="0"/>
                <a:ea typeface="Open Sans" panose="020B0606030504020204" pitchFamily="34" charset="0"/>
                <a:cs typeface="Open Sans" panose="020B0606030504020204" pitchFamily="34" charset="0"/>
              </a:rPr>
              <a:t>Commercial</a:t>
            </a:r>
          </a:p>
        </p:txBody>
      </p:sp>
      <p:sp>
        <p:nvSpPr>
          <p:cNvPr id="3" name="TextBox 2">
            <a:extLst>
              <a:ext uri="{FF2B5EF4-FFF2-40B4-BE49-F238E27FC236}">
                <a16:creationId xmlns:a16="http://schemas.microsoft.com/office/drawing/2014/main" id="{CF5727EC-C37B-60FE-1F77-BFDCF5CC958B}"/>
              </a:ext>
            </a:extLst>
          </p:cNvPr>
          <p:cNvSpPr txBox="1"/>
          <p:nvPr/>
        </p:nvSpPr>
        <p:spPr>
          <a:xfrm>
            <a:off x="9649750" y="5005630"/>
            <a:ext cx="1014637" cy="307777"/>
          </a:xfrm>
          <a:prstGeom prst="rect">
            <a:avLst/>
          </a:prstGeom>
          <a:noFill/>
        </p:spPr>
        <p:txBody>
          <a:bodyPr wrap="none" rtlCol="0">
            <a:spAutoFit/>
          </a:bodyPr>
          <a:lstStyle/>
          <a:p>
            <a:r>
              <a:rPr lang="en-US" sz="1400" b="1">
                <a:solidFill>
                  <a:srgbClr val="25408F"/>
                </a:solidFill>
                <a:latin typeface="Open Sans" panose="020B0606030504020204" pitchFamily="34" charset="0"/>
                <a:ea typeface="Open Sans" panose="020B0606030504020204" pitchFamily="34" charset="0"/>
                <a:cs typeface="Open Sans" panose="020B0606030504020204" pitchFamily="34" charset="0"/>
              </a:rPr>
              <a:t>Medicare</a:t>
            </a:r>
          </a:p>
        </p:txBody>
      </p:sp>
      <p:sp>
        <p:nvSpPr>
          <p:cNvPr id="4" name="TextBox 3">
            <a:extLst>
              <a:ext uri="{FF2B5EF4-FFF2-40B4-BE49-F238E27FC236}">
                <a16:creationId xmlns:a16="http://schemas.microsoft.com/office/drawing/2014/main" id="{00AC15FC-F3D3-8142-ECBC-ACF742C3E673}"/>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9" name="Picture 8" descr="A close-up of a logo&#10;&#10;Description automatically generated">
            <a:extLst>
              <a:ext uri="{FF2B5EF4-FFF2-40B4-BE49-F238E27FC236}">
                <a16:creationId xmlns:a16="http://schemas.microsoft.com/office/drawing/2014/main" id="{8FB07B2A-1D76-5F9C-21AD-585771F77176}"/>
              </a:ext>
            </a:extLst>
          </p:cNvPr>
          <p:cNvPicPr>
            <a:picLocks noChangeAspect="1"/>
          </p:cNvPicPr>
          <p:nvPr/>
        </p:nvPicPr>
        <p:blipFill>
          <a:blip r:embed="rId4"/>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34707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928A7-6124-B5A0-00CE-B948D0377ADB}"/>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49D598B-84AC-5363-FE5E-76E6B7BD0BD1}"/>
              </a:ext>
            </a:extLst>
          </p:cNvPr>
          <p:cNvGraphicFramePr>
            <a:graphicFrameLocks noGrp="1"/>
          </p:cNvGraphicFramePr>
          <p:nvPr>
            <p:ph idx="1"/>
            <p:extLst>
              <p:ext uri="{D42A27DB-BD31-4B8C-83A1-F6EECF244321}">
                <p14:modId xmlns:p14="http://schemas.microsoft.com/office/powerpoint/2010/main" val="2896474596"/>
              </p:ext>
            </p:extLst>
          </p:nvPr>
        </p:nvGraphicFramePr>
        <p:xfrm>
          <a:off x="3977246" y="838999"/>
          <a:ext cx="7376554" cy="4908036"/>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 Single Corner Rectangle 5">
            <a:extLst>
              <a:ext uri="{FF2B5EF4-FFF2-40B4-BE49-F238E27FC236}">
                <a16:creationId xmlns:a16="http://schemas.microsoft.com/office/drawing/2014/main" id="{6B3C4791-8646-B0C2-90DC-72BCD794B81C}"/>
              </a:ext>
            </a:extLst>
          </p:cNvPr>
          <p:cNvSpPr>
            <a:spLocks noChangeAspect="1"/>
          </p:cNvSpPr>
          <p:nvPr/>
        </p:nvSpPr>
        <p:spPr>
          <a:xfrm flipH="1" flipV="1">
            <a:off x="11082413" y="6232940"/>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73C7AD3A-D40A-1B70-B734-4268CCD49CB6}"/>
              </a:ext>
            </a:extLst>
          </p:cNvPr>
          <p:cNvSpPr>
            <a:spLocks noGrp="1"/>
          </p:cNvSpPr>
          <p:nvPr>
            <p:ph type="sldNum" sz="quarter" idx="12"/>
          </p:nvPr>
        </p:nvSpPr>
        <p:spPr>
          <a:xfrm>
            <a:off x="11262359" y="6278978"/>
            <a:ext cx="929641" cy="365125"/>
          </a:xfrm>
        </p:spPr>
        <p:txBody>
          <a:bodyPr/>
          <a:lstStyle/>
          <a:p>
            <a:pPr algn="l"/>
            <a:fld id="{2B15DB8C-1026-EF49-A430-293BF643C55E}" type="slidenum">
              <a:rPr lang="en-US" sz="1600" b="1" smtClean="0">
                <a:solidFill>
                  <a:schemeClr val="bg1"/>
                </a:solidFill>
                <a:latin typeface="Montserrat" pitchFamily="2" charset="77"/>
              </a:rPr>
              <a:pPr algn="l"/>
              <a:t>14</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23BCB1F4-9E61-7D6B-7A88-7581DFFAAE3C}"/>
              </a:ext>
            </a:extLst>
          </p:cNvPr>
          <p:cNvSpPr txBox="1"/>
          <p:nvPr/>
        </p:nvSpPr>
        <p:spPr>
          <a:xfrm>
            <a:off x="3977246" y="5853033"/>
            <a:ext cx="7376554" cy="400110"/>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1) Proprietary BRG analysis of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commercial claims data.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Merative</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Research Databases, TM. All rights reserved. 2)Chronic Conditions Data Warehouse. Centers for Medicare &amp; Medicaid Services.</a:t>
            </a:r>
          </a:p>
        </p:txBody>
      </p:sp>
      <p:sp>
        <p:nvSpPr>
          <p:cNvPr id="11" name="Text Placeholder 3">
            <a:extLst>
              <a:ext uri="{FF2B5EF4-FFF2-40B4-BE49-F238E27FC236}">
                <a16:creationId xmlns:a16="http://schemas.microsoft.com/office/drawing/2014/main" id="{BE040AF2-237F-856C-2701-FA42D67178A0}"/>
              </a:ext>
            </a:extLst>
          </p:cNvPr>
          <p:cNvSpPr txBox="1">
            <a:spLocks/>
          </p:cNvSpPr>
          <p:nvPr/>
        </p:nvSpPr>
        <p:spPr>
          <a:xfrm>
            <a:off x="685800" y="1286531"/>
            <a:ext cx="3082088" cy="42849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a:ea typeface="Open Sans"/>
                <a:cs typeface="Open Sans"/>
              </a:rPr>
              <a:t>To assess cost savings derived using 90- days’ supply prescriptions at community pharmacies, the analysis compared the cost per unit by drug (product, form, and strength) of prescriptions dispensed at a community pharmacy for a supply between 84 and 100 days to the cost per unit of prescriptions dispensed for those same drugs at a community pharmacy for a supply between 28 and 30 days. </a:t>
            </a:r>
          </a:p>
        </p:txBody>
      </p:sp>
      <p:sp>
        <p:nvSpPr>
          <p:cNvPr id="2" name="TextBox 1">
            <a:extLst>
              <a:ext uri="{FF2B5EF4-FFF2-40B4-BE49-F238E27FC236}">
                <a16:creationId xmlns:a16="http://schemas.microsoft.com/office/drawing/2014/main" id="{6174923B-6C9C-D554-C760-6A84B4859562}"/>
              </a:ext>
            </a:extLst>
          </p:cNvPr>
          <p:cNvSpPr txBox="1"/>
          <p:nvPr/>
        </p:nvSpPr>
        <p:spPr>
          <a:xfrm>
            <a:off x="5899166" y="5111646"/>
            <a:ext cx="1256691" cy="307777"/>
          </a:xfrm>
          <a:prstGeom prst="rect">
            <a:avLst/>
          </a:prstGeom>
          <a:noFill/>
        </p:spPr>
        <p:txBody>
          <a:bodyPr wrap="none" rtlCol="0">
            <a:spAutoFit/>
          </a:bodyPr>
          <a:lstStyle/>
          <a:p>
            <a:r>
              <a:rPr lang="en-US" sz="1400" b="1">
                <a:solidFill>
                  <a:srgbClr val="25408F"/>
                </a:solidFill>
                <a:latin typeface="Open Sans" panose="020B0606030504020204" pitchFamily="34" charset="0"/>
                <a:ea typeface="Open Sans" panose="020B0606030504020204" pitchFamily="34" charset="0"/>
                <a:cs typeface="Open Sans" panose="020B0606030504020204" pitchFamily="34" charset="0"/>
              </a:rPr>
              <a:t>Commercial</a:t>
            </a:r>
          </a:p>
        </p:txBody>
      </p:sp>
      <p:sp>
        <p:nvSpPr>
          <p:cNvPr id="3" name="TextBox 2">
            <a:extLst>
              <a:ext uri="{FF2B5EF4-FFF2-40B4-BE49-F238E27FC236}">
                <a16:creationId xmlns:a16="http://schemas.microsoft.com/office/drawing/2014/main" id="{A87113B9-61C2-6722-DAB4-652CC5240740}"/>
              </a:ext>
            </a:extLst>
          </p:cNvPr>
          <p:cNvSpPr txBox="1"/>
          <p:nvPr/>
        </p:nvSpPr>
        <p:spPr>
          <a:xfrm>
            <a:off x="9077777" y="5111646"/>
            <a:ext cx="1014637" cy="307777"/>
          </a:xfrm>
          <a:prstGeom prst="rect">
            <a:avLst/>
          </a:prstGeom>
          <a:noFill/>
        </p:spPr>
        <p:txBody>
          <a:bodyPr wrap="none" rtlCol="0">
            <a:spAutoFit/>
          </a:bodyPr>
          <a:lstStyle/>
          <a:p>
            <a:r>
              <a:rPr lang="en-US" sz="1400" b="1">
                <a:solidFill>
                  <a:srgbClr val="25408F"/>
                </a:solidFill>
                <a:latin typeface="Open Sans" panose="020B0606030504020204" pitchFamily="34" charset="0"/>
                <a:ea typeface="Open Sans" panose="020B0606030504020204" pitchFamily="34" charset="0"/>
                <a:cs typeface="Open Sans" panose="020B0606030504020204" pitchFamily="34" charset="0"/>
              </a:rPr>
              <a:t>Medicare</a:t>
            </a:r>
          </a:p>
        </p:txBody>
      </p:sp>
      <p:sp>
        <p:nvSpPr>
          <p:cNvPr id="4" name="TextBox 3">
            <a:extLst>
              <a:ext uri="{FF2B5EF4-FFF2-40B4-BE49-F238E27FC236}">
                <a16:creationId xmlns:a16="http://schemas.microsoft.com/office/drawing/2014/main" id="{31CE26A2-7A3B-89F7-5EB3-1A5E06196FF4}"/>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9" name="Picture 8" descr="A close-up of a logo&#10;&#10;Description automatically generated">
            <a:extLst>
              <a:ext uri="{FF2B5EF4-FFF2-40B4-BE49-F238E27FC236}">
                <a16:creationId xmlns:a16="http://schemas.microsoft.com/office/drawing/2014/main" id="{947C12E5-5BF8-2556-3EF5-16F59D24B0B3}"/>
              </a:ext>
            </a:extLst>
          </p:cNvPr>
          <p:cNvPicPr>
            <a:picLocks noChangeAspect="1"/>
          </p:cNvPicPr>
          <p:nvPr/>
        </p:nvPicPr>
        <p:blipFill>
          <a:blip r:embed="rId4"/>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3053549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D0608-E67A-55F4-83A3-F80967D322B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C83DD86-D4D9-61DB-9FCA-21AF9E01268C}"/>
              </a:ext>
            </a:extLst>
          </p:cNvPr>
          <p:cNvSpPr>
            <a:spLocks noGrp="1"/>
          </p:cNvSpPr>
          <p:nvPr>
            <p:ph type="body" idx="1"/>
          </p:nvPr>
        </p:nvSpPr>
        <p:spPr>
          <a:xfrm>
            <a:off x="685800" y="4360757"/>
            <a:ext cx="10226040" cy="2012313"/>
          </a:xfrm>
        </p:spPr>
        <p:txBody>
          <a:bodyPr anchor="t">
            <a:normAutofit lnSpcReduction="10000"/>
          </a:bodyPr>
          <a:lstStyle/>
          <a:p>
            <a:pPr marL="285750" indent="-285750">
              <a:lnSpc>
                <a:spcPct val="100000"/>
              </a:lnSpc>
              <a:buClr>
                <a:srgbClr val="95C93D"/>
              </a:buClr>
              <a:buFont typeface="Arial" panose="020B0604020202020204" pitchFamily="34" charset="0"/>
              <a:buChar char="•"/>
            </a:pPr>
            <a:r>
              <a:rPr lang="en-US" sz="1600" b="0" dirty="0">
                <a:solidFill>
                  <a:srgbClr val="63656B"/>
                </a:solidFill>
                <a:latin typeface="Open Sans"/>
                <a:ea typeface="Open Sans"/>
                <a:cs typeface="Open Sans"/>
              </a:rPr>
              <a:t>The analysis examined medication adherence to statin therapies over a 365-day period among commercial patients who (1) filled all their statin prescriptions as a 30-days’ supply at a community pharmacy (~170,000 patients), (2) who filled all their statin prescriptions as a 90-days’ supply at a community pharmacy (~350,000 patients), and (3) filled all their statin prescriptions as a 90-days’ supply at a mail order pharmacy (~140,000 patients).</a:t>
            </a:r>
          </a:p>
          <a:p>
            <a:pPr marL="285750" indent="-285750">
              <a:lnSpc>
                <a:spcPct val="100000"/>
              </a:lnSpc>
              <a:buClr>
                <a:srgbClr val="95C93D"/>
              </a:buClr>
              <a:buFont typeface="Arial" panose="020B0604020202020204" pitchFamily="34" charset="0"/>
              <a:buChar char="•"/>
            </a:pPr>
            <a:r>
              <a:rPr lang="en-US" sz="1600" b="0" dirty="0">
                <a:solidFill>
                  <a:srgbClr val="63656B"/>
                </a:solidFill>
                <a:latin typeface="Open Sans"/>
                <a:ea typeface="Open Sans"/>
                <a:cs typeface="Open Sans"/>
              </a:rPr>
              <a:t>It found that the mail order patient group had the highest therapy adherence, as measured by a proportion of days covered of 80% or more, followed by the community pharmacy 90-days’ supply group, followed by the community pharmacy 30-days’ supply group. </a:t>
            </a:r>
          </a:p>
        </p:txBody>
      </p:sp>
      <p:sp>
        <p:nvSpPr>
          <p:cNvPr id="36" name="Round Single Corner Rectangle 35">
            <a:extLst>
              <a:ext uri="{FF2B5EF4-FFF2-40B4-BE49-F238E27FC236}">
                <a16:creationId xmlns:a16="http://schemas.microsoft.com/office/drawing/2014/main" id="{36326932-1506-7C4E-5452-F64DDB1A630D}"/>
              </a:ext>
            </a:extLst>
          </p:cNvPr>
          <p:cNvSpPr>
            <a:spLocks noChangeAspect="1"/>
          </p:cNvSpPr>
          <p:nvPr/>
        </p:nvSpPr>
        <p:spPr>
          <a:xfrm flipH="1" flipV="1">
            <a:off x="11082413" y="6233918"/>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01986961-D4FA-FB86-BDF0-D7336D0662F5}"/>
              </a:ext>
            </a:extLst>
          </p:cNvPr>
          <p:cNvSpPr>
            <a:spLocks noGrp="1"/>
          </p:cNvSpPr>
          <p:nvPr>
            <p:ph type="sldNum" sz="quarter" idx="12"/>
          </p:nvPr>
        </p:nvSpPr>
        <p:spPr>
          <a:xfrm>
            <a:off x="11262359" y="6279956"/>
            <a:ext cx="929641" cy="365125"/>
          </a:xfrm>
        </p:spPr>
        <p:txBody>
          <a:bodyPr/>
          <a:lstStyle/>
          <a:p>
            <a:pPr algn="l"/>
            <a:fld id="{2B15DB8C-1026-EF49-A430-293BF643C55E}" type="slidenum">
              <a:rPr lang="en-US" sz="1600" b="1" smtClean="0">
                <a:solidFill>
                  <a:schemeClr val="bg1"/>
                </a:solidFill>
                <a:latin typeface="Montserrat" pitchFamily="2" charset="77"/>
              </a:rPr>
              <a:pPr algn="l"/>
              <a:t>15</a:t>
            </a:fld>
            <a:endParaRPr lang="en-US" sz="1600" b="1">
              <a:solidFill>
                <a:schemeClr val="bg1"/>
              </a:solidFill>
              <a:latin typeface="Montserrat" pitchFamily="2" charset="77"/>
            </a:endParaRPr>
          </a:p>
        </p:txBody>
      </p:sp>
      <p:graphicFrame>
        <p:nvGraphicFramePr>
          <p:cNvPr id="4" name="Chart 3">
            <a:extLst>
              <a:ext uri="{FF2B5EF4-FFF2-40B4-BE49-F238E27FC236}">
                <a16:creationId xmlns:a16="http://schemas.microsoft.com/office/drawing/2014/main" id="{D16D7440-AA6E-D994-E7DB-0FDD44980DC3}"/>
              </a:ext>
            </a:extLst>
          </p:cNvPr>
          <p:cNvGraphicFramePr/>
          <p:nvPr>
            <p:extLst>
              <p:ext uri="{D42A27DB-BD31-4B8C-83A1-F6EECF244321}">
                <p14:modId xmlns:p14="http://schemas.microsoft.com/office/powerpoint/2010/main" val="3695104945"/>
              </p:ext>
            </p:extLst>
          </p:nvPr>
        </p:nvGraphicFramePr>
        <p:xfrm>
          <a:off x="839788" y="299403"/>
          <a:ext cx="9470403" cy="325659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8325361-2FC6-8873-54B2-0C39F590A12F}"/>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5" name="Picture 4" descr="A close-up of a logo&#10;&#10;Description automatically generated">
            <a:extLst>
              <a:ext uri="{FF2B5EF4-FFF2-40B4-BE49-F238E27FC236}">
                <a16:creationId xmlns:a16="http://schemas.microsoft.com/office/drawing/2014/main" id="{B5B4304C-C4AA-1EE8-B552-32AFDC4309FD}"/>
              </a:ext>
            </a:extLst>
          </p:cNvPr>
          <p:cNvPicPr>
            <a:picLocks noChangeAspect="1"/>
          </p:cNvPicPr>
          <p:nvPr/>
        </p:nvPicPr>
        <p:blipFill>
          <a:blip r:embed="rId4"/>
          <a:stretch>
            <a:fillRect/>
          </a:stretch>
        </p:blipFill>
        <p:spPr>
          <a:xfrm>
            <a:off x="10555903" y="231203"/>
            <a:ext cx="1387065" cy="420404"/>
          </a:xfrm>
          <a:prstGeom prst="rect">
            <a:avLst/>
          </a:prstGeom>
        </p:spPr>
      </p:pic>
      <p:sp>
        <p:nvSpPr>
          <p:cNvPr id="6" name="TextBox 5">
            <a:extLst>
              <a:ext uri="{FF2B5EF4-FFF2-40B4-BE49-F238E27FC236}">
                <a16:creationId xmlns:a16="http://schemas.microsoft.com/office/drawing/2014/main" id="{6BD00125-84DB-52A8-0463-EE9560E072A9}"/>
              </a:ext>
            </a:extLst>
          </p:cNvPr>
          <p:cNvSpPr txBox="1"/>
          <p:nvPr/>
        </p:nvSpPr>
        <p:spPr>
          <a:xfrm>
            <a:off x="838198" y="3649300"/>
            <a:ext cx="9470403" cy="553998"/>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Proportion of days covered (PDC) measures the number of days that a patient had their medication on hand during a particular time period. Unlike the medication possession ratio (MPR), PDC is a more conservative measure because it counts each day covered only once whereas the MPR adds up the total days’ supply without adjusting for overlapping prescriptions. The maximum PDC is 1.0 whereas the MPR can exceed 1.0.</a:t>
            </a:r>
          </a:p>
        </p:txBody>
      </p:sp>
    </p:spTree>
    <p:extLst>
      <p:ext uri="{BB962C8B-B14F-4D97-AF65-F5344CB8AC3E}">
        <p14:creationId xmlns:p14="http://schemas.microsoft.com/office/powerpoint/2010/main" val="368616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6888C-0287-B4D7-662A-57E68767DB0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2D7F9DA-FA3E-88B4-B81C-1A3C53170651}"/>
              </a:ext>
            </a:extLst>
          </p:cNvPr>
          <p:cNvSpPr/>
          <p:nvPr/>
        </p:nvSpPr>
        <p:spPr>
          <a:xfrm>
            <a:off x="643928" y="344557"/>
            <a:ext cx="9779452" cy="4696373"/>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9D2726E-E589-AA56-8BB5-B4FBEDC47C2F}"/>
              </a:ext>
            </a:extLst>
          </p:cNvPr>
          <p:cNvSpPr>
            <a:spLocks noGrp="1"/>
          </p:cNvSpPr>
          <p:nvPr>
            <p:ph type="body" idx="1"/>
          </p:nvPr>
        </p:nvSpPr>
        <p:spPr>
          <a:xfrm>
            <a:off x="685800" y="5076001"/>
            <a:ext cx="10666412" cy="1654244"/>
          </a:xfrm>
        </p:spPr>
        <p:txBody>
          <a:bodyPr anchor="t">
            <a:normAutofit/>
          </a:bodyPr>
          <a:lstStyle/>
          <a:p>
            <a:pPr marL="285750" indent="-285750">
              <a:lnSpc>
                <a:spcPct val="110000"/>
              </a:lnSpc>
              <a:spcBef>
                <a:spcPts val="400"/>
              </a:spcBef>
              <a:buClr>
                <a:srgbClr val="95C93D"/>
              </a:buClr>
              <a:buFont typeface="Arial" panose="020B0604020202020204" pitchFamily="34" charset="0"/>
              <a:buChar char="•"/>
            </a:pPr>
            <a: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t>AHIP found that, on average, hospitals were reimbursed over twice as much for the same drugs as compared to specialty pharmacies, and that physician offices were reimbursed 23% more on average as compared to specialty pharmacies.</a:t>
            </a:r>
          </a:p>
          <a:p>
            <a:pPr marL="285750" indent="-285750">
              <a:lnSpc>
                <a:spcPct val="110000"/>
              </a:lnSpc>
              <a:spcBef>
                <a:spcPts val="400"/>
              </a:spcBef>
              <a:buClr>
                <a:srgbClr val="95C93D"/>
              </a:buClr>
              <a:buFont typeface="Arial" panose="020B0604020202020204" pitchFamily="34" charset="0"/>
              <a:buChar char="•"/>
            </a:pPr>
            <a: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t>Given that specialty therapies can cost hundreds of thousands of dollars per patient annually, </a:t>
            </a:r>
            <a:b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br>
            <a: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t>such markups — particularly those in the hospital setting — contribute substantially to health care </a:t>
            </a:r>
            <a:b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br>
            <a: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t>spending and put upward pressure on insurance premiums.</a:t>
            </a:r>
          </a:p>
        </p:txBody>
      </p:sp>
      <p:sp>
        <p:nvSpPr>
          <p:cNvPr id="36" name="Round Single Corner Rectangle 35">
            <a:extLst>
              <a:ext uri="{FF2B5EF4-FFF2-40B4-BE49-F238E27FC236}">
                <a16:creationId xmlns:a16="http://schemas.microsoft.com/office/drawing/2014/main" id="{0DCBFC1E-9683-C90F-ED5F-03DB756AD01F}"/>
              </a:ext>
            </a:extLst>
          </p:cNvPr>
          <p:cNvSpPr>
            <a:spLocks noChangeAspect="1"/>
          </p:cNvSpPr>
          <p:nvPr/>
        </p:nvSpPr>
        <p:spPr>
          <a:xfrm flipH="1" flipV="1">
            <a:off x="11082413" y="6207700"/>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F4CE2EAB-75C6-92D3-8138-E2634F9F6244}"/>
              </a:ext>
            </a:extLst>
          </p:cNvPr>
          <p:cNvSpPr>
            <a:spLocks noGrp="1"/>
          </p:cNvSpPr>
          <p:nvPr>
            <p:ph type="sldNum" sz="quarter" idx="12"/>
          </p:nvPr>
        </p:nvSpPr>
        <p:spPr>
          <a:xfrm>
            <a:off x="11262359" y="6253738"/>
            <a:ext cx="929641" cy="365125"/>
          </a:xfrm>
        </p:spPr>
        <p:txBody>
          <a:bodyPr/>
          <a:lstStyle/>
          <a:p>
            <a:pPr algn="l"/>
            <a:fld id="{2B15DB8C-1026-EF49-A430-293BF643C55E}" type="slidenum">
              <a:rPr lang="en-US" sz="1600" b="1" smtClean="0">
                <a:solidFill>
                  <a:schemeClr val="bg1"/>
                </a:solidFill>
                <a:latin typeface="Montserrat" pitchFamily="2" charset="77"/>
              </a:rPr>
              <a:pPr algn="l"/>
              <a:t>16</a:t>
            </a:fld>
            <a:endParaRPr lang="en-US" sz="1600" b="1">
              <a:solidFill>
                <a:schemeClr val="bg1"/>
              </a:solidFill>
              <a:latin typeface="Montserrat" pitchFamily="2" charset="77"/>
            </a:endParaRPr>
          </a:p>
        </p:txBody>
      </p:sp>
      <p:graphicFrame>
        <p:nvGraphicFramePr>
          <p:cNvPr id="5" name="Chart 4">
            <a:extLst>
              <a:ext uri="{FF2B5EF4-FFF2-40B4-BE49-F238E27FC236}">
                <a16:creationId xmlns:a16="http://schemas.microsoft.com/office/drawing/2014/main" id="{094FFA0D-D32E-9380-B6F7-1AA32E75F418}"/>
              </a:ext>
            </a:extLst>
          </p:cNvPr>
          <p:cNvGraphicFramePr>
            <a:graphicFrameLocks noChangeAspect="1"/>
          </p:cNvGraphicFramePr>
          <p:nvPr>
            <p:extLst>
              <p:ext uri="{D42A27DB-BD31-4B8C-83A1-F6EECF244321}">
                <p14:modId xmlns:p14="http://schemas.microsoft.com/office/powerpoint/2010/main" val="1816472252"/>
              </p:ext>
            </p:extLst>
          </p:nvPr>
        </p:nvGraphicFramePr>
        <p:xfrm>
          <a:off x="778481" y="1396479"/>
          <a:ext cx="3448063" cy="3843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CA8BFEDD-40E8-3EB5-6BAE-B06715B8FE84}"/>
              </a:ext>
            </a:extLst>
          </p:cNvPr>
          <p:cNvGraphicFramePr>
            <a:graphicFrameLocks noChangeAspect="1"/>
          </p:cNvGraphicFramePr>
          <p:nvPr>
            <p:extLst>
              <p:ext uri="{D42A27DB-BD31-4B8C-83A1-F6EECF244321}">
                <p14:modId xmlns:p14="http://schemas.microsoft.com/office/powerpoint/2010/main" val="4149794070"/>
              </p:ext>
            </p:extLst>
          </p:nvPr>
        </p:nvGraphicFramePr>
        <p:xfrm>
          <a:off x="4239813" y="1396479"/>
          <a:ext cx="3448063" cy="384556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1E0EECD6-FF2B-0D0E-F0D4-C6988C9ADFAC}"/>
              </a:ext>
            </a:extLst>
          </p:cNvPr>
          <p:cNvSpPr txBox="1"/>
          <p:nvPr/>
        </p:nvSpPr>
        <p:spPr>
          <a:xfrm>
            <a:off x="643928" y="452426"/>
            <a:ext cx="9439628" cy="1154162"/>
          </a:xfrm>
          <a:prstGeom prst="rect">
            <a:avLst/>
          </a:prstGeom>
          <a:noFill/>
        </p:spPr>
        <p:txBody>
          <a:bodyPr wrap="square" rtlCol="0">
            <a:spAutoFit/>
          </a:bodyPr>
          <a:lstStyle/>
          <a:p>
            <a:pPr algn="ctr"/>
            <a:r>
              <a:rPr lang="en-US" b="1">
                <a:solidFill>
                  <a:srgbClr val="25408F"/>
                </a:solidFill>
                <a:latin typeface="Montserrat" pitchFamily="2" charset="77"/>
                <a:ea typeface="Open Sans" panose="020B0606030504020204" pitchFamily="34" charset="0"/>
                <a:cs typeface="Open Sans" panose="020B0606030504020204" pitchFamily="34" charset="0"/>
              </a:rPr>
              <a:t>Reimbursement Methods for Provider-Administered Drugs Paid Under </a:t>
            </a:r>
            <a:br>
              <a:rPr lang="en-US" b="1">
                <a:solidFill>
                  <a:srgbClr val="25408F"/>
                </a:solidFill>
                <a:latin typeface="Montserrat" pitchFamily="2" charset="77"/>
                <a:ea typeface="Open Sans" panose="020B0606030504020204" pitchFamily="34" charset="0"/>
                <a:cs typeface="Open Sans" panose="020B0606030504020204" pitchFamily="34" charset="0"/>
              </a:rPr>
            </a:br>
            <a:r>
              <a:rPr lang="en-US" b="1">
                <a:solidFill>
                  <a:srgbClr val="25408F"/>
                </a:solidFill>
                <a:latin typeface="Montserrat" pitchFamily="2" charset="77"/>
                <a:ea typeface="Open Sans" panose="020B0606030504020204" pitchFamily="34" charset="0"/>
                <a:cs typeface="Open Sans" panose="020B0606030504020204" pitchFamily="34" charset="0"/>
              </a:rPr>
              <a:t>the Commercial Medical Benefit, by Site of Care, 2017</a:t>
            </a:r>
          </a:p>
          <a:p>
            <a:pPr algn="ctr">
              <a:spcBef>
                <a:spcPts val="600"/>
              </a:spcBef>
              <a:spcAft>
                <a:spcPts val="600"/>
              </a:spcAft>
            </a:pPr>
            <a:r>
              <a:rPr lang="en-US" sz="1400">
                <a:solidFill>
                  <a:srgbClr val="25408F"/>
                </a:solidFill>
                <a:latin typeface="Open Sans" panose="020B0606030504020204" pitchFamily="34" charset="0"/>
                <a:ea typeface="Open Sans" panose="020B0606030504020204" pitchFamily="34" charset="0"/>
                <a:cs typeface="Open Sans" panose="020B0606030504020204" pitchFamily="34" charset="0"/>
              </a:rPr>
              <a:t>Hospital outpatient depts (HOPD) are more likely to be reimbursed under a higher-cost </a:t>
            </a:r>
            <a:br>
              <a:rPr lang="en-US" sz="1400">
                <a:solidFill>
                  <a:srgbClr val="25408F"/>
                </a:solidFill>
                <a:latin typeface="Open Sans" panose="020B0606030504020204" pitchFamily="34" charset="0"/>
                <a:ea typeface="Open Sans" panose="020B0606030504020204" pitchFamily="34" charset="0"/>
                <a:cs typeface="Open Sans" panose="020B0606030504020204" pitchFamily="34" charset="0"/>
              </a:rPr>
            </a:br>
            <a:r>
              <a:rPr lang="en-US" sz="1400">
                <a:solidFill>
                  <a:srgbClr val="25408F"/>
                </a:solidFill>
                <a:latin typeface="Open Sans" panose="020B0606030504020204" pitchFamily="34" charset="0"/>
                <a:ea typeface="Open Sans" panose="020B0606030504020204" pitchFamily="34" charset="0"/>
                <a:cs typeface="Open Sans" panose="020B0606030504020204" pitchFamily="34" charset="0"/>
              </a:rPr>
              <a:t>“percentage of charges” arrangement than other sites of care</a:t>
            </a:r>
          </a:p>
        </p:txBody>
      </p:sp>
      <p:grpSp>
        <p:nvGrpSpPr>
          <p:cNvPr id="21" name="Group 20">
            <a:extLst>
              <a:ext uri="{FF2B5EF4-FFF2-40B4-BE49-F238E27FC236}">
                <a16:creationId xmlns:a16="http://schemas.microsoft.com/office/drawing/2014/main" id="{E46A6430-671E-87D5-5FEC-E8B426D610F5}"/>
              </a:ext>
            </a:extLst>
          </p:cNvPr>
          <p:cNvGrpSpPr/>
          <p:nvPr/>
        </p:nvGrpSpPr>
        <p:grpSpPr>
          <a:xfrm>
            <a:off x="7787672" y="1631244"/>
            <a:ext cx="1834243" cy="1310858"/>
            <a:chOff x="9188323" y="2938167"/>
            <a:chExt cx="2067316" cy="1655016"/>
          </a:xfrm>
        </p:grpSpPr>
        <p:grpSp>
          <p:nvGrpSpPr>
            <p:cNvPr id="11" name="Group 10">
              <a:extLst>
                <a:ext uri="{FF2B5EF4-FFF2-40B4-BE49-F238E27FC236}">
                  <a16:creationId xmlns:a16="http://schemas.microsoft.com/office/drawing/2014/main" id="{01044788-E472-3583-3365-25970E5BD7A7}"/>
                </a:ext>
              </a:extLst>
            </p:cNvPr>
            <p:cNvGrpSpPr/>
            <p:nvPr/>
          </p:nvGrpSpPr>
          <p:grpSpPr>
            <a:xfrm>
              <a:off x="9188323" y="2938167"/>
              <a:ext cx="2067316" cy="276999"/>
              <a:chOff x="9413173" y="2938167"/>
              <a:chExt cx="2067316" cy="276999"/>
            </a:xfrm>
          </p:grpSpPr>
          <p:sp>
            <p:nvSpPr>
              <p:cNvPr id="9" name="Rectangle 8">
                <a:extLst>
                  <a:ext uri="{FF2B5EF4-FFF2-40B4-BE49-F238E27FC236}">
                    <a16:creationId xmlns:a16="http://schemas.microsoft.com/office/drawing/2014/main" id="{77C9F3DC-2E67-295C-4B87-76D8BDD4D59A}"/>
                  </a:ext>
                </a:extLst>
              </p:cNvPr>
              <p:cNvSpPr>
                <a:spLocks noChangeAspect="1"/>
              </p:cNvSpPr>
              <p:nvPr/>
            </p:nvSpPr>
            <p:spPr>
              <a:xfrm>
                <a:off x="9413173" y="3030947"/>
                <a:ext cx="91440" cy="91440"/>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0873CD-86FA-280D-A58E-C4E488D5DB4E}"/>
                  </a:ext>
                </a:extLst>
              </p:cNvPr>
              <p:cNvSpPr txBox="1"/>
              <p:nvPr/>
            </p:nvSpPr>
            <p:spPr>
              <a:xfrm>
                <a:off x="9519568" y="2938167"/>
                <a:ext cx="1960921" cy="276999"/>
              </a:xfrm>
              <a:prstGeom prst="rect">
                <a:avLst/>
              </a:prstGeom>
              <a:noFill/>
            </p:spPr>
            <p:txBody>
              <a:bodyPr wrap="none" rtlCol="0">
                <a:spAutoFit/>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Average sales price (ASP)</a:t>
                </a:r>
              </a:p>
            </p:txBody>
          </p:sp>
        </p:grpSp>
        <p:grpSp>
          <p:nvGrpSpPr>
            <p:cNvPr id="12" name="Group 11">
              <a:extLst>
                <a:ext uri="{FF2B5EF4-FFF2-40B4-BE49-F238E27FC236}">
                  <a16:creationId xmlns:a16="http://schemas.microsoft.com/office/drawing/2014/main" id="{3AD81799-AEF7-4828-98C9-4B5CF09E7C06}"/>
                </a:ext>
              </a:extLst>
            </p:cNvPr>
            <p:cNvGrpSpPr/>
            <p:nvPr/>
          </p:nvGrpSpPr>
          <p:grpSpPr>
            <a:xfrm>
              <a:off x="9188323" y="3397506"/>
              <a:ext cx="933866" cy="276999"/>
              <a:chOff x="9413173" y="2938167"/>
              <a:chExt cx="933866" cy="276999"/>
            </a:xfrm>
          </p:grpSpPr>
          <p:sp>
            <p:nvSpPr>
              <p:cNvPr id="13" name="Rectangle 12">
                <a:extLst>
                  <a:ext uri="{FF2B5EF4-FFF2-40B4-BE49-F238E27FC236}">
                    <a16:creationId xmlns:a16="http://schemas.microsoft.com/office/drawing/2014/main" id="{A30FA35D-D708-1E67-BC79-F8D2C861D6C4}"/>
                  </a:ext>
                </a:extLst>
              </p:cNvPr>
              <p:cNvSpPr>
                <a:spLocks noChangeAspect="1"/>
              </p:cNvSpPr>
              <p:nvPr/>
            </p:nvSpPr>
            <p:spPr>
              <a:xfrm>
                <a:off x="9413173" y="3030947"/>
                <a:ext cx="91440" cy="91440"/>
              </a:xfrm>
              <a:prstGeom prst="rect">
                <a:avLst/>
              </a:prstGeom>
              <a:solidFill>
                <a:srgbClr val="007E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01FFCC9-5DEA-15A8-5D19-0488AAE8A395}"/>
                  </a:ext>
                </a:extLst>
              </p:cNvPr>
              <p:cNvSpPr txBox="1"/>
              <p:nvPr/>
            </p:nvSpPr>
            <p:spPr>
              <a:xfrm>
                <a:off x="9519568" y="2938167"/>
                <a:ext cx="827471" cy="276999"/>
              </a:xfrm>
              <a:prstGeom prst="rect">
                <a:avLst/>
              </a:prstGeom>
              <a:noFill/>
            </p:spPr>
            <p:txBody>
              <a:bodyPr wrap="none" rtlCol="0">
                <a:spAutoFit/>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List price</a:t>
                </a:r>
              </a:p>
            </p:txBody>
          </p:sp>
        </p:grpSp>
        <p:grpSp>
          <p:nvGrpSpPr>
            <p:cNvPr id="15" name="Group 14">
              <a:extLst>
                <a:ext uri="{FF2B5EF4-FFF2-40B4-BE49-F238E27FC236}">
                  <a16:creationId xmlns:a16="http://schemas.microsoft.com/office/drawing/2014/main" id="{D291D152-7D5A-4F0E-513D-257DDDFA3ABA}"/>
                </a:ext>
              </a:extLst>
            </p:cNvPr>
            <p:cNvGrpSpPr/>
            <p:nvPr/>
          </p:nvGrpSpPr>
          <p:grpSpPr>
            <a:xfrm>
              <a:off x="9188323" y="3856845"/>
              <a:ext cx="1881496" cy="276999"/>
              <a:chOff x="9413173" y="2938167"/>
              <a:chExt cx="1881496" cy="276999"/>
            </a:xfrm>
          </p:grpSpPr>
          <p:sp>
            <p:nvSpPr>
              <p:cNvPr id="16" name="Rectangle 15">
                <a:extLst>
                  <a:ext uri="{FF2B5EF4-FFF2-40B4-BE49-F238E27FC236}">
                    <a16:creationId xmlns:a16="http://schemas.microsoft.com/office/drawing/2014/main" id="{EC80F5FF-86E5-5D6C-171D-F22C71AACA0F}"/>
                  </a:ext>
                </a:extLst>
              </p:cNvPr>
              <p:cNvSpPr>
                <a:spLocks noChangeAspect="1"/>
              </p:cNvSpPr>
              <p:nvPr/>
            </p:nvSpPr>
            <p:spPr>
              <a:xfrm>
                <a:off x="9413173" y="3030947"/>
                <a:ext cx="91440" cy="91440"/>
              </a:xfrm>
              <a:prstGeom prst="rect">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8F5F047-CCDC-8B5C-E10D-7B3C4BC54658}"/>
                  </a:ext>
                </a:extLst>
              </p:cNvPr>
              <p:cNvSpPr txBox="1"/>
              <p:nvPr/>
            </p:nvSpPr>
            <p:spPr>
              <a:xfrm>
                <a:off x="9519568" y="2938167"/>
                <a:ext cx="1775101" cy="276999"/>
              </a:xfrm>
              <a:prstGeom prst="rect">
                <a:avLst/>
              </a:prstGeom>
              <a:noFill/>
            </p:spPr>
            <p:txBody>
              <a:bodyPr wrap="none" rtlCol="0">
                <a:spAutoFit/>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Percentage of charges</a:t>
                </a:r>
              </a:p>
            </p:txBody>
          </p:sp>
        </p:grpSp>
        <p:grpSp>
          <p:nvGrpSpPr>
            <p:cNvPr id="18" name="Group 17">
              <a:extLst>
                <a:ext uri="{FF2B5EF4-FFF2-40B4-BE49-F238E27FC236}">
                  <a16:creationId xmlns:a16="http://schemas.microsoft.com/office/drawing/2014/main" id="{C3E4CAA2-ACC0-2071-1547-209DFDFE2055}"/>
                </a:ext>
              </a:extLst>
            </p:cNvPr>
            <p:cNvGrpSpPr/>
            <p:nvPr/>
          </p:nvGrpSpPr>
          <p:grpSpPr>
            <a:xfrm>
              <a:off x="9188323" y="4316184"/>
              <a:ext cx="709445" cy="276999"/>
              <a:chOff x="9413173" y="2938167"/>
              <a:chExt cx="709445" cy="276999"/>
            </a:xfrm>
          </p:grpSpPr>
          <p:sp>
            <p:nvSpPr>
              <p:cNvPr id="19" name="Rectangle 18">
                <a:extLst>
                  <a:ext uri="{FF2B5EF4-FFF2-40B4-BE49-F238E27FC236}">
                    <a16:creationId xmlns:a16="http://schemas.microsoft.com/office/drawing/2014/main" id="{CD35E947-D328-160D-F6DB-A1B5EDF9E880}"/>
                  </a:ext>
                </a:extLst>
              </p:cNvPr>
              <p:cNvSpPr>
                <a:spLocks noChangeAspect="1"/>
              </p:cNvSpPr>
              <p:nvPr/>
            </p:nvSpPr>
            <p:spPr>
              <a:xfrm>
                <a:off x="9413173" y="3030947"/>
                <a:ext cx="91440" cy="9144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35DBF32-CA6F-FD38-891C-0795029E1444}"/>
                  </a:ext>
                </a:extLst>
              </p:cNvPr>
              <p:cNvSpPr txBox="1"/>
              <p:nvPr/>
            </p:nvSpPr>
            <p:spPr>
              <a:xfrm>
                <a:off x="9519568" y="2938167"/>
                <a:ext cx="603050" cy="276999"/>
              </a:xfrm>
              <a:prstGeom prst="rect">
                <a:avLst/>
              </a:prstGeom>
              <a:noFill/>
            </p:spPr>
            <p:txBody>
              <a:bodyPr wrap="none" rtlCol="0">
                <a:spAutoFit/>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Other</a:t>
                </a:r>
              </a:p>
            </p:txBody>
          </p:sp>
        </p:grpSp>
      </p:grpSp>
      <p:sp>
        <p:nvSpPr>
          <p:cNvPr id="22" name="TextBox 21">
            <a:extLst>
              <a:ext uri="{FF2B5EF4-FFF2-40B4-BE49-F238E27FC236}">
                <a16:creationId xmlns:a16="http://schemas.microsoft.com/office/drawing/2014/main" id="{2C0265E2-B48C-79FE-94C8-9D1B8732BA3C}"/>
              </a:ext>
            </a:extLst>
          </p:cNvPr>
          <p:cNvSpPr txBox="1"/>
          <p:nvPr/>
        </p:nvSpPr>
        <p:spPr>
          <a:xfrm>
            <a:off x="7582581" y="3039048"/>
            <a:ext cx="2763133" cy="1938992"/>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Drug Channels Institute analysis of EMD Serono Specialty Digest, 14th edition, 2018. Other reimbursement models include capitated payments and a combination of methods. List price includes reimbursement based on Average Wholesale Price (AWP) and Wholesale Acquisition Cost (WAC). Physician office figures show reimbursement method for oncologist offices. Published on Drug Channels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www.DrugChannels.net</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on August 8, 2018.</a:t>
            </a:r>
          </a:p>
        </p:txBody>
      </p:sp>
      <p:sp>
        <p:nvSpPr>
          <p:cNvPr id="2" name="TextBox 1">
            <a:extLst>
              <a:ext uri="{FF2B5EF4-FFF2-40B4-BE49-F238E27FC236}">
                <a16:creationId xmlns:a16="http://schemas.microsoft.com/office/drawing/2014/main" id="{E7E2ECF7-6105-6037-2C08-E9AE8DAB001D}"/>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6C75F09D-9C97-4BBA-0D4D-30E5BFDC7920}"/>
              </a:ext>
            </a:extLst>
          </p:cNvPr>
          <p:cNvPicPr>
            <a:picLocks noChangeAspect="1"/>
          </p:cNvPicPr>
          <p:nvPr/>
        </p:nvPicPr>
        <p:blipFill>
          <a:blip r:embed="rId5"/>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833394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F6820-ED36-8143-D1B0-B9D2285BD43B}"/>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966E7DC-B40B-BF85-892F-ADC69F46FB7F}"/>
              </a:ext>
            </a:extLst>
          </p:cNvPr>
          <p:cNvGraphicFramePr/>
          <p:nvPr>
            <p:extLst>
              <p:ext uri="{D42A27DB-BD31-4B8C-83A1-F6EECF244321}">
                <p14:modId xmlns:p14="http://schemas.microsoft.com/office/powerpoint/2010/main" val="862985658"/>
              </p:ext>
            </p:extLst>
          </p:nvPr>
        </p:nvGraphicFramePr>
        <p:xfrm>
          <a:off x="685800" y="291896"/>
          <a:ext cx="9690652" cy="412965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117784B9-22CD-5DD5-BC52-3003E58F01E1}"/>
              </a:ext>
            </a:extLst>
          </p:cNvPr>
          <p:cNvSpPr>
            <a:spLocks noGrp="1"/>
          </p:cNvSpPr>
          <p:nvPr>
            <p:ph type="body" idx="1"/>
          </p:nvPr>
        </p:nvSpPr>
        <p:spPr>
          <a:xfrm>
            <a:off x="685801" y="4906317"/>
            <a:ext cx="9995452" cy="1666937"/>
          </a:xfrm>
        </p:spPr>
        <p:txBody>
          <a:bodyPr anchor="t">
            <a:normAutofit/>
          </a:bodyPr>
          <a:lstStyle/>
          <a:p>
            <a:pPr marL="285750" indent="-285750">
              <a:lnSpc>
                <a:spcPct val="100000"/>
              </a:lnSpc>
              <a:spcBef>
                <a:spcPts val="400"/>
              </a:spcBef>
              <a:buClr>
                <a:srgbClr val="95C93D"/>
              </a:buClr>
              <a:buFont typeface="Arial" panose="020B0604020202020204" pitchFamily="34" charset="0"/>
              <a:buChar char="•"/>
            </a:pPr>
            <a:r>
              <a:rPr lang="en-US" sz="1400" b="0">
                <a:solidFill>
                  <a:srgbClr val="63656B"/>
                </a:solidFill>
                <a:latin typeface="Open Sans"/>
                <a:ea typeface="Open Sans"/>
                <a:cs typeface="Open Sans"/>
              </a:rPr>
              <a:t>Since hospitals set their own charges and charges are often not tied to specific reference prices or acquisition costs, reimbursement set at a percentage of charges can create a significant markup. </a:t>
            </a:r>
          </a:p>
          <a:p>
            <a:pPr marL="285750" indent="-285750">
              <a:lnSpc>
                <a:spcPct val="100000"/>
              </a:lnSpc>
              <a:spcBef>
                <a:spcPts val="400"/>
              </a:spcBef>
              <a:buClr>
                <a:srgbClr val="95C93D"/>
              </a:buClr>
              <a:buFont typeface="Arial" panose="020B0604020202020204" pitchFamily="34" charset="0"/>
              <a:buChar char="•"/>
            </a:pPr>
            <a:r>
              <a:rPr lang="en-US" sz="1400" b="0">
                <a:solidFill>
                  <a:srgbClr val="63656B"/>
                </a:solidFill>
                <a:latin typeface="Open Sans"/>
                <a:ea typeface="Open Sans"/>
                <a:cs typeface="Open Sans"/>
              </a:rPr>
              <a:t>Analysis of Prolia, Entyvio, and Ocrevus using </a:t>
            </a:r>
            <a:r>
              <a:rPr lang="en-US" sz="1400" b="0" err="1">
                <a:solidFill>
                  <a:srgbClr val="63656B"/>
                </a:solidFill>
                <a:latin typeface="Open Sans"/>
                <a:ea typeface="Open Sans"/>
                <a:cs typeface="Open Sans"/>
              </a:rPr>
              <a:t>Merative</a:t>
            </a:r>
            <a:r>
              <a:rPr lang="en-US" sz="1400" b="0">
                <a:solidFill>
                  <a:srgbClr val="63656B"/>
                </a:solidFill>
                <a:latin typeface="Open Sans"/>
                <a:ea typeface="Open Sans"/>
                <a:cs typeface="Open Sans"/>
              </a:rPr>
              <a:t> </a:t>
            </a:r>
            <a:r>
              <a:rPr lang="en-US" sz="1400" b="0" err="1">
                <a:solidFill>
                  <a:srgbClr val="63656B"/>
                </a:solidFill>
                <a:latin typeface="Open Sans"/>
                <a:ea typeface="Open Sans"/>
                <a:cs typeface="Open Sans"/>
              </a:rPr>
              <a:t>MarketScan</a:t>
            </a:r>
            <a:r>
              <a:rPr lang="en-US" sz="1400" b="0">
                <a:solidFill>
                  <a:srgbClr val="63656B"/>
                </a:solidFill>
                <a:latin typeface="Open Sans"/>
                <a:ea typeface="Open Sans"/>
                <a:cs typeface="Open Sans"/>
              </a:rPr>
              <a:t> commercial claims data for 2022 found that HOPDs were reimbursed significantly more than pharmacies for the same drugs. </a:t>
            </a:r>
          </a:p>
          <a:p>
            <a:pPr marL="285750" indent="-285750">
              <a:lnSpc>
                <a:spcPct val="100000"/>
              </a:lnSpc>
              <a:spcBef>
                <a:spcPts val="400"/>
              </a:spcBef>
              <a:buClr>
                <a:srgbClr val="95C93D"/>
              </a:buClr>
              <a:buFont typeface="Arial" panose="020B0604020202020204" pitchFamily="34" charset="0"/>
              <a:buChar char="•"/>
            </a:pPr>
            <a:r>
              <a:rPr lang="en-US" sz="1400" b="0">
                <a:solidFill>
                  <a:srgbClr val="63656B"/>
                </a:solidFill>
                <a:latin typeface="Open Sans"/>
                <a:ea typeface="Open Sans"/>
                <a:cs typeface="Open Sans"/>
              </a:rPr>
              <a:t>The analysis also compared pharmacy reimbursement to physician office reimbursement and found somewhat higher payments to physician offices for certain drugs.</a:t>
            </a:r>
          </a:p>
        </p:txBody>
      </p:sp>
      <p:sp>
        <p:nvSpPr>
          <p:cNvPr id="36" name="Round Single Corner Rectangle 35">
            <a:extLst>
              <a:ext uri="{FF2B5EF4-FFF2-40B4-BE49-F238E27FC236}">
                <a16:creationId xmlns:a16="http://schemas.microsoft.com/office/drawing/2014/main" id="{FEF1599C-D949-052F-CFCC-7F19F6106427}"/>
              </a:ext>
            </a:extLst>
          </p:cNvPr>
          <p:cNvSpPr>
            <a:spLocks noChangeAspect="1"/>
          </p:cNvSpPr>
          <p:nvPr/>
        </p:nvSpPr>
        <p:spPr>
          <a:xfrm flipH="1" flipV="1">
            <a:off x="11082413" y="6218235"/>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6AFC62BD-E55F-30E5-B22A-E345AA7EC1FE}"/>
              </a:ext>
            </a:extLst>
          </p:cNvPr>
          <p:cNvSpPr>
            <a:spLocks noGrp="1"/>
          </p:cNvSpPr>
          <p:nvPr>
            <p:ph type="sldNum" sz="quarter" idx="12"/>
          </p:nvPr>
        </p:nvSpPr>
        <p:spPr>
          <a:xfrm>
            <a:off x="11262359" y="6264273"/>
            <a:ext cx="929641" cy="365125"/>
          </a:xfrm>
        </p:spPr>
        <p:txBody>
          <a:bodyPr/>
          <a:lstStyle/>
          <a:p>
            <a:pPr algn="l"/>
            <a:fld id="{2B15DB8C-1026-EF49-A430-293BF643C55E}" type="slidenum">
              <a:rPr lang="en-US" sz="1600" b="1" smtClean="0">
                <a:solidFill>
                  <a:schemeClr val="bg1"/>
                </a:solidFill>
                <a:latin typeface="Montserrat" pitchFamily="2" charset="77"/>
              </a:rPr>
              <a:pPr algn="l"/>
              <a:t>17</a:t>
            </a:fld>
            <a:endParaRPr lang="en-US" sz="1600" b="1">
              <a:solidFill>
                <a:schemeClr val="bg1"/>
              </a:solidFill>
              <a:latin typeface="Montserrat" pitchFamily="2" charset="77"/>
            </a:endParaRPr>
          </a:p>
        </p:txBody>
      </p:sp>
      <p:sp>
        <p:nvSpPr>
          <p:cNvPr id="5" name="TextBox 4">
            <a:extLst>
              <a:ext uri="{FF2B5EF4-FFF2-40B4-BE49-F238E27FC236}">
                <a16:creationId xmlns:a16="http://schemas.microsoft.com/office/drawing/2014/main" id="{8DCAF06C-D651-5170-DCA2-C6E50B6DDCF7}"/>
              </a:ext>
            </a:extLst>
          </p:cNvPr>
          <p:cNvSpPr txBox="1"/>
          <p:nvPr/>
        </p:nvSpPr>
        <p:spPr>
          <a:xfrm>
            <a:off x="720298" y="4506231"/>
            <a:ext cx="10515600" cy="246221"/>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Proprietary BRG analysis of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commercial claims data.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Merative</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Research Databases, TM. All rights reserved</a:t>
            </a:r>
          </a:p>
        </p:txBody>
      </p:sp>
      <p:sp>
        <p:nvSpPr>
          <p:cNvPr id="2" name="TextBox 1">
            <a:extLst>
              <a:ext uri="{FF2B5EF4-FFF2-40B4-BE49-F238E27FC236}">
                <a16:creationId xmlns:a16="http://schemas.microsoft.com/office/drawing/2014/main" id="{EC7C364E-057C-5D75-4410-28F1449CA867}"/>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6" name="Picture 5" descr="A close-up of a logo&#10;&#10;Description automatically generated">
            <a:extLst>
              <a:ext uri="{FF2B5EF4-FFF2-40B4-BE49-F238E27FC236}">
                <a16:creationId xmlns:a16="http://schemas.microsoft.com/office/drawing/2014/main" id="{185C8284-9DF9-8349-0430-2B2D7C85D653}"/>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1531681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0B3C7-807D-279F-CD42-4244B7BC0B8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47AE585-EADC-56BC-1E6C-E003580AD900}"/>
              </a:ext>
            </a:extLst>
          </p:cNvPr>
          <p:cNvSpPr>
            <a:spLocks noGrp="1"/>
          </p:cNvSpPr>
          <p:nvPr>
            <p:ph type="body" idx="1"/>
          </p:nvPr>
        </p:nvSpPr>
        <p:spPr>
          <a:xfrm>
            <a:off x="736600" y="4472472"/>
            <a:ext cx="10226040" cy="1947931"/>
          </a:xfrm>
        </p:spPr>
        <p:txBody>
          <a:bodyPr anchor="t">
            <a:normAutofit/>
          </a:bodyPr>
          <a:lstStyle/>
          <a:p>
            <a:pPr marL="285750" indent="-285750">
              <a:lnSpc>
                <a:spcPct val="100000"/>
              </a:lnSpc>
              <a:buClr>
                <a:srgbClr val="95C93D"/>
              </a:buClr>
              <a:buFont typeface="Arial" panose="020B0604020202020204" pitchFamily="34" charset="0"/>
              <a:buChar char="•"/>
            </a:pPr>
            <a:r>
              <a:rPr lang="en-US" sz="1600" b="0">
                <a:solidFill>
                  <a:srgbClr val="63656B"/>
                </a:solidFill>
                <a:latin typeface="Open Sans" panose="020B0606030504020204" pitchFamily="34" charset="0"/>
                <a:ea typeface="Open Sans" panose="020B0606030504020204" pitchFamily="34" charset="0"/>
                <a:cs typeface="Open Sans" panose="020B0606030504020204" pitchFamily="34" charset="0"/>
              </a:rPr>
              <a:t>In response to markups on provider administered drugs — particularly in the HOPD setting — payers have looked for strategies to control the specialty drug spending flowing through the medical benefit. The two primary strategies that have been utilized in recent years are (1) “bagging” policies and (2) “site of service” requirements. </a:t>
            </a:r>
          </a:p>
          <a:p>
            <a:pPr marL="285750" indent="-285750">
              <a:lnSpc>
                <a:spcPct val="100000"/>
              </a:lnSpc>
              <a:buClr>
                <a:srgbClr val="95C93D"/>
              </a:buClr>
              <a:buFont typeface="Arial" panose="020B0604020202020204" pitchFamily="34" charset="0"/>
              <a:buChar char="•"/>
            </a:pPr>
            <a:r>
              <a:rPr lang="en-US" sz="1600" b="0">
                <a:solidFill>
                  <a:srgbClr val="63656B"/>
                </a:solidFill>
                <a:latin typeface="Open Sans" panose="020B0606030504020204" pitchFamily="34" charset="0"/>
                <a:ea typeface="Open Sans" panose="020B0606030504020204" pitchFamily="34" charset="0"/>
                <a:cs typeface="Open Sans" panose="020B0606030504020204" pitchFamily="34" charset="0"/>
              </a:rPr>
              <a:t>There are various forms of bagging policies, including white bagging, brown bagging, and gold bagging (previously referred to as clear bagging). Each is defined here.</a:t>
            </a:r>
          </a:p>
        </p:txBody>
      </p:sp>
      <p:sp>
        <p:nvSpPr>
          <p:cNvPr id="36" name="Round Single Corner Rectangle 35">
            <a:extLst>
              <a:ext uri="{FF2B5EF4-FFF2-40B4-BE49-F238E27FC236}">
                <a16:creationId xmlns:a16="http://schemas.microsoft.com/office/drawing/2014/main" id="{10E896B2-B7CB-6127-CD42-43F879E955B4}"/>
              </a:ext>
            </a:extLst>
          </p:cNvPr>
          <p:cNvSpPr>
            <a:spLocks noChangeAspect="1"/>
          </p:cNvSpPr>
          <p:nvPr/>
        </p:nvSpPr>
        <p:spPr>
          <a:xfrm flipH="1" flipV="1">
            <a:off x="11082413" y="6216304"/>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E16E0221-794B-9719-A661-3AF584FA006C}"/>
              </a:ext>
            </a:extLst>
          </p:cNvPr>
          <p:cNvSpPr>
            <a:spLocks noGrp="1"/>
          </p:cNvSpPr>
          <p:nvPr>
            <p:ph type="sldNum" sz="quarter" idx="12"/>
          </p:nvPr>
        </p:nvSpPr>
        <p:spPr>
          <a:xfrm>
            <a:off x="11262359" y="6262342"/>
            <a:ext cx="929641" cy="365125"/>
          </a:xfrm>
        </p:spPr>
        <p:txBody>
          <a:bodyPr/>
          <a:lstStyle/>
          <a:p>
            <a:pPr algn="l"/>
            <a:fld id="{2B15DB8C-1026-EF49-A430-293BF643C55E}" type="slidenum">
              <a:rPr lang="en-US" sz="1600" b="1" smtClean="0">
                <a:solidFill>
                  <a:schemeClr val="bg1"/>
                </a:solidFill>
                <a:latin typeface="Montserrat" pitchFamily="2" charset="77"/>
              </a:rPr>
              <a:pPr algn="l"/>
              <a:t>18</a:t>
            </a:fld>
            <a:endParaRPr lang="en-US" sz="1600" b="1">
              <a:solidFill>
                <a:schemeClr val="bg1"/>
              </a:solidFill>
              <a:latin typeface="Montserrat" pitchFamily="2" charset="77"/>
            </a:endParaRPr>
          </a:p>
        </p:txBody>
      </p:sp>
      <p:sp>
        <p:nvSpPr>
          <p:cNvPr id="5" name="TextBox 4">
            <a:extLst>
              <a:ext uri="{FF2B5EF4-FFF2-40B4-BE49-F238E27FC236}">
                <a16:creationId xmlns:a16="http://schemas.microsoft.com/office/drawing/2014/main" id="{5D8EFF12-6ABC-4DFD-07BD-8E4E98ADCA26}"/>
              </a:ext>
            </a:extLst>
          </p:cNvPr>
          <p:cNvSpPr txBox="1"/>
          <p:nvPr/>
        </p:nvSpPr>
        <p:spPr>
          <a:xfrm>
            <a:off x="838198" y="4055146"/>
            <a:ext cx="10515600" cy="246221"/>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National Association of Boards of Pharmacy, ICER</a:t>
            </a:r>
          </a:p>
        </p:txBody>
      </p:sp>
      <p:graphicFrame>
        <p:nvGraphicFramePr>
          <p:cNvPr id="6" name="Table 5">
            <a:extLst>
              <a:ext uri="{FF2B5EF4-FFF2-40B4-BE49-F238E27FC236}">
                <a16:creationId xmlns:a16="http://schemas.microsoft.com/office/drawing/2014/main" id="{57F04863-0280-3884-3788-5E9D038ADA92}"/>
              </a:ext>
            </a:extLst>
          </p:cNvPr>
          <p:cNvGraphicFramePr>
            <a:graphicFrameLocks noGrp="1"/>
          </p:cNvGraphicFramePr>
          <p:nvPr>
            <p:extLst>
              <p:ext uri="{D42A27DB-BD31-4B8C-83A1-F6EECF244321}">
                <p14:modId xmlns:p14="http://schemas.microsoft.com/office/powerpoint/2010/main" val="3597556312"/>
              </p:ext>
            </p:extLst>
          </p:nvPr>
        </p:nvGraphicFramePr>
        <p:xfrm>
          <a:off x="837404" y="950341"/>
          <a:ext cx="10424162" cy="3048000"/>
        </p:xfrm>
        <a:graphic>
          <a:graphicData uri="http://schemas.openxmlformats.org/drawingml/2006/table">
            <a:tbl>
              <a:tblPr firstRow="1" bandRow="1">
                <a:tableStyleId>{5C22544A-7EE6-4342-B048-85BDC9FD1C3A}</a:tableStyleId>
              </a:tblPr>
              <a:tblGrid>
                <a:gridCol w="2340511">
                  <a:extLst>
                    <a:ext uri="{9D8B030D-6E8A-4147-A177-3AD203B41FA5}">
                      <a16:colId xmlns:a16="http://schemas.microsoft.com/office/drawing/2014/main" val="2334727059"/>
                    </a:ext>
                  </a:extLst>
                </a:gridCol>
                <a:gridCol w="8083651">
                  <a:extLst>
                    <a:ext uri="{9D8B030D-6E8A-4147-A177-3AD203B41FA5}">
                      <a16:colId xmlns:a16="http://schemas.microsoft.com/office/drawing/2014/main" val="2241750155"/>
                    </a:ext>
                  </a:extLst>
                </a:gridCol>
              </a:tblGrid>
              <a:tr h="370840">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Policy</a:t>
                      </a:r>
                    </a:p>
                  </a:txBody>
                  <a:tcPr marL="137160" marR="137160" marT="137160" marB="137160">
                    <a:solidFill>
                      <a:srgbClr val="95C93D"/>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Description</a:t>
                      </a:r>
                    </a:p>
                  </a:txBody>
                  <a:tcPr marL="137160" marR="137160" marT="137160" marB="137160">
                    <a:solidFill>
                      <a:srgbClr val="007EC5"/>
                    </a:solidFill>
                  </a:tcPr>
                </a:tc>
                <a:extLst>
                  <a:ext uri="{0D108BD9-81ED-4DB2-BD59-A6C34878D82A}">
                    <a16:rowId xmlns:a16="http://schemas.microsoft.com/office/drawing/2014/main" val="3813657830"/>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White bagging</a:t>
                      </a:r>
                    </a:p>
                  </a:txBody>
                  <a:tcPr marL="137160" marR="137160" marT="137160" marB="137160">
                    <a:solidFill>
                      <a:schemeClr val="bg2"/>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Drug is delivered to the provider by a specialty pharmacy.</a:t>
                      </a:r>
                    </a:p>
                  </a:txBody>
                  <a:tcPr marL="137160" marR="137160" marT="137160" marB="137160">
                    <a:solidFill>
                      <a:schemeClr val="bg2"/>
                    </a:solidFill>
                  </a:tcPr>
                </a:tc>
                <a:extLst>
                  <a:ext uri="{0D108BD9-81ED-4DB2-BD59-A6C34878D82A}">
                    <a16:rowId xmlns:a16="http://schemas.microsoft.com/office/drawing/2014/main" val="3113943859"/>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Brown bagging</a:t>
                      </a:r>
                    </a:p>
                  </a:txBody>
                  <a:tcPr marL="137160" marR="137160" marT="137160" marB="137160">
                    <a:solidFill>
                      <a:schemeClr val="bg1">
                        <a:lumMod val="95000"/>
                      </a:schemeClr>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Drug is delivered to the patient by a specialty pharmacy; patient then transports the medication to the provider for administration.</a:t>
                      </a:r>
                    </a:p>
                  </a:txBody>
                  <a:tcPr marL="137160" marR="137160" marT="137160" marB="137160">
                    <a:solidFill>
                      <a:schemeClr val="bg1">
                        <a:lumMod val="95000"/>
                      </a:schemeClr>
                    </a:solidFill>
                  </a:tcPr>
                </a:tc>
                <a:extLst>
                  <a:ext uri="{0D108BD9-81ED-4DB2-BD59-A6C34878D82A}">
                    <a16:rowId xmlns:a16="http://schemas.microsoft.com/office/drawing/2014/main" val="1082431165"/>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Clear/gold bagging</a:t>
                      </a:r>
                    </a:p>
                  </a:txBody>
                  <a:tcPr marL="137160" marR="137160" marT="137160" marB="137160">
                    <a:solidFill>
                      <a:schemeClr val="bg2"/>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Drug is sourced from the hospital’s internal specialty pharmacy, which dispenses the drug and delivers it to the site of service. Clear bagging thus serves as a provider strategy to offer an alternative to white bagging and brown bagging, thereby retaining the revenue associated with specialty drug delivery</a:t>
                      </a:r>
                    </a:p>
                  </a:txBody>
                  <a:tcPr marL="137160" marR="137160" marT="137160" marB="137160">
                    <a:solidFill>
                      <a:schemeClr val="bg2"/>
                    </a:solidFill>
                  </a:tcPr>
                </a:tc>
                <a:extLst>
                  <a:ext uri="{0D108BD9-81ED-4DB2-BD59-A6C34878D82A}">
                    <a16:rowId xmlns:a16="http://schemas.microsoft.com/office/drawing/2014/main" val="83401601"/>
                  </a:ext>
                </a:extLst>
              </a:tr>
            </a:tbl>
          </a:graphicData>
        </a:graphic>
      </p:graphicFrame>
      <p:sp>
        <p:nvSpPr>
          <p:cNvPr id="7" name="TextBox 6">
            <a:extLst>
              <a:ext uri="{FF2B5EF4-FFF2-40B4-BE49-F238E27FC236}">
                <a16:creationId xmlns:a16="http://schemas.microsoft.com/office/drawing/2014/main" id="{D15A2186-92F5-0399-982A-CD049DA5402B}"/>
              </a:ext>
            </a:extLst>
          </p:cNvPr>
          <p:cNvSpPr txBox="1"/>
          <p:nvPr/>
        </p:nvSpPr>
        <p:spPr>
          <a:xfrm>
            <a:off x="4229916" y="452994"/>
            <a:ext cx="3639137" cy="369332"/>
          </a:xfrm>
          <a:prstGeom prst="rect">
            <a:avLst/>
          </a:prstGeom>
          <a:noFill/>
        </p:spPr>
        <p:txBody>
          <a:bodyPr wrap="none" rtlCol="0">
            <a:spAutoFit/>
          </a:bodyPr>
          <a:lstStyle/>
          <a:p>
            <a:pPr algn="ctr"/>
            <a:r>
              <a:rPr lang="en-US" b="1">
                <a:solidFill>
                  <a:srgbClr val="25408F"/>
                </a:solidFill>
                <a:latin typeface="Montserrat" pitchFamily="2" charset="77"/>
              </a:rPr>
              <a:t>“Bagging” Policy Definitions</a:t>
            </a:r>
          </a:p>
        </p:txBody>
      </p:sp>
      <p:sp>
        <p:nvSpPr>
          <p:cNvPr id="8" name="TextBox 7">
            <a:extLst>
              <a:ext uri="{FF2B5EF4-FFF2-40B4-BE49-F238E27FC236}">
                <a16:creationId xmlns:a16="http://schemas.microsoft.com/office/drawing/2014/main" id="{30AB261F-CC2C-F833-0880-F9FAADF874F7}"/>
              </a:ext>
            </a:extLst>
          </p:cNvPr>
          <p:cNvSpPr txBox="1"/>
          <p:nvPr/>
        </p:nvSpPr>
        <p:spPr>
          <a:xfrm>
            <a:off x="4377128" y="-479685"/>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E3D079F8-57EC-0FA3-97F1-FB7C8FF5F43C}"/>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79817DD6-539D-9785-66EE-B75BD7A1DB2F}"/>
              </a:ext>
            </a:extLst>
          </p:cNvPr>
          <p:cNvPicPr>
            <a:picLocks noChangeAspect="1"/>
          </p:cNvPicPr>
          <p:nvPr/>
        </p:nvPicPr>
        <p:blipFill>
          <a:blip r:embed="rId2"/>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177482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084C0-BBC6-CFAE-74C1-F0E40D967EB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FA818A6-EB17-55A8-9CC6-B9332146D415}"/>
              </a:ext>
            </a:extLst>
          </p:cNvPr>
          <p:cNvSpPr>
            <a:spLocks noGrp="1"/>
          </p:cNvSpPr>
          <p:nvPr>
            <p:ph type="body" idx="1"/>
          </p:nvPr>
        </p:nvSpPr>
        <p:spPr>
          <a:xfrm>
            <a:off x="839788" y="5074598"/>
            <a:ext cx="9995852" cy="1402240"/>
          </a:xfrm>
        </p:spPr>
        <p:txBody>
          <a:bodyPr anchor="t">
            <a:normAutofit/>
          </a:bodyPr>
          <a:lstStyle/>
          <a:p>
            <a:pPr marL="285750" indent="-285750">
              <a:lnSpc>
                <a:spcPct val="100000"/>
              </a:lnSpc>
              <a:buClr>
                <a:srgbClr val="95C93D"/>
              </a:buClr>
              <a:buFont typeface="Arial" panose="020B0604020202020204" pitchFamily="34" charset="0"/>
              <a:buChar char="•"/>
            </a:pPr>
            <a:r>
              <a:rPr lang="en-US" sz="1600" b="0">
                <a:solidFill>
                  <a:srgbClr val="63656B"/>
                </a:solidFill>
                <a:latin typeface="Open Sans" panose="020B0606030504020204" pitchFamily="34" charset="0"/>
                <a:ea typeface="Open Sans" panose="020B0606030504020204" pitchFamily="34" charset="0"/>
                <a:cs typeface="Open Sans" panose="020B0606030504020204" pitchFamily="34" charset="0"/>
              </a:rPr>
              <a:t>The second primary strategy payers have adopted involves requirements on the site of service where a patient receives their physician-administered medication. Such policies seek to transition patients from hospital outpatient settings toward lower-cost sites.</a:t>
            </a:r>
          </a:p>
          <a:p>
            <a:pPr marL="285750" indent="-285750">
              <a:lnSpc>
                <a:spcPct val="100000"/>
              </a:lnSpc>
              <a:buClr>
                <a:srgbClr val="95C93D"/>
              </a:buClr>
              <a:buFont typeface="Arial" panose="020B0604020202020204" pitchFamily="34" charset="0"/>
              <a:buChar char="•"/>
            </a:pPr>
            <a:r>
              <a:rPr lang="en-US" sz="1600" b="0">
                <a:solidFill>
                  <a:srgbClr val="63656B"/>
                </a:solidFill>
                <a:latin typeface="Open Sans" panose="020B0606030504020204" pitchFamily="34" charset="0"/>
                <a:ea typeface="Open Sans" panose="020B0606030504020204" pitchFamily="34" charset="0"/>
                <a:cs typeface="Open Sans" panose="020B0606030504020204" pitchFamily="34" charset="0"/>
              </a:rPr>
              <a:t>These lower-cost sites are described here.</a:t>
            </a:r>
          </a:p>
        </p:txBody>
      </p:sp>
      <p:sp>
        <p:nvSpPr>
          <p:cNvPr id="36" name="Round Single Corner Rectangle 35">
            <a:extLst>
              <a:ext uri="{FF2B5EF4-FFF2-40B4-BE49-F238E27FC236}">
                <a16:creationId xmlns:a16="http://schemas.microsoft.com/office/drawing/2014/main" id="{32F87C13-9C37-B8E3-AE75-E4DF60B8F056}"/>
              </a:ext>
            </a:extLst>
          </p:cNvPr>
          <p:cNvSpPr>
            <a:spLocks noChangeAspect="1"/>
          </p:cNvSpPr>
          <p:nvPr/>
        </p:nvSpPr>
        <p:spPr>
          <a:xfrm flipH="1" flipV="1">
            <a:off x="11082413" y="6224699"/>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088C59B9-FFF5-A2C5-1D37-A62FE620E9EB}"/>
              </a:ext>
            </a:extLst>
          </p:cNvPr>
          <p:cNvSpPr>
            <a:spLocks noGrp="1"/>
          </p:cNvSpPr>
          <p:nvPr>
            <p:ph type="sldNum" sz="quarter" idx="12"/>
          </p:nvPr>
        </p:nvSpPr>
        <p:spPr>
          <a:xfrm>
            <a:off x="11262359" y="6270737"/>
            <a:ext cx="929641" cy="365125"/>
          </a:xfrm>
        </p:spPr>
        <p:txBody>
          <a:bodyPr/>
          <a:lstStyle/>
          <a:p>
            <a:pPr algn="l"/>
            <a:fld id="{2B15DB8C-1026-EF49-A430-293BF643C55E}" type="slidenum">
              <a:rPr lang="en-US" sz="1600" b="1" smtClean="0">
                <a:solidFill>
                  <a:schemeClr val="bg1"/>
                </a:solidFill>
                <a:latin typeface="Montserrat" pitchFamily="2" charset="77"/>
              </a:rPr>
              <a:pPr algn="l"/>
              <a:t>19</a:t>
            </a:fld>
            <a:endParaRPr lang="en-US" sz="1600" b="1">
              <a:solidFill>
                <a:schemeClr val="bg1"/>
              </a:solidFill>
              <a:latin typeface="Montserrat" pitchFamily="2" charset="77"/>
            </a:endParaRPr>
          </a:p>
        </p:txBody>
      </p:sp>
      <p:sp>
        <p:nvSpPr>
          <p:cNvPr id="5" name="TextBox 4">
            <a:extLst>
              <a:ext uri="{FF2B5EF4-FFF2-40B4-BE49-F238E27FC236}">
                <a16:creationId xmlns:a16="http://schemas.microsoft.com/office/drawing/2014/main" id="{B8D5F90C-8EBD-9B54-2EC2-024ECDD98C17}"/>
              </a:ext>
            </a:extLst>
          </p:cNvPr>
          <p:cNvSpPr txBox="1"/>
          <p:nvPr/>
        </p:nvSpPr>
        <p:spPr>
          <a:xfrm>
            <a:off x="838198" y="4689221"/>
            <a:ext cx="10515600" cy="246221"/>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ICER</a:t>
            </a:r>
          </a:p>
        </p:txBody>
      </p:sp>
      <p:sp>
        <p:nvSpPr>
          <p:cNvPr id="7" name="TextBox 6">
            <a:extLst>
              <a:ext uri="{FF2B5EF4-FFF2-40B4-BE49-F238E27FC236}">
                <a16:creationId xmlns:a16="http://schemas.microsoft.com/office/drawing/2014/main" id="{8CF1D38F-8647-57F1-C208-A5ABDF76CD1D}"/>
              </a:ext>
            </a:extLst>
          </p:cNvPr>
          <p:cNvSpPr txBox="1"/>
          <p:nvPr/>
        </p:nvSpPr>
        <p:spPr>
          <a:xfrm>
            <a:off x="3450857" y="314084"/>
            <a:ext cx="5197256" cy="369332"/>
          </a:xfrm>
          <a:prstGeom prst="rect">
            <a:avLst/>
          </a:prstGeom>
          <a:noFill/>
        </p:spPr>
        <p:txBody>
          <a:bodyPr wrap="none" rtlCol="0">
            <a:spAutoFit/>
          </a:bodyPr>
          <a:lstStyle/>
          <a:p>
            <a:pPr algn="ctr"/>
            <a:r>
              <a:rPr lang="en-US" b="1">
                <a:solidFill>
                  <a:srgbClr val="25408F"/>
                </a:solidFill>
                <a:latin typeface="Montserrat" pitchFamily="2" charset="77"/>
              </a:rPr>
              <a:t>Site of Service Categories and Definitions</a:t>
            </a:r>
          </a:p>
        </p:txBody>
      </p:sp>
      <p:sp>
        <p:nvSpPr>
          <p:cNvPr id="8" name="TextBox 7">
            <a:extLst>
              <a:ext uri="{FF2B5EF4-FFF2-40B4-BE49-F238E27FC236}">
                <a16:creationId xmlns:a16="http://schemas.microsoft.com/office/drawing/2014/main" id="{0B065E40-0984-6CED-911A-63DB372BDB39}"/>
              </a:ext>
            </a:extLst>
          </p:cNvPr>
          <p:cNvSpPr txBox="1"/>
          <p:nvPr/>
        </p:nvSpPr>
        <p:spPr>
          <a:xfrm>
            <a:off x="4377128" y="-479685"/>
            <a:ext cx="184731" cy="369332"/>
          </a:xfrm>
          <a:prstGeom prst="rect">
            <a:avLst/>
          </a:prstGeom>
          <a:noFill/>
        </p:spPr>
        <p:txBody>
          <a:bodyPr wrap="none" rtlCol="0">
            <a:spAutoFit/>
          </a:bodyPr>
          <a:lstStyle/>
          <a:p>
            <a:endParaRPr lang="en-US"/>
          </a:p>
        </p:txBody>
      </p:sp>
      <p:graphicFrame>
        <p:nvGraphicFramePr>
          <p:cNvPr id="10" name="Table 9">
            <a:extLst>
              <a:ext uri="{FF2B5EF4-FFF2-40B4-BE49-F238E27FC236}">
                <a16:creationId xmlns:a16="http://schemas.microsoft.com/office/drawing/2014/main" id="{DC56619D-4D35-AC63-9A0E-ED7D431AE18B}"/>
              </a:ext>
            </a:extLst>
          </p:cNvPr>
          <p:cNvGraphicFramePr>
            <a:graphicFrameLocks noGrp="1"/>
          </p:cNvGraphicFramePr>
          <p:nvPr>
            <p:extLst>
              <p:ext uri="{D42A27DB-BD31-4B8C-83A1-F6EECF244321}">
                <p14:modId xmlns:p14="http://schemas.microsoft.com/office/powerpoint/2010/main" val="588253621"/>
              </p:ext>
            </p:extLst>
          </p:nvPr>
        </p:nvGraphicFramePr>
        <p:xfrm>
          <a:off x="837404" y="776289"/>
          <a:ext cx="10424162" cy="3810000"/>
        </p:xfrm>
        <a:graphic>
          <a:graphicData uri="http://schemas.openxmlformats.org/drawingml/2006/table">
            <a:tbl>
              <a:tblPr firstRow="1" bandRow="1">
                <a:tableStyleId>{5C22544A-7EE6-4342-B048-85BDC9FD1C3A}</a:tableStyleId>
              </a:tblPr>
              <a:tblGrid>
                <a:gridCol w="2925127">
                  <a:extLst>
                    <a:ext uri="{9D8B030D-6E8A-4147-A177-3AD203B41FA5}">
                      <a16:colId xmlns:a16="http://schemas.microsoft.com/office/drawing/2014/main" val="2334727059"/>
                    </a:ext>
                  </a:extLst>
                </a:gridCol>
                <a:gridCol w="7499035">
                  <a:extLst>
                    <a:ext uri="{9D8B030D-6E8A-4147-A177-3AD203B41FA5}">
                      <a16:colId xmlns:a16="http://schemas.microsoft.com/office/drawing/2014/main" val="2241750155"/>
                    </a:ext>
                  </a:extLst>
                </a:gridCol>
              </a:tblGrid>
              <a:tr h="370840">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Site of Service</a:t>
                      </a:r>
                    </a:p>
                  </a:txBody>
                  <a:tcPr marL="137160" marR="137160" marT="137160" marB="137160">
                    <a:solidFill>
                      <a:srgbClr val="95C93D"/>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Description</a:t>
                      </a:r>
                    </a:p>
                  </a:txBody>
                  <a:tcPr marL="137160" marR="137160" marT="137160" marB="137160">
                    <a:solidFill>
                      <a:srgbClr val="007EC5"/>
                    </a:solidFill>
                  </a:tcPr>
                </a:tc>
                <a:extLst>
                  <a:ext uri="{0D108BD9-81ED-4DB2-BD59-A6C34878D82A}">
                    <a16:rowId xmlns:a16="http://schemas.microsoft.com/office/drawing/2014/main" val="3813657830"/>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Physician office</a:t>
                      </a:r>
                    </a:p>
                  </a:txBody>
                  <a:tcPr marL="137160" marR="137160" marT="137160" marB="137160">
                    <a:solidFill>
                      <a:schemeClr val="bg2"/>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An independent clinic that is owned by a physician, equipped with capability to provide routine diagnostic and therapeutic services including administering infusion-based drugs</a:t>
                      </a:r>
                    </a:p>
                  </a:txBody>
                  <a:tcPr marL="137160" marR="137160" marT="137160" marB="137160">
                    <a:solidFill>
                      <a:schemeClr val="bg2"/>
                    </a:solidFill>
                  </a:tcPr>
                </a:tc>
                <a:extLst>
                  <a:ext uri="{0D108BD9-81ED-4DB2-BD59-A6C34878D82A}">
                    <a16:rowId xmlns:a16="http://schemas.microsoft.com/office/drawing/2014/main" val="3113943859"/>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Hospital-based outpatient</a:t>
                      </a:r>
                    </a:p>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department (HOPD)</a:t>
                      </a:r>
                    </a:p>
                  </a:txBody>
                  <a:tcPr marL="137160" marR="137160" marT="137160" marB="137160">
                    <a:solidFill>
                      <a:schemeClr val="bg1">
                        <a:lumMod val="95000"/>
                      </a:schemeClr>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An HOPD is owned by and usually attached to a hospital. Services such as imaging and laboratory tests are provided at HOPD</a:t>
                      </a:r>
                    </a:p>
                  </a:txBody>
                  <a:tcPr marL="137160" marR="137160" marT="137160" marB="137160">
                    <a:solidFill>
                      <a:schemeClr val="bg1">
                        <a:lumMod val="95000"/>
                      </a:schemeClr>
                    </a:solidFill>
                  </a:tcPr>
                </a:tc>
                <a:extLst>
                  <a:ext uri="{0D108BD9-81ED-4DB2-BD59-A6C34878D82A}">
                    <a16:rowId xmlns:a16="http://schemas.microsoft.com/office/drawing/2014/main" val="1082431165"/>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Infusion center</a:t>
                      </a:r>
                    </a:p>
                  </a:txBody>
                  <a:tcPr marL="137160" marR="137160" marT="137160" marB="137160">
                    <a:solidFill>
                      <a:schemeClr val="bg2"/>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An infusion center is an outpatient clinic where infusion therapy is administered. The cost of infusion therapy to a payer is typically less at an infusion center compared to physician office or HOPD</a:t>
                      </a:r>
                    </a:p>
                  </a:txBody>
                  <a:tcPr marL="137160" marR="137160" marT="137160" marB="137160">
                    <a:solidFill>
                      <a:schemeClr val="bg2"/>
                    </a:solidFill>
                  </a:tcPr>
                </a:tc>
                <a:extLst>
                  <a:ext uri="{0D108BD9-81ED-4DB2-BD59-A6C34878D82A}">
                    <a16:rowId xmlns:a16="http://schemas.microsoft.com/office/drawing/2014/main" val="83401601"/>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Home infusion</a:t>
                      </a:r>
                    </a:p>
                  </a:txBody>
                  <a:tcPr marL="137160" marR="137160" marT="137160" marB="137160">
                    <a:solidFill>
                      <a:schemeClr val="bg1">
                        <a:lumMod val="95000"/>
                      </a:schemeClr>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When a clinician provides an infusion at the home of a patient</a:t>
                      </a:r>
                    </a:p>
                  </a:txBody>
                  <a:tcPr marL="137160" marR="137160" marT="137160" marB="137160">
                    <a:solidFill>
                      <a:schemeClr val="bg1">
                        <a:lumMod val="95000"/>
                      </a:schemeClr>
                    </a:solidFill>
                  </a:tcPr>
                </a:tc>
                <a:extLst>
                  <a:ext uri="{0D108BD9-81ED-4DB2-BD59-A6C34878D82A}">
                    <a16:rowId xmlns:a16="http://schemas.microsoft.com/office/drawing/2014/main" val="1757464768"/>
                  </a:ext>
                </a:extLst>
              </a:tr>
            </a:tbl>
          </a:graphicData>
        </a:graphic>
      </p:graphicFrame>
      <p:sp>
        <p:nvSpPr>
          <p:cNvPr id="2" name="TextBox 1">
            <a:extLst>
              <a:ext uri="{FF2B5EF4-FFF2-40B4-BE49-F238E27FC236}">
                <a16:creationId xmlns:a16="http://schemas.microsoft.com/office/drawing/2014/main" id="{A7A784DD-15AC-013D-C65D-BFA8B364398D}"/>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2B18F26A-5752-1016-0771-508D4775EF81}"/>
              </a:ext>
            </a:extLst>
          </p:cNvPr>
          <p:cNvPicPr>
            <a:picLocks noChangeAspect="1"/>
          </p:cNvPicPr>
          <p:nvPr/>
        </p:nvPicPr>
        <p:blipFill>
          <a:blip r:embed="rId2"/>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326282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6AECB-4D45-4760-05F6-2F6AD28D7DA5}"/>
            </a:ext>
          </a:extLst>
        </p:cNvPr>
        <p:cNvGrpSpPr/>
        <p:nvPr/>
      </p:nvGrpSpPr>
      <p:grpSpPr>
        <a:xfrm>
          <a:off x="0" y="0"/>
          <a:ext cx="0" cy="0"/>
          <a:chOff x="0" y="0"/>
          <a:chExt cx="0" cy="0"/>
        </a:xfrm>
      </p:grpSpPr>
      <p:pic>
        <p:nvPicPr>
          <p:cNvPr id="6" name="Picture 5" descr="A logo with blue letters&#10;&#10;Description automatically generated">
            <a:extLst>
              <a:ext uri="{FF2B5EF4-FFF2-40B4-BE49-F238E27FC236}">
                <a16:creationId xmlns:a16="http://schemas.microsoft.com/office/drawing/2014/main" id="{52EEA214-C4EB-8303-8ABA-BE334C7D0FCB}"/>
              </a:ext>
            </a:extLst>
          </p:cNvPr>
          <p:cNvPicPr>
            <a:picLocks noChangeAspect="1"/>
          </p:cNvPicPr>
          <p:nvPr/>
        </p:nvPicPr>
        <p:blipFill>
          <a:blip r:embed="rId2"/>
          <a:srcRect l="3496" t="8041" r="47793" b="44790"/>
          <a:stretch/>
        </p:blipFill>
        <p:spPr>
          <a:xfrm>
            <a:off x="5788243" y="5615749"/>
            <a:ext cx="1681480" cy="687320"/>
          </a:xfrm>
          <a:prstGeom prst="rect">
            <a:avLst/>
          </a:prstGeom>
        </p:spPr>
      </p:pic>
      <p:sp>
        <p:nvSpPr>
          <p:cNvPr id="17" name="Freeform 16">
            <a:extLst>
              <a:ext uri="{FF2B5EF4-FFF2-40B4-BE49-F238E27FC236}">
                <a16:creationId xmlns:a16="http://schemas.microsoft.com/office/drawing/2014/main" id="{CD8BB0EF-AE8B-5C43-2426-5DED4A7D3DDF}"/>
              </a:ext>
            </a:extLst>
          </p:cNvPr>
          <p:cNvSpPr>
            <a:spLocks noChangeAspect="1"/>
          </p:cNvSpPr>
          <p:nvPr/>
        </p:nvSpPr>
        <p:spPr>
          <a:xfrm rot="19800000">
            <a:off x="-1658827" y="-2449992"/>
            <a:ext cx="11987630" cy="4114801"/>
          </a:xfrm>
          <a:custGeom>
            <a:avLst/>
            <a:gdLst>
              <a:gd name="connsiteX0" fmla="*/ 10937748 w 11987630"/>
              <a:gd name="connsiteY0" fmla="*/ 248305 h 4114801"/>
              <a:gd name="connsiteX1" fmla="*/ 11987630 w 11987630"/>
              <a:gd name="connsiteY1" fmla="*/ 2057400 h 4114801"/>
              <a:gd name="connsiteX2" fmla="*/ 9981607 w 11987630"/>
              <a:gd name="connsiteY2" fmla="*/ 4114801 h 4114801"/>
              <a:gd name="connsiteX3" fmla="*/ 4841971 w 11987630"/>
              <a:gd name="connsiteY3" fmla="*/ 4114800 h 4114801"/>
              <a:gd name="connsiteX4" fmla="*/ 4865319 w 11987630"/>
              <a:gd name="connsiteY4" fmla="*/ 4088455 h 4114801"/>
              <a:gd name="connsiteX5" fmla="*/ 5323432 w 11987630"/>
              <a:gd name="connsiteY5" fmla="*/ 2779732 h 4114801"/>
              <a:gd name="connsiteX6" fmla="*/ 3317409 w 11987630"/>
              <a:gd name="connsiteY6" fmla="*/ 722332 h 4114801"/>
              <a:gd name="connsiteX7" fmla="*/ 0 w 11987630"/>
              <a:gd name="connsiteY7" fmla="*/ 722332 h 4114801"/>
              <a:gd name="connsiteX8" fmla="*/ 106131 w 11987630"/>
              <a:gd name="connsiteY8" fmla="*/ 602576 h 4114801"/>
              <a:gd name="connsiteX9" fmla="*/ 1524562 w 11987630"/>
              <a:gd name="connsiteY9" fmla="*/ 1 h 4114801"/>
              <a:gd name="connsiteX10" fmla="*/ 9981607 w 11987630"/>
              <a:gd name="connsiteY10" fmla="*/ 0 h 4114801"/>
              <a:gd name="connsiteX11" fmla="*/ 10937748 w 11987630"/>
              <a:gd name="connsiteY11" fmla="*/ 248305 h 411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87630" h="4114801">
                <a:moveTo>
                  <a:pt x="10937748" y="248305"/>
                </a:moveTo>
                <a:cubicBezTo>
                  <a:pt x="11563074" y="596689"/>
                  <a:pt x="11987631" y="1276171"/>
                  <a:pt x="11987630" y="2057400"/>
                </a:cubicBezTo>
                <a:cubicBezTo>
                  <a:pt x="11987630" y="3193732"/>
                  <a:pt x="11089395" y="4114801"/>
                  <a:pt x="9981607" y="4114801"/>
                </a:cubicBezTo>
                <a:lnTo>
                  <a:pt x="4841971" y="4114800"/>
                </a:lnTo>
                <a:lnTo>
                  <a:pt x="4865319" y="4088455"/>
                </a:lnTo>
                <a:cubicBezTo>
                  <a:pt x="5151504" y="3732820"/>
                  <a:pt x="5323432" y="3276877"/>
                  <a:pt x="5323432" y="2779732"/>
                </a:cubicBezTo>
                <a:cubicBezTo>
                  <a:pt x="5323432" y="1643400"/>
                  <a:pt x="4425196" y="722332"/>
                  <a:pt x="3317409" y="722332"/>
                </a:cubicBezTo>
                <a:lnTo>
                  <a:pt x="0" y="722332"/>
                </a:lnTo>
                <a:lnTo>
                  <a:pt x="106131" y="602576"/>
                </a:lnTo>
                <a:cubicBezTo>
                  <a:pt x="469163" y="230267"/>
                  <a:pt x="970669" y="0"/>
                  <a:pt x="1524562" y="1"/>
                </a:cubicBezTo>
                <a:lnTo>
                  <a:pt x="9981607" y="0"/>
                </a:lnTo>
                <a:cubicBezTo>
                  <a:pt x="10327791" y="0"/>
                  <a:pt x="10653510" y="89948"/>
                  <a:pt x="10937748" y="248305"/>
                </a:cubicBezTo>
                <a:close/>
              </a:path>
            </a:pathLst>
          </a:cu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72A5BB4B-39E2-D8AA-CA03-83F0511A15CE}"/>
              </a:ext>
            </a:extLst>
          </p:cNvPr>
          <p:cNvSpPr>
            <a:spLocks noChangeAspect="1"/>
          </p:cNvSpPr>
          <p:nvPr/>
        </p:nvSpPr>
        <p:spPr>
          <a:xfrm rot="19800000">
            <a:off x="-7485983" y="1748395"/>
            <a:ext cx="11987630" cy="4114800"/>
          </a:xfrm>
          <a:custGeom>
            <a:avLst/>
            <a:gdLst>
              <a:gd name="connsiteX0" fmla="*/ 7145659 w 11987630"/>
              <a:gd name="connsiteY0" fmla="*/ 0 h 4114800"/>
              <a:gd name="connsiteX1" fmla="*/ 7122311 w 11987630"/>
              <a:gd name="connsiteY1" fmla="*/ 26345 h 4114800"/>
              <a:gd name="connsiteX2" fmla="*/ 6664198 w 11987630"/>
              <a:gd name="connsiteY2" fmla="*/ 1335068 h 4114800"/>
              <a:gd name="connsiteX3" fmla="*/ 8670221 w 11987630"/>
              <a:gd name="connsiteY3" fmla="*/ 3392468 h 4114800"/>
              <a:gd name="connsiteX4" fmla="*/ 11987630 w 11987630"/>
              <a:gd name="connsiteY4" fmla="*/ 3392468 h 4114800"/>
              <a:gd name="connsiteX5" fmla="*/ 11881500 w 11987630"/>
              <a:gd name="connsiteY5" fmla="*/ 3512225 h 4114800"/>
              <a:gd name="connsiteX6" fmla="*/ 10463067 w 11987630"/>
              <a:gd name="connsiteY6" fmla="*/ 4114800 h 4114800"/>
              <a:gd name="connsiteX7" fmla="*/ 2006023 w 11987630"/>
              <a:gd name="connsiteY7" fmla="*/ 4114800 h 4114800"/>
              <a:gd name="connsiteX8" fmla="*/ 0 w 11987630"/>
              <a:gd name="connsiteY8" fmla="*/ 2057400 h 4114800"/>
              <a:gd name="connsiteX9" fmla="*/ 2006022 w 11987630"/>
              <a:gd name="connsiteY9" fmla="*/ 0 h 4114800"/>
              <a:gd name="connsiteX10" fmla="*/ 7145659 w 11987630"/>
              <a:gd name="connsiteY10"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7630" h="4114800">
                <a:moveTo>
                  <a:pt x="7145659" y="0"/>
                </a:moveTo>
                <a:lnTo>
                  <a:pt x="7122311" y="26345"/>
                </a:lnTo>
                <a:cubicBezTo>
                  <a:pt x="6836126" y="381980"/>
                  <a:pt x="6664199" y="837923"/>
                  <a:pt x="6664198" y="1335068"/>
                </a:cubicBezTo>
                <a:cubicBezTo>
                  <a:pt x="6664198" y="2471401"/>
                  <a:pt x="7562435" y="3392468"/>
                  <a:pt x="8670221" y="3392468"/>
                </a:cubicBezTo>
                <a:lnTo>
                  <a:pt x="11987630" y="3392468"/>
                </a:lnTo>
                <a:lnTo>
                  <a:pt x="11881500" y="3512225"/>
                </a:lnTo>
                <a:cubicBezTo>
                  <a:pt x="11518468" y="3884534"/>
                  <a:pt x="11016961" y="4114800"/>
                  <a:pt x="10463067" y="4114800"/>
                </a:cubicBezTo>
                <a:lnTo>
                  <a:pt x="2006023" y="4114800"/>
                </a:lnTo>
                <a:cubicBezTo>
                  <a:pt x="898236" y="4114800"/>
                  <a:pt x="0" y="3193733"/>
                  <a:pt x="0" y="2057400"/>
                </a:cubicBezTo>
                <a:cubicBezTo>
                  <a:pt x="0" y="921067"/>
                  <a:pt x="898236" y="0"/>
                  <a:pt x="2006022" y="0"/>
                </a:cubicBezTo>
                <a:lnTo>
                  <a:pt x="7145659" y="0"/>
                </a:lnTo>
                <a:close/>
              </a:path>
            </a:pathLst>
          </a:cu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8">
            <a:extLst>
              <a:ext uri="{FF2B5EF4-FFF2-40B4-BE49-F238E27FC236}">
                <a16:creationId xmlns:a16="http://schemas.microsoft.com/office/drawing/2014/main" id="{63B23401-E9D8-19E9-0911-FDD3DC367699}"/>
              </a:ext>
            </a:extLst>
          </p:cNvPr>
          <p:cNvSpPr>
            <a:spLocks noGrp="1"/>
          </p:cNvSpPr>
          <p:nvPr>
            <p:ph type="subTitle" idx="1"/>
          </p:nvPr>
        </p:nvSpPr>
        <p:spPr>
          <a:xfrm>
            <a:off x="4663947" y="2309321"/>
            <a:ext cx="4352028" cy="4407513"/>
          </a:xfrm>
        </p:spPr>
        <p:txBody>
          <a:bodyPr>
            <a:normAutofit/>
          </a:bodyPr>
          <a:lstStyle/>
          <a:p>
            <a:pPr algn="l"/>
            <a:r>
              <a:rPr lang="en-US" sz="2800" b="1" dirty="0">
                <a:solidFill>
                  <a:srgbClr val="24408E"/>
                </a:solidFill>
                <a:effectLst/>
                <a:latin typeface="Montserrat" pitchFamily="2" charset="77"/>
              </a:rPr>
              <a:t>About the Authors</a:t>
            </a:r>
            <a:endParaRPr lang="en-US" sz="2800" dirty="0">
              <a:solidFill>
                <a:srgbClr val="24408E"/>
              </a:solidFill>
              <a:effectLst/>
              <a:latin typeface="Montserrat" pitchFamily="2" charset="77"/>
            </a:endParaRPr>
          </a:p>
          <a:p>
            <a:pPr algn="l"/>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Ms. Leaf and Ms. Bates are members of the Health Analytics Practice at Berkeley Research Group where they provide advanced data analytics, research, and consulting services to health care clients.</a:t>
            </a:r>
          </a:p>
          <a:p>
            <a:pPr algn="l"/>
            <a:r>
              <a:rPr lang="en-US" sz="1200" i="1"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The views and opinions expressed in this article are those of the authors and do not necessarily reflect the opinions, position, or policy of Berkeley Research Group, LLC or its other employees and affiliates. Certain data used in this study were supplied by </a:t>
            </a:r>
            <a:r>
              <a:rPr lang="en-US" sz="1200" i="1"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Merative</a:t>
            </a:r>
            <a:r>
              <a:rPr lang="en-US" sz="1200" i="1"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 as part of one or more </a:t>
            </a:r>
            <a:r>
              <a:rPr lang="en-US" sz="1200" i="1"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MarketScan</a:t>
            </a:r>
            <a:r>
              <a:rPr lang="en-US" sz="1200" i="1"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 Research Databases. Any analysis, interpretation, or conclusion based on these data is solely that of the authors and not </a:t>
            </a:r>
            <a:r>
              <a:rPr lang="en-US" sz="1200" i="1"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Merative</a:t>
            </a:r>
            <a:r>
              <a:rPr lang="en-US" sz="1200" i="1"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a:t>
            </a:r>
            <a:endParaRPr lang="en-US" sz="12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269CDCD-43CC-BF54-CBE0-20F29A6710F9}"/>
              </a:ext>
            </a:extLst>
          </p:cNvPr>
          <p:cNvSpPr txBox="1"/>
          <p:nvPr/>
        </p:nvSpPr>
        <p:spPr>
          <a:xfrm>
            <a:off x="9273420" y="1776973"/>
            <a:ext cx="3412405" cy="3539430"/>
          </a:xfrm>
          <a:prstGeom prst="rect">
            <a:avLst/>
          </a:prstGeom>
          <a:noFill/>
        </p:spPr>
        <p:txBody>
          <a:bodyPr wrap="square" rtlCol="0">
            <a:spAutoFit/>
          </a:bodyPr>
          <a:lstStyle/>
          <a:p>
            <a:r>
              <a:rPr lang="en-US" sz="1600" b="1"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rPr>
              <a:t>Susanna Leaf</a:t>
            </a:r>
            <a:endPar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Berkeley Research Group</a:t>
            </a:r>
          </a:p>
          <a:p>
            <a:r>
              <a:rPr lang="en-US" sz="1600"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sleaf@thinkbrg.com</a:t>
            </a:r>
            <a:endPar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202.448.6711</a:t>
            </a:r>
          </a:p>
          <a:p>
            <a:endParaRPr lang="en-US" sz="1600" dirty="0">
              <a:solidFill>
                <a:srgbClr val="1E2859"/>
              </a:solidFill>
              <a:latin typeface="Open Sans" panose="020B0606030504020204" pitchFamily="34" charset="0"/>
              <a:ea typeface="Open Sans" panose="020B0606030504020204" pitchFamily="34" charset="0"/>
              <a:cs typeface="Open Sans" panose="020B0606030504020204" pitchFamily="34" charset="0"/>
            </a:endParaRPr>
          </a:p>
          <a:p>
            <a:endPar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sz="1600" dirty="0">
              <a:solidFill>
                <a:srgbClr val="1E2859"/>
              </a:solidFill>
              <a:latin typeface="Open Sans" panose="020B0606030504020204" pitchFamily="34" charset="0"/>
              <a:ea typeface="Open Sans" panose="020B0606030504020204" pitchFamily="34" charset="0"/>
              <a:cs typeface="Open Sans" panose="020B0606030504020204" pitchFamily="34" charset="0"/>
            </a:endParaRPr>
          </a:p>
          <a:p>
            <a:endPar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endParaRPr>
          </a:p>
          <a:p>
            <a:br>
              <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rPr>
            </a:br>
            <a:endPar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rPr>
              <a:t>Heather Bates</a:t>
            </a:r>
          </a:p>
          <a:p>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Berkeley Research Group</a:t>
            </a:r>
          </a:p>
          <a:p>
            <a:r>
              <a:rPr lang="en-US" sz="1600"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hbates@thinkbrg.com</a:t>
            </a:r>
            <a:endPar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202.480.2660</a:t>
            </a:r>
          </a:p>
        </p:txBody>
      </p:sp>
      <p:pic>
        <p:nvPicPr>
          <p:cNvPr id="4" name="Picture 3" descr="A close-up of dna&#10;&#10;Description automatically generated">
            <a:extLst>
              <a:ext uri="{FF2B5EF4-FFF2-40B4-BE49-F238E27FC236}">
                <a16:creationId xmlns:a16="http://schemas.microsoft.com/office/drawing/2014/main" id="{23FC51E5-B954-E389-C639-6F0FBA1BB4A0}"/>
              </a:ext>
            </a:extLst>
          </p:cNvPr>
          <p:cNvPicPr>
            <a:picLocks noChangeAspect="1"/>
          </p:cNvPicPr>
          <p:nvPr/>
        </p:nvPicPr>
        <p:blipFill>
          <a:blip r:embed="rId3"/>
          <a:stretch>
            <a:fillRect/>
          </a:stretch>
        </p:blipFill>
        <p:spPr>
          <a:xfrm>
            <a:off x="-1554585" y="-471930"/>
            <a:ext cx="5946705" cy="4360917"/>
          </a:xfrm>
          <a:prstGeom prst="rect">
            <a:avLst/>
          </a:prstGeom>
        </p:spPr>
      </p:pic>
      <p:sp>
        <p:nvSpPr>
          <p:cNvPr id="7" name="Round Single Corner Rectangle 6">
            <a:extLst>
              <a:ext uri="{FF2B5EF4-FFF2-40B4-BE49-F238E27FC236}">
                <a16:creationId xmlns:a16="http://schemas.microsoft.com/office/drawing/2014/main" id="{7BA2CADE-EDA4-FC63-EB54-FE90796AB3AA}"/>
              </a:ext>
            </a:extLst>
          </p:cNvPr>
          <p:cNvSpPr>
            <a:spLocks noChangeAspect="1"/>
          </p:cNvSpPr>
          <p:nvPr/>
        </p:nvSpPr>
        <p:spPr>
          <a:xfrm flipH="1" flipV="1">
            <a:off x="11082413" y="6215635"/>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4">
            <a:extLst>
              <a:ext uri="{FF2B5EF4-FFF2-40B4-BE49-F238E27FC236}">
                <a16:creationId xmlns:a16="http://schemas.microsoft.com/office/drawing/2014/main" id="{115F6515-359F-A183-AC0C-B42536BF49BA}"/>
              </a:ext>
            </a:extLst>
          </p:cNvPr>
          <p:cNvSpPr>
            <a:spLocks noGrp="1"/>
          </p:cNvSpPr>
          <p:nvPr>
            <p:ph type="sldNum" sz="quarter" idx="12"/>
          </p:nvPr>
        </p:nvSpPr>
        <p:spPr>
          <a:xfrm>
            <a:off x="11262359" y="6261673"/>
            <a:ext cx="929641" cy="365125"/>
          </a:xfrm>
        </p:spPr>
        <p:txBody>
          <a:bodyPr/>
          <a:lstStyle/>
          <a:p>
            <a:pPr algn="l"/>
            <a:fld id="{2B15DB8C-1026-EF49-A430-293BF643C55E}" type="slidenum">
              <a:rPr lang="en-US" sz="1600" b="1" smtClean="0">
                <a:solidFill>
                  <a:schemeClr val="bg1"/>
                </a:solidFill>
                <a:latin typeface="Montserrat" pitchFamily="2" charset="77"/>
              </a:rPr>
              <a:pPr algn="l"/>
              <a:t>2</a:t>
            </a:fld>
            <a:endParaRPr lang="en-US" sz="1600" b="1">
              <a:solidFill>
                <a:schemeClr val="bg1"/>
              </a:solidFill>
              <a:latin typeface="Montserrat" pitchFamily="2" charset="77"/>
            </a:endParaRPr>
          </a:p>
        </p:txBody>
      </p:sp>
      <p:pic>
        <p:nvPicPr>
          <p:cNvPr id="13" name="Picture 12" descr="A close-up of a person smiling&#10;&#10;Description automatically generated">
            <a:extLst>
              <a:ext uri="{FF2B5EF4-FFF2-40B4-BE49-F238E27FC236}">
                <a16:creationId xmlns:a16="http://schemas.microsoft.com/office/drawing/2014/main" id="{A0A16CA6-13F1-EFA7-DA21-6E1EE332E055}"/>
              </a:ext>
            </a:extLst>
          </p:cNvPr>
          <p:cNvPicPr>
            <a:picLocks noChangeAspect="1"/>
          </p:cNvPicPr>
          <p:nvPr/>
        </p:nvPicPr>
        <p:blipFill>
          <a:blip r:embed="rId4"/>
          <a:stretch>
            <a:fillRect/>
          </a:stretch>
        </p:blipFill>
        <p:spPr>
          <a:xfrm>
            <a:off x="9319140" y="3312530"/>
            <a:ext cx="1016000" cy="838200"/>
          </a:xfrm>
          <a:prstGeom prst="rect">
            <a:avLst/>
          </a:prstGeom>
        </p:spPr>
      </p:pic>
      <p:pic>
        <p:nvPicPr>
          <p:cNvPr id="15" name="Picture 14" descr="A close-up of a person smiling&#10;&#10;Description automatically generated">
            <a:extLst>
              <a:ext uri="{FF2B5EF4-FFF2-40B4-BE49-F238E27FC236}">
                <a16:creationId xmlns:a16="http://schemas.microsoft.com/office/drawing/2014/main" id="{37EFDDC5-E0CA-3A3D-BFD3-242DA88A6A3C}"/>
              </a:ext>
            </a:extLst>
          </p:cNvPr>
          <p:cNvPicPr>
            <a:picLocks noChangeAspect="1"/>
          </p:cNvPicPr>
          <p:nvPr/>
        </p:nvPicPr>
        <p:blipFill>
          <a:blip r:embed="rId5"/>
          <a:stretch>
            <a:fillRect/>
          </a:stretch>
        </p:blipFill>
        <p:spPr>
          <a:xfrm>
            <a:off x="9319140" y="886555"/>
            <a:ext cx="1016000" cy="838200"/>
          </a:xfrm>
          <a:prstGeom prst="rect">
            <a:avLst/>
          </a:prstGeom>
        </p:spPr>
      </p:pic>
    </p:spTree>
    <p:extLst>
      <p:ext uri="{BB962C8B-B14F-4D97-AF65-F5344CB8AC3E}">
        <p14:creationId xmlns:p14="http://schemas.microsoft.com/office/powerpoint/2010/main" val="355395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E2859"/>
        </a:solidFill>
        <a:effectLst/>
      </p:bgPr>
    </p:bg>
    <p:spTree>
      <p:nvGrpSpPr>
        <p:cNvPr id="1" name="">
          <a:extLst>
            <a:ext uri="{FF2B5EF4-FFF2-40B4-BE49-F238E27FC236}">
              <a16:creationId xmlns:a16="http://schemas.microsoft.com/office/drawing/2014/main" id="{8086AECB-4D45-4760-05F6-2F6AD28D7DA5}"/>
            </a:ext>
          </a:extLst>
        </p:cNvPr>
        <p:cNvGrpSpPr/>
        <p:nvPr/>
      </p:nvGrpSpPr>
      <p:grpSpPr>
        <a:xfrm>
          <a:off x="0" y="0"/>
          <a:ext cx="0" cy="0"/>
          <a:chOff x="0" y="0"/>
          <a:chExt cx="0" cy="0"/>
        </a:xfrm>
      </p:grpSpPr>
      <p:pic>
        <p:nvPicPr>
          <p:cNvPr id="23" name="Picture 22" descr="A black background with lines&#10;&#10;Description automatically generated">
            <a:extLst>
              <a:ext uri="{FF2B5EF4-FFF2-40B4-BE49-F238E27FC236}">
                <a16:creationId xmlns:a16="http://schemas.microsoft.com/office/drawing/2014/main" id="{45E98D81-4836-8425-7782-7B4578905D79}"/>
              </a:ext>
            </a:extLst>
          </p:cNvPr>
          <p:cNvPicPr>
            <a:picLocks noChangeAspect="1"/>
          </p:cNvPicPr>
          <p:nvPr/>
        </p:nvPicPr>
        <p:blipFill>
          <a:blip r:embed="rId2"/>
          <a:stretch>
            <a:fillRect/>
          </a:stretch>
        </p:blipFill>
        <p:spPr>
          <a:xfrm>
            <a:off x="1806757" y="3568974"/>
            <a:ext cx="5727725" cy="6513884"/>
          </a:xfrm>
          <a:prstGeom prst="rect">
            <a:avLst/>
          </a:prstGeom>
        </p:spPr>
      </p:pic>
      <p:sp>
        <p:nvSpPr>
          <p:cNvPr id="17" name="Freeform 16">
            <a:extLst>
              <a:ext uri="{FF2B5EF4-FFF2-40B4-BE49-F238E27FC236}">
                <a16:creationId xmlns:a16="http://schemas.microsoft.com/office/drawing/2014/main" id="{CD8BB0EF-AE8B-5C43-2426-5DED4A7D3DDF}"/>
              </a:ext>
            </a:extLst>
          </p:cNvPr>
          <p:cNvSpPr>
            <a:spLocks noChangeAspect="1"/>
          </p:cNvSpPr>
          <p:nvPr/>
        </p:nvSpPr>
        <p:spPr>
          <a:xfrm rot="19800000">
            <a:off x="609978" y="-1681797"/>
            <a:ext cx="11987630" cy="4114801"/>
          </a:xfrm>
          <a:custGeom>
            <a:avLst/>
            <a:gdLst>
              <a:gd name="connsiteX0" fmla="*/ 10937748 w 11987630"/>
              <a:gd name="connsiteY0" fmla="*/ 248305 h 4114801"/>
              <a:gd name="connsiteX1" fmla="*/ 11987630 w 11987630"/>
              <a:gd name="connsiteY1" fmla="*/ 2057400 h 4114801"/>
              <a:gd name="connsiteX2" fmla="*/ 9981607 w 11987630"/>
              <a:gd name="connsiteY2" fmla="*/ 4114801 h 4114801"/>
              <a:gd name="connsiteX3" fmla="*/ 4841971 w 11987630"/>
              <a:gd name="connsiteY3" fmla="*/ 4114800 h 4114801"/>
              <a:gd name="connsiteX4" fmla="*/ 4865319 w 11987630"/>
              <a:gd name="connsiteY4" fmla="*/ 4088455 h 4114801"/>
              <a:gd name="connsiteX5" fmla="*/ 5323432 w 11987630"/>
              <a:gd name="connsiteY5" fmla="*/ 2779732 h 4114801"/>
              <a:gd name="connsiteX6" fmla="*/ 3317409 w 11987630"/>
              <a:gd name="connsiteY6" fmla="*/ 722332 h 4114801"/>
              <a:gd name="connsiteX7" fmla="*/ 0 w 11987630"/>
              <a:gd name="connsiteY7" fmla="*/ 722332 h 4114801"/>
              <a:gd name="connsiteX8" fmla="*/ 106131 w 11987630"/>
              <a:gd name="connsiteY8" fmla="*/ 602576 h 4114801"/>
              <a:gd name="connsiteX9" fmla="*/ 1524562 w 11987630"/>
              <a:gd name="connsiteY9" fmla="*/ 1 h 4114801"/>
              <a:gd name="connsiteX10" fmla="*/ 9981607 w 11987630"/>
              <a:gd name="connsiteY10" fmla="*/ 0 h 4114801"/>
              <a:gd name="connsiteX11" fmla="*/ 10937748 w 11987630"/>
              <a:gd name="connsiteY11" fmla="*/ 248305 h 411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87630" h="4114801">
                <a:moveTo>
                  <a:pt x="10937748" y="248305"/>
                </a:moveTo>
                <a:cubicBezTo>
                  <a:pt x="11563074" y="596689"/>
                  <a:pt x="11987631" y="1276171"/>
                  <a:pt x="11987630" y="2057400"/>
                </a:cubicBezTo>
                <a:cubicBezTo>
                  <a:pt x="11987630" y="3193732"/>
                  <a:pt x="11089395" y="4114801"/>
                  <a:pt x="9981607" y="4114801"/>
                </a:cubicBezTo>
                <a:lnTo>
                  <a:pt x="4841971" y="4114800"/>
                </a:lnTo>
                <a:lnTo>
                  <a:pt x="4865319" y="4088455"/>
                </a:lnTo>
                <a:cubicBezTo>
                  <a:pt x="5151504" y="3732820"/>
                  <a:pt x="5323432" y="3276877"/>
                  <a:pt x="5323432" y="2779732"/>
                </a:cubicBezTo>
                <a:cubicBezTo>
                  <a:pt x="5323432" y="1643400"/>
                  <a:pt x="4425196" y="722332"/>
                  <a:pt x="3317409" y="722332"/>
                </a:cubicBezTo>
                <a:lnTo>
                  <a:pt x="0" y="722332"/>
                </a:lnTo>
                <a:lnTo>
                  <a:pt x="106131" y="602576"/>
                </a:lnTo>
                <a:cubicBezTo>
                  <a:pt x="469163" y="230267"/>
                  <a:pt x="970669" y="0"/>
                  <a:pt x="1524562" y="1"/>
                </a:cubicBezTo>
                <a:lnTo>
                  <a:pt x="9981607" y="0"/>
                </a:lnTo>
                <a:cubicBezTo>
                  <a:pt x="10327791" y="0"/>
                  <a:pt x="10653510" y="89948"/>
                  <a:pt x="10937748" y="248305"/>
                </a:cubicBezTo>
                <a:close/>
              </a:path>
            </a:pathLst>
          </a:cu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72A5BB4B-39E2-D8AA-CA03-83F0511A15CE}"/>
              </a:ext>
            </a:extLst>
          </p:cNvPr>
          <p:cNvSpPr>
            <a:spLocks noChangeAspect="1"/>
          </p:cNvSpPr>
          <p:nvPr/>
        </p:nvSpPr>
        <p:spPr>
          <a:xfrm rot="19800000">
            <a:off x="-5217178" y="2516590"/>
            <a:ext cx="11987630" cy="4114800"/>
          </a:xfrm>
          <a:custGeom>
            <a:avLst/>
            <a:gdLst>
              <a:gd name="connsiteX0" fmla="*/ 7145659 w 11987630"/>
              <a:gd name="connsiteY0" fmla="*/ 0 h 4114800"/>
              <a:gd name="connsiteX1" fmla="*/ 7122311 w 11987630"/>
              <a:gd name="connsiteY1" fmla="*/ 26345 h 4114800"/>
              <a:gd name="connsiteX2" fmla="*/ 6664198 w 11987630"/>
              <a:gd name="connsiteY2" fmla="*/ 1335068 h 4114800"/>
              <a:gd name="connsiteX3" fmla="*/ 8670221 w 11987630"/>
              <a:gd name="connsiteY3" fmla="*/ 3392468 h 4114800"/>
              <a:gd name="connsiteX4" fmla="*/ 11987630 w 11987630"/>
              <a:gd name="connsiteY4" fmla="*/ 3392468 h 4114800"/>
              <a:gd name="connsiteX5" fmla="*/ 11881500 w 11987630"/>
              <a:gd name="connsiteY5" fmla="*/ 3512225 h 4114800"/>
              <a:gd name="connsiteX6" fmla="*/ 10463067 w 11987630"/>
              <a:gd name="connsiteY6" fmla="*/ 4114800 h 4114800"/>
              <a:gd name="connsiteX7" fmla="*/ 2006023 w 11987630"/>
              <a:gd name="connsiteY7" fmla="*/ 4114800 h 4114800"/>
              <a:gd name="connsiteX8" fmla="*/ 0 w 11987630"/>
              <a:gd name="connsiteY8" fmla="*/ 2057400 h 4114800"/>
              <a:gd name="connsiteX9" fmla="*/ 2006022 w 11987630"/>
              <a:gd name="connsiteY9" fmla="*/ 0 h 4114800"/>
              <a:gd name="connsiteX10" fmla="*/ 7145659 w 11987630"/>
              <a:gd name="connsiteY10"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7630" h="4114800">
                <a:moveTo>
                  <a:pt x="7145659" y="0"/>
                </a:moveTo>
                <a:lnTo>
                  <a:pt x="7122311" y="26345"/>
                </a:lnTo>
                <a:cubicBezTo>
                  <a:pt x="6836126" y="381980"/>
                  <a:pt x="6664199" y="837923"/>
                  <a:pt x="6664198" y="1335068"/>
                </a:cubicBezTo>
                <a:cubicBezTo>
                  <a:pt x="6664198" y="2471401"/>
                  <a:pt x="7562435" y="3392468"/>
                  <a:pt x="8670221" y="3392468"/>
                </a:cubicBezTo>
                <a:lnTo>
                  <a:pt x="11987630" y="3392468"/>
                </a:lnTo>
                <a:lnTo>
                  <a:pt x="11881500" y="3512225"/>
                </a:lnTo>
                <a:cubicBezTo>
                  <a:pt x="11518468" y="3884534"/>
                  <a:pt x="11016961" y="4114800"/>
                  <a:pt x="10463067" y="4114800"/>
                </a:cubicBezTo>
                <a:lnTo>
                  <a:pt x="2006023" y="4114800"/>
                </a:lnTo>
                <a:cubicBezTo>
                  <a:pt x="898236" y="4114800"/>
                  <a:pt x="0" y="3193733"/>
                  <a:pt x="0" y="2057400"/>
                </a:cubicBezTo>
                <a:cubicBezTo>
                  <a:pt x="0" y="921067"/>
                  <a:pt x="898236" y="0"/>
                  <a:pt x="2006022" y="0"/>
                </a:cubicBezTo>
                <a:lnTo>
                  <a:pt x="7145659" y="0"/>
                </a:lnTo>
                <a:close/>
              </a:path>
            </a:pathLst>
          </a:cu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a:extLst>
              <a:ext uri="{FF2B5EF4-FFF2-40B4-BE49-F238E27FC236}">
                <a16:creationId xmlns:a16="http://schemas.microsoft.com/office/drawing/2014/main" id="{0EA0B3F7-70B0-04C2-8F70-8E5E1BB05CA1}"/>
              </a:ext>
            </a:extLst>
          </p:cNvPr>
          <p:cNvPicPr>
            <a:picLocks noChangeAspect="1"/>
          </p:cNvPicPr>
          <p:nvPr/>
        </p:nvPicPr>
        <p:blipFill>
          <a:blip r:embed="rId3"/>
          <a:srcRect l="8449" r="6883" b="6954"/>
          <a:stretch/>
        </p:blipFill>
        <p:spPr>
          <a:xfrm>
            <a:off x="714008" y="294340"/>
            <a:ext cx="5952414" cy="4360917"/>
          </a:xfrm>
          <a:custGeom>
            <a:avLst/>
            <a:gdLst>
              <a:gd name="connsiteX0" fmla="*/ 3856611 w 5952414"/>
              <a:gd name="connsiteY0" fmla="*/ 233 h 4360917"/>
              <a:gd name="connsiteX1" fmla="*/ 5670383 w 5952414"/>
              <a:gd name="connsiteY1" fmla="*/ 1042014 h 4360917"/>
              <a:gd name="connsiteX2" fmla="*/ 5928007 w 5952414"/>
              <a:gd name="connsiteY2" fmla="*/ 2404458 h 4360917"/>
              <a:gd name="connsiteX3" fmla="*/ 5920959 w 5952414"/>
              <a:gd name="connsiteY3" fmla="*/ 2438947 h 4360917"/>
              <a:gd name="connsiteX4" fmla="*/ 3047999 w 5952414"/>
              <a:gd name="connsiteY4" fmla="*/ 4097652 h 4360917"/>
              <a:gd name="connsiteX5" fmla="*/ 282032 w 5952414"/>
              <a:gd name="connsiteY5" fmla="*/ 3318903 h 4360917"/>
              <a:gd name="connsiteX6" fmla="*/ 24408 w 5952414"/>
              <a:gd name="connsiteY6" fmla="*/ 1956459 h 4360917"/>
              <a:gd name="connsiteX7" fmla="*/ 31456 w 5952414"/>
              <a:gd name="connsiteY7" fmla="*/ 1921969 h 4360917"/>
              <a:gd name="connsiteX8" fmla="*/ 2904416 w 5952414"/>
              <a:gd name="connsiteY8" fmla="*/ 263265 h 4360917"/>
              <a:gd name="connsiteX9" fmla="*/ 3856611 w 5952414"/>
              <a:gd name="connsiteY9" fmla="*/ 233 h 436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2414" h="4360917">
                <a:moveTo>
                  <a:pt x="3856611" y="233"/>
                </a:moveTo>
                <a:cubicBezTo>
                  <a:pt x="4572351" y="-10720"/>
                  <a:pt x="5279769" y="365451"/>
                  <a:pt x="5670383" y="1042014"/>
                </a:cubicBezTo>
                <a:cubicBezTo>
                  <a:pt x="5918955" y="1472554"/>
                  <a:pt x="5998033" y="1953376"/>
                  <a:pt x="5928007" y="2404458"/>
                </a:cubicBezTo>
                <a:lnTo>
                  <a:pt x="5920959" y="2438947"/>
                </a:lnTo>
                <a:lnTo>
                  <a:pt x="3047999" y="4097652"/>
                </a:lnTo>
                <a:cubicBezTo>
                  <a:pt x="2088628" y="4651545"/>
                  <a:pt x="850199" y="4302996"/>
                  <a:pt x="282032" y="3318903"/>
                </a:cubicBezTo>
                <a:cubicBezTo>
                  <a:pt x="33461" y="2888362"/>
                  <a:pt x="-45618" y="2407540"/>
                  <a:pt x="24408" y="1956459"/>
                </a:cubicBezTo>
                <a:lnTo>
                  <a:pt x="31456" y="1921969"/>
                </a:lnTo>
                <a:lnTo>
                  <a:pt x="2904416" y="263265"/>
                </a:lnTo>
                <a:cubicBezTo>
                  <a:pt x="3204219" y="90173"/>
                  <a:pt x="3531275" y="5210"/>
                  <a:pt x="3856611" y="233"/>
                </a:cubicBezTo>
                <a:close/>
              </a:path>
            </a:pathLst>
          </a:custGeom>
        </p:spPr>
      </p:pic>
      <p:sp>
        <p:nvSpPr>
          <p:cNvPr id="9" name="Subtitle 8">
            <a:extLst>
              <a:ext uri="{FF2B5EF4-FFF2-40B4-BE49-F238E27FC236}">
                <a16:creationId xmlns:a16="http://schemas.microsoft.com/office/drawing/2014/main" id="{63B23401-E9D8-19E9-0911-FDD3DC367699}"/>
              </a:ext>
            </a:extLst>
          </p:cNvPr>
          <p:cNvSpPr>
            <a:spLocks noGrp="1"/>
          </p:cNvSpPr>
          <p:nvPr>
            <p:ph type="subTitle" idx="1"/>
          </p:nvPr>
        </p:nvSpPr>
        <p:spPr>
          <a:xfrm>
            <a:off x="7782817" y="737327"/>
            <a:ext cx="3847927" cy="2519615"/>
          </a:xfrm>
        </p:spPr>
        <p:txBody>
          <a:bodyPr>
            <a:normAutofit lnSpcReduction="10000"/>
          </a:bodyPr>
          <a:lstStyle/>
          <a:p>
            <a:pPr algn="l">
              <a:lnSpc>
                <a:spcPct val="120000"/>
              </a:lnSpc>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AMCP’s mission is to improve patient health by ensuring access to high-quality, cost-effective medications and other therapies.</a:t>
            </a:r>
          </a:p>
          <a:p>
            <a:pPr algn="l">
              <a:lnSpc>
                <a:spcPct val="120000"/>
              </a:lnSpc>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Its diverse membership includes pharmacists, students, physicians, nurses, and industry experts charting the future of managed care.</a:t>
            </a:r>
          </a:p>
        </p:txBody>
      </p:sp>
      <p:pic>
        <p:nvPicPr>
          <p:cNvPr id="18" name="Graphic 17" descr="Open quotation mark with solid fill">
            <a:extLst>
              <a:ext uri="{FF2B5EF4-FFF2-40B4-BE49-F238E27FC236}">
                <a16:creationId xmlns:a16="http://schemas.microsoft.com/office/drawing/2014/main" id="{5910C690-0CAD-4BD0-1FC2-C0A4DCD9C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2612" y="3428870"/>
            <a:ext cx="914400" cy="914400"/>
          </a:xfrm>
          <a:prstGeom prst="rect">
            <a:avLst/>
          </a:prstGeom>
        </p:spPr>
      </p:pic>
      <p:sp>
        <p:nvSpPr>
          <p:cNvPr id="19" name="TextBox 18">
            <a:extLst>
              <a:ext uri="{FF2B5EF4-FFF2-40B4-BE49-F238E27FC236}">
                <a16:creationId xmlns:a16="http://schemas.microsoft.com/office/drawing/2014/main" id="{C269CDCD-43CC-BF54-CBE0-20F29A6710F9}"/>
              </a:ext>
            </a:extLst>
          </p:cNvPr>
          <p:cNvSpPr txBox="1"/>
          <p:nvPr/>
        </p:nvSpPr>
        <p:spPr>
          <a:xfrm>
            <a:off x="7782817" y="3836121"/>
            <a:ext cx="3412405" cy="2190343"/>
          </a:xfrm>
          <a:prstGeom prst="rect">
            <a:avLst/>
          </a:prstGeom>
          <a:noFill/>
        </p:spPr>
        <p:txBody>
          <a:bodyPr wrap="square" rtlCol="0">
            <a:spAutoFit/>
          </a:bodyPr>
          <a:lstStyle/>
          <a:p>
            <a:pPr>
              <a:spcAft>
                <a:spcPts val="1000"/>
              </a:spcAft>
            </a:pPr>
            <a:r>
              <a:rPr lang="en-US" sz="1600" i="1">
                <a:solidFill>
                  <a:schemeClr val="bg1"/>
                </a:solidFill>
                <a:effectLst/>
                <a:latin typeface="Open Sans" panose="020B0606030504020204" pitchFamily="34" charset="0"/>
              </a:rPr>
              <a:t>AMCP and members’ advocacy work is crucial to shaping the future of managed care pharmacy. It’s like playing the game versus being in the stands. </a:t>
            </a:r>
          </a:p>
          <a:p>
            <a:pPr>
              <a:spcAft>
                <a:spcPts val="1000"/>
              </a:spcAft>
            </a:pPr>
            <a:r>
              <a:rPr lang="en-US" sz="1600" b="1">
                <a:solidFill>
                  <a:schemeClr val="bg1"/>
                </a:solidFill>
                <a:effectLst/>
                <a:latin typeface="Open Sans" panose="020B0606030504020204" pitchFamily="34" charset="0"/>
              </a:rPr>
              <a:t>Billy West, MBP, PharmD, </a:t>
            </a:r>
            <a:br>
              <a:rPr lang="en-US" sz="1600" b="1">
                <a:solidFill>
                  <a:schemeClr val="bg1"/>
                </a:solidFill>
                <a:latin typeface="Open Sans" panose="020B0606030504020204" pitchFamily="34" charset="0"/>
              </a:rPr>
            </a:br>
            <a:r>
              <a:rPr lang="en-US" sz="1600">
                <a:solidFill>
                  <a:schemeClr val="bg1"/>
                </a:solidFill>
                <a:effectLst/>
                <a:latin typeface="Open Sans" panose="020B0606030504020204" pitchFamily="34" charset="0"/>
              </a:rPr>
              <a:t>Pharmaceutical Company AMCP Member since 2000</a:t>
            </a:r>
          </a:p>
        </p:txBody>
      </p:sp>
    </p:spTree>
    <p:extLst>
      <p:ext uri="{BB962C8B-B14F-4D97-AF65-F5344CB8AC3E}">
        <p14:creationId xmlns:p14="http://schemas.microsoft.com/office/powerpoint/2010/main" val="3226289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E2859"/>
        </a:solidFill>
        <a:effectLst/>
      </p:bgPr>
    </p:bg>
    <p:spTree>
      <p:nvGrpSpPr>
        <p:cNvPr id="1" name="">
          <a:extLst>
            <a:ext uri="{FF2B5EF4-FFF2-40B4-BE49-F238E27FC236}">
              <a16:creationId xmlns:a16="http://schemas.microsoft.com/office/drawing/2014/main" id="{20F6534F-E315-FB24-6D6B-B5C44B72BB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AF10650-A382-8187-889B-CC77939F036B}"/>
              </a:ext>
            </a:extLst>
          </p:cNvPr>
          <p:cNvSpPr/>
          <p:nvPr/>
        </p:nvSpPr>
        <p:spPr>
          <a:xfrm>
            <a:off x="5759116" y="0"/>
            <a:ext cx="643288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lue lines on a black background&#10;&#10;Description automatically generated">
            <a:extLst>
              <a:ext uri="{FF2B5EF4-FFF2-40B4-BE49-F238E27FC236}">
                <a16:creationId xmlns:a16="http://schemas.microsoft.com/office/drawing/2014/main" id="{CF9BF392-90CA-A268-D2FB-FFFD295615F1}"/>
              </a:ext>
            </a:extLst>
          </p:cNvPr>
          <p:cNvPicPr>
            <a:picLocks noChangeAspect="1"/>
          </p:cNvPicPr>
          <p:nvPr/>
        </p:nvPicPr>
        <p:blipFill>
          <a:blip r:embed="rId2"/>
          <a:stretch>
            <a:fillRect/>
          </a:stretch>
        </p:blipFill>
        <p:spPr>
          <a:xfrm>
            <a:off x="-1034324" y="1659680"/>
            <a:ext cx="5846956" cy="6572275"/>
          </a:xfrm>
          <a:prstGeom prst="rect">
            <a:avLst/>
          </a:prstGeom>
        </p:spPr>
      </p:pic>
      <p:pic>
        <p:nvPicPr>
          <p:cNvPr id="5" name="Picture 4" descr="A black and grey logo&#10;&#10;Description automatically generated with medium confidence">
            <a:extLst>
              <a:ext uri="{FF2B5EF4-FFF2-40B4-BE49-F238E27FC236}">
                <a16:creationId xmlns:a16="http://schemas.microsoft.com/office/drawing/2014/main" id="{A49C86D7-D66C-B4EA-FD2F-46E34A74BBD8}"/>
              </a:ext>
            </a:extLst>
          </p:cNvPr>
          <p:cNvPicPr>
            <a:picLocks noChangeAspect="1"/>
          </p:cNvPicPr>
          <p:nvPr/>
        </p:nvPicPr>
        <p:blipFill>
          <a:blip r:embed="rId3"/>
          <a:stretch>
            <a:fillRect/>
          </a:stretch>
        </p:blipFill>
        <p:spPr>
          <a:xfrm>
            <a:off x="6335559" y="1061970"/>
            <a:ext cx="2242651" cy="914400"/>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4E05278F-0BD6-A21B-280D-356101B047F0}"/>
              </a:ext>
            </a:extLst>
          </p:cNvPr>
          <p:cNvPicPr>
            <a:picLocks noChangeAspect="1"/>
          </p:cNvPicPr>
          <p:nvPr/>
        </p:nvPicPr>
        <p:blipFill>
          <a:blip r:embed="rId4"/>
          <a:stretch>
            <a:fillRect/>
          </a:stretch>
        </p:blipFill>
        <p:spPr>
          <a:xfrm>
            <a:off x="7873207" y="2478480"/>
            <a:ext cx="2242651" cy="2906476"/>
          </a:xfrm>
          <a:prstGeom prst="rect">
            <a:avLst/>
          </a:prstGeom>
        </p:spPr>
      </p:pic>
      <p:sp>
        <p:nvSpPr>
          <p:cNvPr id="10" name="TextBox 9">
            <a:extLst>
              <a:ext uri="{FF2B5EF4-FFF2-40B4-BE49-F238E27FC236}">
                <a16:creationId xmlns:a16="http://schemas.microsoft.com/office/drawing/2014/main" id="{59E3CD8D-C933-3D60-CC95-14BA8A27141F}"/>
              </a:ext>
            </a:extLst>
          </p:cNvPr>
          <p:cNvSpPr txBox="1"/>
          <p:nvPr/>
        </p:nvSpPr>
        <p:spPr>
          <a:xfrm>
            <a:off x="7516627" y="5702400"/>
            <a:ext cx="2955809" cy="369332"/>
          </a:xfrm>
          <a:prstGeom prst="rect">
            <a:avLst/>
          </a:prstGeom>
          <a:noFill/>
        </p:spPr>
        <p:txBody>
          <a:bodyPr wrap="none" rtlCol="0">
            <a:spAutoFit/>
          </a:bodyPr>
          <a:lstStyle/>
          <a:p>
            <a:pPr algn="ctr"/>
            <a:r>
              <a:rPr lang="en-US" err="1">
                <a:solidFill>
                  <a:srgbClr val="25408F"/>
                </a:solidFill>
                <a:latin typeface="Open Sans" panose="020B0606030504020204" pitchFamily="34" charset="0"/>
                <a:ea typeface="Open Sans" panose="020B0606030504020204" pitchFamily="34" charset="0"/>
                <a:cs typeface="Open Sans" panose="020B0606030504020204" pitchFamily="34" charset="0"/>
              </a:rPr>
              <a:t>amcp.org</a:t>
            </a: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/aaoreport-2024</a:t>
            </a:r>
          </a:p>
        </p:txBody>
      </p:sp>
      <p:pic>
        <p:nvPicPr>
          <p:cNvPr id="7" name="Picture 6" descr="A black and blue logo&#10;&#10;Description automatically generated">
            <a:extLst>
              <a:ext uri="{FF2B5EF4-FFF2-40B4-BE49-F238E27FC236}">
                <a16:creationId xmlns:a16="http://schemas.microsoft.com/office/drawing/2014/main" id="{4868C6FB-DFBF-01BD-749C-8173F4C94F5C}"/>
              </a:ext>
            </a:extLst>
          </p:cNvPr>
          <p:cNvPicPr>
            <a:picLocks noChangeAspect="1"/>
          </p:cNvPicPr>
          <p:nvPr/>
        </p:nvPicPr>
        <p:blipFill>
          <a:blip r:embed="rId5"/>
          <a:stretch>
            <a:fillRect/>
          </a:stretch>
        </p:blipFill>
        <p:spPr>
          <a:xfrm>
            <a:off x="9149164" y="786268"/>
            <a:ext cx="2226833" cy="1091959"/>
          </a:xfrm>
          <a:prstGeom prst="rect">
            <a:avLst/>
          </a:prstGeom>
        </p:spPr>
      </p:pic>
    </p:spTree>
    <p:extLst>
      <p:ext uri="{BB962C8B-B14F-4D97-AF65-F5344CB8AC3E}">
        <p14:creationId xmlns:p14="http://schemas.microsoft.com/office/powerpoint/2010/main" val="81032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C96FDC28-6ECD-4E7F-9C69-C73DAD8706EE}"/>
              </a:ext>
            </a:extLst>
          </p:cNvPr>
          <p:cNvSpPr>
            <a:spLocks noChangeAspect="1"/>
          </p:cNvSpPr>
          <p:nvPr/>
        </p:nvSpPr>
        <p:spPr>
          <a:xfrm flipH="1" flipV="1">
            <a:off x="11082413" y="6215635"/>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624C9-73C5-A1AF-6C08-6E123089F126}"/>
              </a:ext>
            </a:extLst>
          </p:cNvPr>
          <p:cNvSpPr>
            <a:spLocks noGrp="1"/>
          </p:cNvSpPr>
          <p:nvPr>
            <p:ph type="title"/>
          </p:nvPr>
        </p:nvSpPr>
        <p:spPr>
          <a:xfrm>
            <a:off x="838200" y="365126"/>
            <a:ext cx="10515600" cy="583142"/>
          </a:xfrm>
        </p:spPr>
        <p:txBody>
          <a:bodyPr>
            <a:normAutofit/>
          </a:bodyPr>
          <a:lstStyle/>
          <a:p>
            <a:r>
              <a:rPr lang="en-US" sz="2800" b="1" dirty="0">
                <a:solidFill>
                  <a:srgbClr val="25408F"/>
                </a:solidFill>
                <a:latin typeface="Montserrat" pitchFamily="2" charset="77"/>
              </a:rPr>
              <a:t>Key Highlights and Insights</a:t>
            </a:r>
          </a:p>
        </p:txBody>
      </p:sp>
      <p:sp>
        <p:nvSpPr>
          <p:cNvPr id="3" name="Content Placeholder 2">
            <a:extLst>
              <a:ext uri="{FF2B5EF4-FFF2-40B4-BE49-F238E27FC236}">
                <a16:creationId xmlns:a16="http://schemas.microsoft.com/office/drawing/2014/main" id="{9B517615-63E3-FCF8-4281-9FB5CAAF9E5A}"/>
              </a:ext>
            </a:extLst>
          </p:cNvPr>
          <p:cNvSpPr>
            <a:spLocks noGrp="1"/>
          </p:cNvSpPr>
          <p:nvPr>
            <p:ph idx="1"/>
          </p:nvPr>
        </p:nvSpPr>
        <p:spPr>
          <a:xfrm>
            <a:off x="838200" y="948268"/>
            <a:ext cx="10515600" cy="5649480"/>
          </a:xfrm>
        </p:spPr>
        <p:txBody>
          <a:bodyPr vert="horz" lIns="91440" tIns="45720" rIns="91440" bIns="45720" numCol="1" spcCol="457200" rtlCol="0" anchor="t">
            <a:noAutofit/>
          </a:bodyPr>
          <a:lstStyle/>
          <a:p>
            <a:pPr>
              <a:lnSpc>
                <a:spcPct val="120000"/>
              </a:lnSpc>
              <a:buClr>
                <a:srgbClr val="95C93D"/>
              </a:buClr>
            </a:pPr>
            <a:r>
              <a:rPr lang="en-US" sz="1450">
                <a:solidFill>
                  <a:srgbClr val="63656B"/>
                </a:solidFill>
                <a:latin typeface="Open Sans"/>
                <a:ea typeface="Open Sans"/>
                <a:cs typeface="Open Sans"/>
              </a:rPr>
              <a:t>Patients’ savings varied from mail order pharmacies to community pharmacies (with a 90-day supply), depending on the types of medications they use, when compared to a 30-day supply from a community pharmacy.</a:t>
            </a:r>
          </a:p>
          <a:p>
            <a:pPr>
              <a:lnSpc>
                <a:spcPct val="120000"/>
              </a:lnSpc>
              <a:buClr>
                <a:srgbClr val="95C93D"/>
              </a:buClr>
            </a:pPr>
            <a:r>
              <a:rPr lang="en-US" sz="1450">
                <a:solidFill>
                  <a:srgbClr val="63656B"/>
                </a:solidFill>
                <a:latin typeface="Open Sans"/>
                <a:ea typeface="Open Sans"/>
                <a:cs typeface="Open Sans"/>
              </a:rPr>
              <a:t>When patients use mail order pharmacies to receive their medication in 90-day supplies:</a:t>
            </a:r>
          </a:p>
          <a:p>
            <a:pPr marL="457200" lvl="1" indent="0">
              <a:lnSpc>
                <a:spcPct val="120000"/>
              </a:lnSpc>
              <a:buClr>
                <a:srgbClr val="9C9FC8"/>
              </a:buClr>
              <a:buNone/>
            </a:pPr>
            <a:r>
              <a:rPr lang="en-US" sz="1450">
                <a:solidFill>
                  <a:srgbClr val="63656B"/>
                </a:solidFill>
                <a:latin typeface="Open Sans"/>
                <a:ea typeface="Open Sans"/>
                <a:cs typeface="Open Sans"/>
              </a:rPr>
              <a:t>For brand medications reimbursed by commercial payers, </a:t>
            </a:r>
            <a:r>
              <a:rPr lang="en-US" sz="1450" b="1">
                <a:solidFill>
                  <a:srgbClr val="63656B"/>
                </a:solidFill>
                <a:latin typeface="Open Sans"/>
                <a:ea typeface="Open Sans"/>
                <a:cs typeface="Open Sans"/>
              </a:rPr>
              <a:t>average patient savings was 13%</a:t>
            </a:r>
            <a:r>
              <a:rPr lang="en-US" sz="1450">
                <a:solidFill>
                  <a:srgbClr val="63656B"/>
                </a:solidFill>
                <a:latin typeface="Open Sans"/>
                <a:ea typeface="Open Sans"/>
                <a:cs typeface="Open Sans"/>
              </a:rPr>
              <a:t>.</a:t>
            </a:r>
          </a:p>
          <a:p>
            <a:pPr marL="457200" lvl="1" indent="0">
              <a:lnSpc>
                <a:spcPct val="120000"/>
              </a:lnSpc>
              <a:buClr>
                <a:srgbClr val="9C9FC8"/>
              </a:buClr>
              <a:buNone/>
            </a:pPr>
            <a:r>
              <a:rPr lang="en-US" sz="1450">
                <a:solidFill>
                  <a:srgbClr val="63656B"/>
                </a:solidFill>
                <a:latin typeface="Open Sans"/>
                <a:ea typeface="Open Sans"/>
                <a:cs typeface="Open Sans"/>
              </a:rPr>
              <a:t>For generic medications reimbursed by commercial payers, </a:t>
            </a:r>
            <a:r>
              <a:rPr lang="en-US" sz="1450" b="1">
                <a:solidFill>
                  <a:srgbClr val="63656B"/>
                </a:solidFill>
                <a:latin typeface="Open Sans"/>
                <a:ea typeface="Open Sans"/>
                <a:cs typeface="Open Sans"/>
              </a:rPr>
              <a:t>average patient savings was 22%</a:t>
            </a:r>
            <a:r>
              <a:rPr lang="en-US" sz="1450">
                <a:solidFill>
                  <a:srgbClr val="63656B"/>
                </a:solidFill>
                <a:latin typeface="Open Sans"/>
                <a:ea typeface="Open Sans"/>
                <a:cs typeface="Open Sans"/>
              </a:rPr>
              <a:t>.</a:t>
            </a:r>
          </a:p>
          <a:p>
            <a:pPr marL="457200" lvl="1" indent="0">
              <a:lnSpc>
                <a:spcPct val="120000"/>
              </a:lnSpc>
              <a:buClr>
                <a:srgbClr val="9C9FC8"/>
              </a:buClr>
              <a:buNone/>
            </a:pPr>
            <a:r>
              <a:rPr lang="en-US" sz="1450">
                <a:solidFill>
                  <a:srgbClr val="63656B"/>
                </a:solidFill>
                <a:latin typeface="Open Sans"/>
                <a:ea typeface="Open Sans"/>
                <a:cs typeface="Open Sans"/>
              </a:rPr>
              <a:t>For brand medications reimbursed by Medicare, </a:t>
            </a:r>
            <a:r>
              <a:rPr lang="en-US" sz="1450" b="1">
                <a:solidFill>
                  <a:srgbClr val="63656B"/>
                </a:solidFill>
                <a:latin typeface="Open Sans"/>
                <a:ea typeface="Open Sans"/>
                <a:cs typeface="Open Sans"/>
              </a:rPr>
              <a:t>average patient savings was 12%</a:t>
            </a:r>
            <a:r>
              <a:rPr lang="en-US" sz="1450">
                <a:solidFill>
                  <a:srgbClr val="63656B"/>
                </a:solidFill>
                <a:latin typeface="Open Sans"/>
                <a:ea typeface="Open Sans"/>
                <a:cs typeface="Open Sans"/>
              </a:rPr>
              <a:t>. </a:t>
            </a:r>
          </a:p>
          <a:p>
            <a:pPr>
              <a:lnSpc>
                <a:spcPct val="120000"/>
              </a:lnSpc>
              <a:buClr>
                <a:srgbClr val="95C93D"/>
              </a:buClr>
            </a:pPr>
            <a:r>
              <a:rPr lang="en-US" sz="1450">
                <a:solidFill>
                  <a:srgbClr val="63656B"/>
                </a:solidFill>
                <a:latin typeface="Open Sans"/>
                <a:ea typeface="Open Sans"/>
                <a:cs typeface="Open Sans"/>
              </a:rPr>
              <a:t>When patients use community pharmacies to receive their medication in 90-day supplies:</a:t>
            </a:r>
          </a:p>
          <a:p>
            <a:pPr marL="457200" lvl="1" indent="0">
              <a:lnSpc>
                <a:spcPct val="120000"/>
              </a:lnSpc>
              <a:buClr>
                <a:srgbClr val="95C93D"/>
              </a:buClr>
              <a:buNone/>
            </a:pPr>
            <a:r>
              <a:rPr lang="en-US" sz="1450">
                <a:solidFill>
                  <a:srgbClr val="63656B"/>
                </a:solidFill>
                <a:latin typeface="Open Sans"/>
                <a:ea typeface="Open Sans"/>
                <a:cs typeface="Open Sans"/>
              </a:rPr>
              <a:t>For brand medications reimbursed by commercial payers, </a:t>
            </a:r>
            <a:r>
              <a:rPr lang="en-US" sz="1450" b="1">
                <a:solidFill>
                  <a:srgbClr val="63656B"/>
                </a:solidFill>
                <a:latin typeface="Open Sans"/>
                <a:ea typeface="Open Sans"/>
                <a:cs typeface="Open Sans"/>
              </a:rPr>
              <a:t>average patient savings was 32%</a:t>
            </a:r>
            <a:r>
              <a:rPr lang="en-US" sz="1450">
                <a:solidFill>
                  <a:srgbClr val="63656B"/>
                </a:solidFill>
                <a:latin typeface="Open Sans"/>
                <a:ea typeface="Open Sans"/>
                <a:cs typeface="Open Sans"/>
              </a:rPr>
              <a:t>.</a:t>
            </a:r>
          </a:p>
          <a:p>
            <a:pPr marL="457200" lvl="1" indent="0">
              <a:lnSpc>
                <a:spcPct val="120000"/>
              </a:lnSpc>
              <a:buClr>
                <a:srgbClr val="95C93D"/>
              </a:buClr>
              <a:buNone/>
            </a:pPr>
            <a:r>
              <a:rPr lang="en-US" sz="1450">
                <a:solidFill>
                  <a:srgbClr val="63656B"/>
                </a:solidFill>
                <a:latin typeface="Open Sans"/>
                <a:ea typeface="Open Sans"/>
                <a:cs typeface="Open Sans"/>
              </a:rPr>
              <a:t>For generic medications reimbursed by commercial payers, </a:t>
            </a:r>
            <a:r>
              <a:rPr lang="en-US" sz="1450" b="1">
                <a:solidFill>
                  <a:srgbClr val="63656B"/>
                </a:solidFill>
                <a:latin typeface="Open Sans"/>
                <a:ea typeface="Open Sans"/>
                <a:cs typeface="Open Sans"/>
              </a:rPr>
              <a:t>average patient savings was 23%</a:t>
            </a:r>
            <a:r>
              <a:rPr lang="en-US" sz="1450">
                <a:solidFill>
                  <a:srgbClr val="63656B"/>
                </a:solidFill>
                <a:latin typeface="Open Sans"/>
                <a:ea typeface="Open Sans"/>
                <a:cs typeface="Open Sans"/>
              </a:rPr>
              <a:t>.</a:t>
            </a:r>
          </a:p>
          <a:p>
            <a:pPr marL="457200" lvl="1" indent="0">
              <a:lnSpc>
                <a:spcPct val="120000"/>
              </a:lnSpc>
              <a:buClr>
                <a:srgbClr val="95C93D"/>
              </a:buClr>
              <a:buNone/>
            </a:pPr>
            <a:r>
              <a:rPr lang="en-US" sz="1450">
                <a:solidFill>
                  <a:srgbClr val="63656B"/>
                </a:solidFill>
                <a:latin typeface="Open Sans"/>
                <a:ea typeface="Open Sans"/>
                <a:cs typeface="Open Sans"/>
              </a:rPr>
              <a:t>For brand medications reimbursed by Medicare, </a:t>
            </a:r>
            <a:r>
              <a:rPr lang="en-US" sz="1450" b="1">
                <a:solidFill>
                  <a:srgbClr val="63656B"/>
                </a:solidFill>
                <a:latin typeface="Open Sans"/>
                <a:ea typeface="Open Sans"/>
                <a:cs typeface="Open Sans"/>
              </a:rPr>
              <a:t>average patient savings was 7%</a:t>
            </a:r>
            <a:r>
              <a:rPr lang="en-US" sz="1450">
                <a:solidFill>
                  <a:srgbClr val="63656B"/>
                </a:solidFill>
                <a:latin typeface="Open Sans"/>
                <a:ea typeface="Open Sans"/>
                <a:cs typeface="Open Sans"/>
              </a:rPr>
              <a:t>. </a:t>
            </a:r>
          </a:p>
          <a:p>
            <a:pPr>
              <a:lnSpc>
                <a:spcPct val="120000"/>
              </a:lnSpc>
              <a:buClr>
                <a:srgbClr val="95C93D"/>
              </a:buClr>
            </a:pPr>
            <a:r>
              <a:rPr lang="en-US" sz="1450">
                <a:solidFill>
                  <a:srgbClr val="63656B"/>
                </a:solidFill>
                <a:latin typeface="Open Sans"/>
                <a:ea typeface="Open Sans"/>
                <a:cs typeface="Open Sans"/>
              </a:rPr>
              <a:t>Patients using mail-order pharmacies for 90-day supplies had the </a:t>
            </a:r>
            <a:r>
              <a:rPr lang="en-US" sz="1450" b="1">
                <a:solidFill>
                  <a:srgbClr val="63656B"/>
                </a:solidFill>
                <a:latin typeface="Open Sans"/>
                <a:ea typeface="Open Sans"/>
                <a:cs typeface="Open Sans"/>
              </a:rPr>
              <a:t>highest therapy adherence</a:t>
            </a:r>
            <a:r>
              <a:rPr lang="en-US" sz="1450">
                <a:solidFill>
                  <a:srgbClr val="63656B"/>
                </a:solidFill>
                <a:latin typeface="Open Sans"/>
                <a:ea typeface="Open Sans"/>
                <a:cs typeface="Open Sans"/>
              </a:rPr>
              <a:t>, with 83% of patients using mail order pharmacies having 80% of days or more covered per year—higher than other dispensing methods.</a:t>
            </a:r>
          </a:p>
          <a:p>
            <a:pPr>
              <a:lnSpc>
                <a:spcPct val="120000"/>
              </a:lnSpc>
              <a:buClr>
                <a:srgbClr val="95C93D"/>
              </a:buClr>
            </a:pPr>
            <a:r>
              <a:rPr lang="en-US" sz="1450">
                <a:solidFill>
                  <a:srgbClr val="63656B"/>
                </a:solidFill>
                <a:latin typeface="Open Sans"/>
                <a:ea typeface="Open Sans"/>
                <a:cs typeface="Open Sans"/>
              </a:rPr>
              <a:t>The analysis also found there are significant differences in cost for specialty drugs driven by the site of care. When comparing three physician-administered drugs (Prolia, Entyvio and Ocrevus) being prescribed in different settings, </a:t>
            </a:r>
            <a:r>
              <a:rPr lang="en-US" sz="1450" b="1">
                <a:solidFill>
                  <a:srgbClr val="63656B"/>
                </a:solidFill>
                <a:latin typeface="Open Sans"/>
                <a:ea typeface="Open Sans"/>
                <a:cs typeface="Open Sans"/>
              </a:rPr>
              <a:t>we found significantly higher costs to plan sponsors in the HOPD setting relative to the pharmacy setting</a:t>
            </a:r>
            <a:r>
              <a:rPr lang="en-US" sz="1450">
                <a:solidFill>
                  <a:srgbClr val="63656B"/>
                </a:solidFill>
                <a:latin typeface="Open Sans"/>
                <a:ea typeface="Open Sans"/>
                <a:cs typeface="Open Sans"/>
              </a:rPr>
              <a:t>. When administered in an office setting, the difference in cost to plan sponsors was less pronounced and varied by drug.</a:t>
            </a:r>
          </a:p>
        </p:txBody>
      </p:sp>
      <p:sp>
        <p:nvSpPr>
          <p:cNvPr id="5" name="Slide Number Placeholder 4">
            <a:extLst>
              <a:ext uri="{FF2B5EF4-FFF2-40B4-BE49-F238E27FC236}">
                <a16:creationId xmlns:a16="http://schemas.microsoft.com/office/drawing/2014/main" id="{350FE146-876F-350B-CC7C-CD523DE8FA44}"/>
              </a:ext>
            </a:extLst>
          </p:cNvPr>
          <p:cNvSpPr>
            <a:spLocks noGrp="1"/>
          </p:cNvSpPr>
          <p:nvPr>
            <p:ph type="sldNum" sz="quarter" idx="12"/>
          </p:nvPr>
        </p:nvSpPr>
        <p:spPr>
          <a:xfrm>
            <a:off x="11262359" y="6261673"/>
            <a:ext cx="929641" cy="365125"/>
          </a:xfrm>
        </p:spPr>
        <p:txBody>
          <a:bodyPr/>
          <a:lstStyle/>
          <a:p>
            <a:pPr algn="l"/>
            <a:fld id="{2B15DB8C-1026-EF49-A430-293BF643C55E}" type="slidenum">
              <a:rPr lang="en-US" sz="1600" b="1" smtClean="0">
                <a:solidFill>
                  <a:schemeClr val="bg1"/>
                </a:solidFill>
                <a:latin typeface="Montserrat" pitchFamily="2" charset="77"/>
              </a:rPr>
              <a:pPr algn="l"/>
              <a:t>3</a:t>
            </a:fld>
            <a:endParaRPr lang="en-US" sz="1600" b="1">
              <a:solidFill>
                <a:schemeClr val="bg1"/>
              </a:solidFill>
              <a:latin typeface="Montserrat" pitchFamily="2" charset="77"/>
            </a:endParaRPr>
          </a:p>
        </p:txBody>
      </p:sp>
      <p:sp>
        <p:nvSpPr>
          <p:cNvPr id="7" name="TextBox 6">
            <a:extLst>
              <a:ext uri="{FF2B5EF4-FFF2-40B4-BE49-F238E27FC236}">
                <a16:creationId xmlns:a16="http://schemas.microsoft.com/office/drawing/2014/main" id="{91518622-15FF-A2C7-A1CD-059AD6B6DD3F}"/>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10" name="Picture 9" descr="A close-up of a logo&#10;&#10;Description automatically generated">
            <a:extLst>
              <a:ext uri="{FF2B5EF4-FFF2-40B4-BE49-F238E27FC236}">
                <a16:creationId xmlns:a16="http://schemas.microsoft.com/office/drawing/2014/main" id="{01DD86A6-7988-273E-4FAD-180268A53EE7}"/>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993168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23E32-59D5-5BCF-2F37-84B1BBA97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B93B7-927D-DA14-0934-3174452150B8}"/>
              </a:ext>
            </a:extLst>
          </p:cNvPr>
          <p:cNvSpPr>
            <a:spLocks noGrp="1"/>
          </p:cNvSpPr>
          <p:nvPr>
            <p:ph type="title"/>
          </p:nvPr>
        </p:nvSpPr>
        <p:spPr>
          <a:xfrm>
            <a:off x="839788" y="365125"/>
            <a:ext cx="10515600" cy="585216"/>
          </a:xfrm>
        </p:spPr>
        <p:txBody>
          <a:bodyPr>
            <a:normAutofit/>
          </a:bodyPr>
          <a:lstStyle/>
          <a:p>
            <a:r>
              <a:rPr lang="en-US" sz="2800" b="1" dirty="0">
                <a:solidFill>
                  <a:srgbClr val="25408F"/>
                </a:solidFill>
                <a:latin typeface="Montserrat" pitchFamily="2" charset="77"/>
              </a:rPr>
              <a:t>Managed Care Plans</a:t>
            </a:r>
          </a:p>
        </p:txBody>
      </p:sp>
      <p:sp>
        <p:nvSpPr>
          <p:cNvPr id="3" name="Text Placeholder 2">
            <a:extLst>
              <a:ext uri="{FF2B5EF4-FFF2-40B4-BE49-F238E27FC236}">
                <a16:creationId xmlns:a16="http://schemas.microsoft.com/office/drawing/2014/main" id="{CED858E0-F765-7BA7-4A0C-CDF60B9CCA97}"/>
              </a:ext>
            </a:extLst>
          </p:cNvPr>
          <p:cNvSpPr>
            <a:spLocks noGrp="1"/>
          </p:cNvSpPr>
          <p:nvPr>
            <p:ph type="body" idx="1"/>
          </p:nvPr>
        </p:nvSpPr>
        <p:spPr>
          <a:xfrm>
            <a:off x="839788" y="950342"/>
            <a:ext cx="10512424" cy="817024"/>
          </a:xfrm>
        </p:spPr>
        <p:txBody>
          <a:bodyPr anchor="t">
            <a:normAutofit/>
          </a:bodyPr>
          <a:lstStyle/>
          <a:p>
            <a:pPr marL="0" indent="0">
              <a:lnSpc>
                <a:spcPct val="100000"/>
              </a:lnSpc>
              <a:buNone/>
            </a:pP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Managed care has evolved significantly since the first “prepaid health plan” and now encompasses four primary plan types in the commercial and employer market, defined here.</a:t>
            </a:r>
          </a:p>
        </p:txBody>
      </p:sp>
      <p:sp>
        <p:nvSpPr>
          <p:cNvPr id="36" name="Round Single Corner Rectangle 35">
            <a:extLst>
              <a:ext uri="{FF2B5EF4-FFF2-40B4-BE49-F238E27FC236}">
                <a16:creationId xmlns:a16="http://schemas.microsoft.com/office/drawing/2014/main" id="{34CB76B7-F39D-A3D2-2EF9-0A2B0CA21945}"/>
              </a:ext>
            </a:extLst>
          </p:cNvPr>
          <p:cNvSpPr>
            <a:spLocks noChangeAspect="1"/>
          </p:cNvSpPr>
          <p:nvPr/>
        </p:nvSpPr>
        <p:spPr>
          <a:xfrm flipH="1" flipV="1">
            <a:off x="11082413" y="6211266"/>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7F7F3A00-C67E-BF8B-A38F-6AED0865290C}"/>
              </a:ext>
            </a:extLst>
          </p:cNvPr>
          <p:cNvSpPr>
            <a:spLocks noGrp="1"/>
          </p:cNvSpPr>
          <p:nvPr>
            <p:ph type="sldNum" sz="quarter" idx="12"/>
          </p:nvPr>
        </p:nvSpPr>
        <p:spPr>
          <a:xfrm>
            <a:off x="11262359" y="6257304"/>
            <a:ext cx="929641" cy="365125"/>
          </a:xfrm>
        </p:spPr>
        <p:txBody>
          <a:bodyPr/>
          <a:lstStyle/>
          <a:p>
            <a:pPr algn="l"/>
            <a:fld id="{2B15DB8C-1026-EF49-A430-293BF643C55E}" type="slidenum">
              <a:rPr lang="en-US" sz="1600" b="1" smtClean="0">
                <a:solidFill>
                  <a:schemeClr val="bg1"/>
                </a:solidFill>
                <a:latin typeface="Montserrat" pitchFamily="2" charset="77"/>
              </a:rPr>
              <a:pPr algn="l"/>
              <a:t>4</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C51C02FB-2C55-ED95-B3E3-1FAA6A3730F5}"/>
              </a:ext>
            </a:extLst>
          </p:cNvPr>
          <p:cNvSpPr txBox="1"/>
          <p:nvPr/>
        </p:nvSpPr>
        <p:spPr>
          <a:xfrm>
            <a:off x="4377128" y="-479685"/>
            <a:ext cx="184731" cy="369332"/>
          </a:xfrm>
          <a:prstGeom prst="rect">
            <a:avLst/>
          </a:prstGeom>
          <a:noFill/>
        </p:spPr>
        <p:txBody>
          <a:bodyPr wrap="none" rtlCol="0">
            <a:spAutoFit/>
          </a:bodyPr>
          <a:lstStyle/>
          <a:p>
            <a:endParaRPr lang="en-US"/>
          </a:p>
        </p:txBody>
      </p:sp>
      <p:graphicFrame>
        <p:nvGraphicFramePr>
          <p:cNvPr id="10" name="Table 9">
            <a:extLst>
              <a:ext uri="{FF2B5EF4-FFF2-40B4-BE49-F238E27FC236}">
                <a16:creationId xmlns:a16="http://schemas.microsoft.com/office/drawing/2014/main" id="{7E35D01A-4A53-0D53-1963-A5286C877BF3}"/>
              </a:ext>
            </a:extLst>
          </p:cNvPr>
          <p:cNvGraphicFramePr>
            <a:graphicFrameLocks noGrp="1"/>
          </p:cNvGraphicFramePr>
          <p:nvPr>
            <p:extLst>
              <p:ext uri="{D42A27DB-BD31-4B8C-83A1-F6EECF244321}">
                <p14:modId xmlns:p14="http://schemas.microsoft.com/office/powerpoint/2010/main" val="1560886351"/>
              </p:ext>
            </p:extLst>
          </p:nvPr>
        </p:nvGraphicFramePr>
        <p:xfrm>
          <a:off x="838196" y="1663729"/>
          <a:ext cx="9829805" cy="4587240"/>
        </p:xfrm>
        <a:graphic>
          <a:graphicData uri="http://schemas.openxmlformats.org/drawingml/2006/table">
            <a:tbl>
              <a:tblPr firstRow="1" bandRow="1">
                <a:tableStyleId>{5C22544A-7EE6-4342-B048-85BDC9FD1C3A}</a:tableStyleId>
              </a:tblPr>
              <a:tblGrid>
                <a:gridCol w="1604258">
                  <a:extLst>
                    <a:ext uri="{9D8B030D-6E8A-4147-A177-3AD203B41FA5}">
                      <a16:colId xmlns:a16="http://schemas.microsoft.com/office/drawing/2014/main" val="2334727059"/>
                    </a:ext>
                  </a:extLst>
                </a:gridCol>
                <a:gridCol w="1194965">
                  <a:extLst>
                    <a:ext uri="{9D8B030D-6E8A-4147-A177-3AD203B41FA5}">
                      <a16:colId xmlns:a16="http://schemas.microsoft.com/office/drawing/2014/main" val="1703821114"/>
                    </a:ext>
                  </a:extLst>
                </a:gridCol>
                <a:gridCol w="7030582">
                  <a:extLst>
                    <a:ext uri="{9D8B030D-6E8A-4147-A177-3AD203B41FA5}">
                      <a16:colId xmlns:a16="http://schemas.microsoft.com/office/drawing/2014/main" val="2241750155"/>
                    </a:ext>
                  </a:extLst>
                </a:gridCol>
              </a:tblGrid>
              <a:tr h="490974">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Type</a:t>
                      </a:r>
                    </a:p>
                  </a:txBody>
                  <a:tcPr marL="137160" marR="137160" marT="137160" marB="137160">
                    <a:solidFill>
                      <a:srgbClr val="95C93D"/>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Acronym</a:t>
                      </a:r>
                    </a:p>
                  </a:txBody>
                  <a:tcPr marL="137160" marR="137160" marT="137160" marB="137160">
                    <a:solidFill>
                      <a:srgbClr val="007EC5"/>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Description</a:t>
                      </a:r>
                    </a:p>
                  </a:txBody>
                  <a:tcPr marL="137160" marR="137160" marT="137160" marB="137160">
                    <a:solidFill>
                      <a:srgbClr val="009EC4"/>
                    </a:solidFill>
                  </a:tcPr>
                </a:tc>
                <a:extLst>
                  <a:ext uri="{0D108BD9-81ED-4DB2-BD59-A6C34878D82A}">
                    <a16:rowId xmlns:a16="http://schemas.microsoft.com/office/drawing/2014/main" val="3813657830"/>
                  </a:ext>
                </a:extLst>
              </a:tr>
              <a:tr h="1184113">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Health maintenance organizations</a:t>
                      </a:r>
                    </a:p>
                  </a:txBody>
                  <a:tcPr marL="137160" marR="137160" marT="137160" marB="137160">
                    <a:solidFill>
                      <a:schemeClr val="bg2"/>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HMOs</a:t>
                      </a:r>
                    </a:p>
                  </a:txBody>
                  <a:tcPr marL="137160" marR="137160" marT="137160" marB="137160">
                    <a:solidFill>
                      <a:schemeClr val="bg2"/>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Covers in-network providers only. May require the patient to choose a primary care provider (PCP) who is responsible for referrals to specialists. Generally, the cheapest option for patients but with the least degree of flexibility.</a:t>
                      </a:r>
                    </a:p>
                  </a:txBody>
                  <a:tcPr marL="137160" marR="137160" marT="137160" marB="137160">
                    <a:solidFill>
                      <a:schemeClr val="bg2"/>
                    </a:solidFill>
                  </a:tcPr>
                </a:tc>
                <a:extLst>
                  <a:ext uri="{0D108BD9-81ED-4DB2-BD59-A6C34878D82A}">
                    <a16:rowId xmlns:a16="http://schemas.microsoft.com/office/drawing/2014/main" val="3113943859"/>
                  </a:ext>
                </a:extLst>
              </a:tr>
              <a:tr h="953066">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Preferred provider organizations</a:t>
                      </a:r>
                    </a:p>
                  </a:txBody>
                  <a:tcPr marL="137160" marR="137160" marT="137160" marB="137160">
                    <a:solidFill>
                      <a:schemeClr val="bg1">
                        <a:lumMod val="95000"/>
                      </a:schemeClr>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PPOs</a:t>
                      </a:r>
                    </a:p>
                  </a:txBody>
                  <a:tcPr marL="137160" marR="137160" marT="137160" marB="137160">
                    <a:solidFill>
                      <a:schemeClr val="bg1">
                        <a:lumMod val="95000"/>
                      </a:schemeClr>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Covers in-network and out of network providers. In-network specialty providers normally do not require a referral. Patients going out of network will incur a higher cost.</a:t>
                      </a:r>
                    </a:p>
                  </a:txBody>
                  <a:tcPr marL="137160" marR="137160" marT="137160" marB="137160">
                    <a:solidFill>
                      <a:schemeClr val="bg1">
                        <a:lumMod val="95000"/>
                      </a:schemeClr>
                    </a:solidFill>
                  </a:tcPr>
                </a:tc>
                <a:extLst>
                  <a:ext uri="{0D108BD9-81ED-4DB2-BD59-A6C34878D82A}">
                    <a16:rowId xmlns:a16="http://schemas.microsoft.com/office/drawing/2014/main" val="1082431165"/>
                  </a:ext>
                </a:extLst>
              </a:tr>
              <a:tr h="953066">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Point of service organizations</a:t>
                      </a:r>
                    </a:p>
                  </a:txBody>
                  <a:tcPr marL="137160" marR="137160" marT="137160" marB="137160">
                    <a:solidFill>
                      <a:schemeClr val="bg2"/>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POS</a:t>
                      </a:r>
                    </a:p>
                  </a:txBody>
                  <a:tcPr marL="137160" marR="137160" marT="137160" marB="137160">
                    <a:solidFill>
                      <a:schemeClr val="bg2"/>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POS organizations are a cross between HMOs and PPOs. They may still require a PCP, but patients can see out-of-network providers (at a higher cost) if they choose.</a:t>
                      </a:r>
                    </a:p>
                  </a:txBody>
                  <a:tcPr marL="137160" marR="137160" marT="137160" marB="137160">
                    <a:solidFill>
                      <a:schemeClr val="bg2"/>
                    </a:solidFill>
                  </a:tcPr>
                </a:tc>
                <a:extLst>
                  <a:ext uri="{0D108BD9-81ED-4DB2-BD59-A6C34878D82A}">
                    <a16:rowId xmlns:a16="http://schemas.microsoft.com/office/drawing/2014/main" val="83401601"/>
                  </a:ext>
                </a:extLst>
              </a:tr>
              <a:tr h="953066">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Exclusive provider organizations</a:t>
                      </a:r>
                    </a:p>
                  </a:txBody>
                  <a:tcPr marL="137160" marR="137160" marT="137160" marB="137160">
                    <a:solidFill>
                      <a:schemeClr val="bg1">
                        <a:lumMod val="95000"/>
                      </a:schemeClr>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EPOs</a:t>
                      </a:r>
                    </a:p>
                  </a:txBody>
                  <a:tcPr marL="137160" marR="137160" marT="137160" marB="137160">
                    <a:solidFill>
                      <a:schemeClr val="bg1">
                        <a:lumMod val="95000"/>
                      </a:schemeClr>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EPOs “allow patients to choose their in-network providers without the need for establishing a PCP and receiving referrals. However, </a:t>
                      </a:r>
                    </a:p>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all out-of-network expenses are not covered.”</a:t>
                      </a:r>
                    </a:p>
                  </a:txBody>
                  <a:tcPr marL="137160" marR="137160" marT="137160" marB="137160">
                    <a:solidFill>
                      <a:schemeClr val="bg1">
                        <a:lumMod val="95000"/>
                      </a:schemeClr>
                    </a:solidFill>
                  </a:tcPr>
                </a:tc>
                <a:extLst>
                  <a:ext uri="{0D108BD9-81ED-4DB2-BD59-A6C34878D82A}">
                    <a16:rowId xmlns:a16="http://schemas.microsoft.com/office/drawing/2014/main" val="1757464768"/>
                  </a:ext>
                </a:extLst>
              </a:tr>
            </a:tbl>
          </a:graphicData>
        </a:graphic>
      </p:graphicFrame>
      <p:sp>
        <p:nvSpPr>
          <p:cNvPr id="6" name="TextBox 5">
            <a:extLst>
              <a:ext uri="{FF2B5EF4-FFF2-40B4-BE49-F238E27FC236}">
                <a16:creationId xmlns:a16="http://schemas.microsoft.com/office/drawing/2014/main" id="{9BA01902-D3B9-404B-35F9-8258FE17731B}"/>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7" name="Picture 6" descr="A close-up of a logo&#10;&#10;Description automatically generated">
            <a:extLst>
              <a:ext uri="{FF2B5EF4-FFF2-40B4-BE49-F238E27FC236}">
                <a16:creationId xmlns:a16="http://schemas.microsoft.com/office/drawing/2014/main" id="{4E82124C-F0D1-66F9-6F0E-3478E952E78F}"/>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2968807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BAB98-BC12-44DC-20C1-3EFD72EC1E9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E9BB9DA-0D0E-56A8-86EB-1B93401013B1}"/>
              </a:ext>
            </a:extLst>
          </p:cNvPr>
          <p:cNvSpPr>
            <a:spLocks noGrp="1"/>
          </p:cNvSpPr>
          <p:nvPr>
            <p:ph type="body" idx="1"/>
          </p:nvPr>
        </p:nvSpPr>
        <p:spPr>
          <a:xfrm>
            <a:off x="566532" y="2841128"/>
            <a:ext cx="4632960" cy="2729159"/>
          </a:xfrm>
        </p:spPr>
        <p:txBody>
          <a:bodyPr anchor="t">
            <a:normAutofit/>
          </a:bodyPr>
          <a:lstStyle/>
          <a:p>
            <a:pPr marL="285750" indent="-285750">
              <a:lnSpc>
                <a:spcPct val="100000"/>
              </a:lnSpc>
              <a:buClr>
                <a:srgbClr val="95C93D"/>
              </a:buClr>
              <a:buFont typeface="Arial" panose="020B0604020202020204" pitchFamily="34" charset="0"/>
              <a:buChar char="•"/>
            </a:pPr>
            <a:r>
              <a:rPr lang="en-US" sz="1600" b="0" dirty="0">
                <a:solidFill>
                  <a:srgbClr val="63656B"/>
                </a:solidFill>
                <a:latin typeface="Open Sans"/>
                <a:ea typeface="Open Sans"/>
                <a:cs typeface="Open Sans"/>
              </a:rPr>
              <a:t>As of 2021, 85% of Medicaid beneficiaries are enrolled in some form of managed care, and 75% are enrolled in comprehensive managed care through MCOs.</a:t>
            </a:r>
            <a:endParaRPr lang="en-US" dirty="0"/>
          </a:p>
          <a:p>
            <a:pPr marL="285750" indent="-285750">
              <a:lnSpc>
                <a:spcPct val="100000"/>
              </a:lnSpc>
              <a:buClr>
                <a:srgbClr val="95C93D"/>
              </a:buClr>
              <a:buFont typeface="Arial" panose="020B0604020202020204" pitchFamily="34" charset="0"/>
              <a:buChar char="•"/>
            </a:pPr>
            <a:r>
              <a:rPr lang="en-US" sz="1600" b="0" dirty="0">
                <a:solidFill>
                  <a:srgbClr val="63656B"/>
                </a:solidFill>
                <a:latin typeface="Open Sans"/>
                <a:ea typeface="Open Sans"/>
                <a:cs typeface="Open Sans"/>
              </a:rPr>
              <a:t>Under Medicare, 45% of beneficiaries chose to obtain inpatient and outpatient medical benefits through Medicare  Advantage plans rather than through the traditional fee-for-service program (i.e., Parts A and B). </a:t>
            </a:r>
          </a:p>
        </p:txBody>
      </p:sp>
      <p:sp>
        <p:nvSpPr>
          <p:cNvPr id="36" name="Round Single Corner Rectangle 35">
            <a:extLst>
              <a:ext uri="{FF2B5EF4-FFF2-40B4-BE49-F238E27FC236}">
                <a16:creationId xmlns:a16="http://schemas.microsoft.com/office/drawing/2014/main" id="{2D330B69-6A87-49F7-C071-2B579BF99CB5}"/>
              </a:ext>
            </a:extLst>
          </p:cNvPr>
          <p:cNvSpPr>
            <a:spLocks noChangeAspect="1"/>
          </p:cNvSpPr>
          <p:nvPr/>
        </p:nvSpPr>
        <p:spPr>
          <a:xfrm flipH="1" flipV="1">
            <a:off x="11082413" y="6211265"/>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2A11B7E8-5B98-F76A-0AFB-5B1DDC2FE242}"/>
              </a:ext>
            </a:extLst>
          </p:cNvPr>
          <p:cNvSpPr>
            <a:spLocks noGrp="1"/>
          </p:cNvSpPr>
          <p:nvPr>
            <p:ph type="sldNum" sz="quarter" idx="12"/>
          </p:nvPr>
        </p:nvSpPr>
        <p:spPr>
          <a:xfrm>
            <a:off x="11262359" y="6257303"/>
            <a:ext cx="929641" cy="365125"/>
          </a:xfrm>
        </p:spPr>
        <p:txBody>
          <a:bodyPr/>
          <a:lstStyle/>
          <a:p>
            <a:pPr algn="l"/>
            <a:fld id="{2B15DB8C-1026-EF49-A430-293BF643C55E}" type="slidenum">
              <a:rPr lang="en-US" sz="1600" b="1" smtClean="0">
                <a:solidFill>
                  <a:schemeClr val="bg1"/>
                </a:solidFill>
                <a:latin typeface="Montserrat" pitchFamily="2" charset="77"/>
              </a:rPr>
              <a:pPr algn="l"/>
              <a:t>5</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F78A00FE-2295-6BD7-8B2D-E2BCFFA655A2}"/>
              </a:ext>
            </a:extLst>
          </p:cNvPr>
          <p:cNvSpPr txBox="1"/>
          <p:nvPr/>
        </p:nvSpPr>
        <p:spPr>
          <a:xfrm>
            <a:off x="4377128" y="-479685"/>
            <a:ext cx="184731" cy="369332"/>
          </a:xfrm>
          <a:prstGeom prst="rect">
            <a:avLst/>
          </a:prstGeom>
          <a:noFill/>
        </p:spPr>
        <p:txBody>
          <a:bodyPr wrap="none" rtlCol="0">
            <a:spAutoFit/>
          </a:bodyPr>
          <a:lstStyle/>
          <a:p>
            <a:endParaRPr lang="en-US"/>
          </a:p>
        </p:txBody>
      </p:sp>
      <p:sp>
        <p:nvSpPr>
          <p:cNvPr id="11" name="Freeform 10">
            <a:extLst>
              <a:ext uri="{FF2B5EF4-FFF2-40B4-BE49-F238E27FC236}">
                <a16:creationId xmlns:a16="http://schemas.microsoft.com/office/drawing/2014/main" id="{F36D0D8F-CD55-CA7A-55F4-4B96B0FBD957}"/>
              </a:ext>
            </a:extLst>
          </p:cNvPr>
          <p:cNvSpPr/>
          <p:nvPr/>
        </p:nvSpPr>
        <p:spPr>
          <a:xfrm flipH="1">
            <a:off x="5750215" y="1813404"/>
            <a:ext cx="2560321" cy="3677371"/>
          </a:xfrm>
          <a:custGeom>
            <a:avLst/>
            <a:gdLst>
              <a:gd name="connsiteX0" fmla="*/ 0 w 2560321"/>
              <a:gd name="connsiteY0" fmla="*/ 0 h 3677371"/>
              <a:gd name="connsiteX1" fmla="*/ 1361715 w 2560321"/>
              <a:gd name="connsiteY1" fmla="*/ 0 h 3677371"/>
              <a:gd name="connsiteX2" fmla="*/ 2560321 w 2560321"/>
              <a:gd name="connsiteY2" fmla="*/ 1198606 h 3677371"/>
              <a:gd name="connsiteX3" fmla="*/ 2560320 w 2560321"/>
              <a:gd name="connsiteY3" fmla="*/ 2397192 h 3677371"/>
              <a:gd name="connsiteX4" fmla="*/ 2560321 w 2560321"/>
              <a:gd name="connsiteY4" fmla="*/ 2397211 h 3677371"/>
              <a:gd name="connsiteX5" fmla="*/ 1280161 w 2560321"/>
              <a:gd name="connsiteY5" fmla="*/ 3677371 h 3677371"/>
              <a:gd name="connsiteX6" fmla="*/ 1 w 2560321"/>
              <a:gd name="connsiteY6" fmla="*/ 2397211 h 3677371"/>
              <a:gd name="connsiteX7" fmla="*/ 0 w 2560321"/>
              <a:gd name="connsiteY7" fmla="*/ 2397211 h 36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0321" h="3677371">
                <a:moveTo>
                  <a:pt x="0" y="0"/>
                </a:moveTo>
                <a:lnTo>
                  <a:pt x="1361715" y="0"/>
                </a:lnTo>
                <a:cubicBezTo>
                  <a:pt x="2023687" y="0"/>
                  <a:pt x="2560321" y="536634"/>
                  <a:pt x="2560321" y="1198606"/>
                </a:cubicBezTo>
                <a:lnTo>
                  <a:pt x="2560320" y="2397192"/>
                </a:lnTo>
                <a:lnTo>
                  <a:pt x="2560321" y="2397211"/>
                </a:lnTo>
                <a:cubicBezTo>
                  <a:pt x="2560321" y="3104224"/>
                  <a:pt x="1987174" y="3677371"/>
                  <a:pt x="1280161" y="3677371"/>
                </a:cubicBezTo>
                <a:cubicBezTo>
                  <a:pt x="573148" y="3677371"/>
                  <a:pt x="1" y="3104224"/>
                  <a:pt x="1" y="2397211"/>
                </a:cubicBezTo>
                <a:lnTo>
                  <a:pt x="0" y="2397211"/>
                </a:lnTo>
                <a:close/>
              </a:path>
            </a:pathLst>
          </a:custGeom>
          <a:solidFill>
            <a:srgbClr val="007EC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In 2021,</a:t>
            </a:r>
          </a:p>
          <a:p>
            <a:pPr algn="ctr"/>
            <a:r>
              <a:rPr lang="en-US" sz="4800" b="1">
                <a:solidFill>
                  <a:srgbClr val="1E2859"/>
                </a:solidFill>
                <a:latin typeface="Open Sans" panose="020B0606030504020204" pitchFamily="34" charset="0"/>
                <a:ea typeface="Open Sans" panose="020B0606030504020204" pitchFamily="34" charset="0"/>
                <a:cs typeface="Open Sans" panose="020B0606030504020204" pitchFamily="34" charset="0"/>
              </a:rPr>
              <a:t>85%</a:t>
            </a:r>
          </a:p>
          <a:p>
            <a:pPr algn="ctr"/>
            <a:r>
              <a:rPr lang="en-US" sz="1600">
                <a:latin typeface="Open Sans" panose="020B0606030504020204" pitchFamily="34" charset="0"/>
                <a:ea typeface="Open Sans" panose="020B0606030504020204" pitchFamily="34" charset="0"/>
                <a:cs typeface="Open Sans" panose="020B0606030504020204" pitchFamily="34" charset="0"/>
              </a:rPr>
              <a:t>of Medicaid </a:t>
            </a:r>
          </a:p>
          <a:p>
            <a:pPr algn="ctr"/>
            <a:r>
              <a:rPr lang="en-US" sz="1600">
                <a:latin typeface="Open Sans" panose="020B0606030504020204" pitchFamily="34" charset="0"/>
                <a:ea typeface="Open Sans" panose="020B0606030504020204" pitchFamily="34" charset="0"/>
                <a:cs typeface="Open Sans" panose="020B0606030504020204" pitchFamily="34" charset="0"/>
              </a:rPr>
              <a:t>beneficiaries were</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latin typeface="Open Sans" panose="020B0606030504020204" pitchFamily="34" charset="0"/>
                <a:ea typeface="Open Sans" panose="020B0606030504020204" pitchFamily="34" charset="0"/>
                <a:cs typeface="Open Sans" panose="020B0606030504020204" pitchFamily="34" charset="0"/>
              </a:rPr>
              <a:t>in some type of managed care</a:t>
            </a:r>
          </a:p>
        </p:txBody>
      </p:sp>
      <p:sp>
        <p:nvSpPr>
          <p:cNvPr id="12" name="Freeform 11">
            <a:extLst>
              <a:ext uri="{FF2B5EF4-FFF2-40B4-BE49-F238E27FC236}">
                <a16:creationId xmlns:a16="http://schemas.microsoft.com/office/drawing/2014/main" id="{50AF9C26-E458-ECA0-CE92-F60E8622B44C}"/>
              </a:ext>
            </a:extLst>
          </p:cNvPr>
          <p:cNvSpPr/>
          <p:nvPr/>
        </p:nvSpPr>
        <p:spPr>
          <a:xfrm flipH="1">
            <a:off x="8854438" y="1813404"/>
            <a:ext cx="2560321" cy="3677371"/>
          </a:xfrm>
          <a:custGeom>
            <a:avLst/>
            <a:gdLst>
              <a:gd name="connsiteX0" fmla="*/ 0 w 2560321"/>
              <a:gd name="connsiteY0" fmla="*/ 0 h 3677371"/>
              <a:gd name="connsiteX1" fmla="*/ 1361715 w 2560321"/>
              <a:gd name="connsiteY1" fmla="*/ 0 h 3677371"/>
              <a:gd name="connsiteX2" fmla="*/ 2560321 w 2560321"/>
              <a:gd name="connsiteY2" fmla="*/ 1198606 h 3677371"/>
              <a:gd name="connsiteX3" fmla="*/ 2560320 w 2560321"/>
              <a:gd name="connsiteY3" fmla="*/ 2397192 h 3677371"/>
              <a:gd name="connsiteX4" fmla="*/ 2560321 w 2560321"/>
              <a:gd name="connsiteY4" fmla="*/ 2397211 h 3677371"/>
              <a:gd name="connsiteX5" fmla="*/ 1280161 w 2560321"/>
              <a:gd name="connsiteY5" fmla="*/ 3677371 h 3677371"/>
              <a:gd name="connsiteX6" fmla="*/ 1 w 2560321"/>
              <a:gd name="connsiteY6" fmla="*/ 2397211 h 3677371"/>
              <a:gd name="connsiteX7" fmla="*/ 0 w 2560321"/>
              <a:gd name="connsiteY7" fmla="*/ 2397211 h 36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0321" h="3677371">
                <a:moveTo>
                  <a:pt x="0" y="0"/>
                </a:moveTo>
                <a:lnTo>
                  <a:pt x="1361715" y="0"/>
                </a:lnTo>
                <a:cubicBezTo>
                  <a:pt x="2023687" y="0"/>
                  <a:pt x="2560321" y="536634"/>
                  <a:pt x="2560321" y="1198606"/>
                </a:cubicBezTo>
                <a:lnTo>
                  <a:pt x="2560320" y="2397192"/>
                </a:lnTo>
                <a:lnTo>
                  <a:pt x="2560321" y="2397211"/>
                </a:lnTo>
                <a:cubicBezTo>
                  <a:pt x="2560321" y="3104224"/>
                  <a:pt x="1987174" y="3677371"/>
                  <a:pt x="1280161" y="3677371"/>
                </a:cubicBezTo>
                <a:cubicBezTo>
                  <a:pt x="573148" y="3677371"/>
                  <a:pt x="1" y="3104224"/>
                  <a:pt x="1" y="2397211"/>
                </a:cubicBezTo>
                <a:lnTo>
                  <a:pt x="0" y="2397211"/>
                </a:lnTo>
                <a:close/>
              </a:path>
            </a:pathLst>
          </a:cu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In 2022,</a:t>
            </a:r>
          </a:p>
          <a:p>
            <a:pPr algn="ctr"/>
            <a:r>
              <a:rPr lang="en-US" sz="4800" b="1">
                <a:solidFill>
                  <a:srgbClr val="1E2859"/>
                </a:solidFill>
                <a:latin typeface="Open Sans" panose="020B0606030504020204" pitchFamily="34" charset="0"/>
                <a:ea typeface="Open Sans" panose="020B0606030504020204" pitchFamily="34" charset="0"/>
                <a:cs typeface="Open Sans" panose="020B0606030504020204" pitchFamily="34" charset="0"/>
              </a:rPr>
              <a:t>45%</a:t>
            </a:r>
          </a:p>
          <a:p>
            <a:pPr algn="ctr"/>
            <a:r>
              <a:rPr lang="en-US" sz="1600">
                <a:latin typeface="Open Sans" panose="020B0606030504020204" pitchFamily="34" charset="0"/>
                <a:ea typeface="Open Sans" panose="020B0606030504020204" pitchFamily="34" charset="0"/>
                <a:cs typeface="Open Sans" panose="020B0606030504020204" pitchFamily="34" charset="0"/>
              </a:rPr>
              <a:t>of Medicare </a:t>
            </a:r>
          </a:p>
          <a:p>
            <a:pPr algn="ctr"/>
            <a:r>
              <a:rPr lang="en-US" sz="1600">
                <a:latin typeface="Open Sans" panose="020B0606030504020204" pitchFamily="34" charset="0"/>
                <a:ea typeface="Open Sans" panose="020B0606030504020204" pitchFamily="34" charset="0"/>
                <a:cs typeface="Open Sans" panose="020B0606030504020204" pitchFamily="34" charset="0"/>
              </a:rPr>
              <a:t>beneficiaries were </a:t>
            </a:r>
          </a:p>
          <a:p>
            <a:pPr algn="ctr"/>
            <a:r>
              <a:rPr lang="en-US" sz="1600">
                <a:latin typeface="Open Sans" panose="020B0606030504020204" pitchFamily="34" charset="0"/>
                <a:ea typeface="Open Sans" panose="020B0606030504020204" pitchFamily="34" charset="0"/>
                <a:cs typeface="Open Sans" panose="020B0606030504020204" pitchFamily="34" charset="0"/>
              </a:rPr>
              <a:t>in Medicare</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latin typeface="Open Sans" panose="020B0606030504020204" pitchFamily="34" charset="0"/>
                <a:ea typeface="Open Sans" panose="020B0606030504020204" pitchFamily="34" charset="0"/>
                <a:cs typeface="Open Sans" panose="020B0606030504020204" pitchFamily="34" charset="0"/>
              </a:rPr>
              <a:t>Advantage plans</a:t>
            </a:r>
          </a:p>
        </p:txBody>
      </p:sp>
      <p:sp>
        <p:nvSpPr>
          <p:cNvPr id="2" name="Title 1">
            <a:extLst>
              <a:ext uri="{FF2B5EF4-FFF2-40B4-BE49-F238E27FC236}">
                <a16:creationId xmlns:a16="http://schemas.microsoft.com/office/drawing/2014/main" id="{FB24A6EF-E7E6-114E-1622-E902F21C0660}"/>
              </a:ext>
            </a:extLst>
          </p:cNvPr>
          <p:cNvSpPr>
            <a:spLocks noGrp="1"/>
          </p:cNvSpPr>
          <p:nvPr>
            <p:ph type="title"/>
          </p:nvPr>
        </p:nvSpPr>
        <p:spPr>
          <a:xfrm>
            <a:off x="838200" y="1446737"/>
            <a:ext cx="6397487" cy="1448278"/>
          </a:xfrm>
        </p:spPr>
        <p:txBody>
          <a:bodyPr>
            <a:normAutofit/>
          </a:bodyPr>
          <a:lstStyle/>
          <a:p>
            <a:r>
              <a:rPr lang="en-US" sz="2800" b="1">
                <a:solidFill>
                  <a:srgbClr val="25408F"/>
                </a:solidFill>
                <a:latin typeface="Montserrat" pitchFamily="2" charset="77"/>
              </a:rPr>
              <a:t>Medicaid and Medicare Beneficiaries</a:t>
            </a:r>
          </a:p>
        </p:txBody>
      </p:sp>
      <p:sp>
        <p:nvSpPr>
          <p:cNvPr id="4" name="TextBox 3">
            <a:extLst>
              <a:ext uri="{FF2B5EF4-FFF2-40B4-BE49-F238E27FC236}">
                <a16:creationId xmlns:a16="http://schemas.microsoft.com/office/drawing/2014/main" id="{51FF0664-2613-7C2A-FA90-45437E70A8E7}"/>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5" name="Picture 4" descr="A close-up of a logo&#10;&#10;Description automatically generated">
            <a:extLst>
              <a:ext uri="{FF2B5EF4-FFF2-40B4-BE49-F238E27FC236}">
                <a16:creationId xmlns:a16="http://schemas.microsoft.com/office/drawing/2014/main" id="{5528EE19-9ED6-B2E0-982A-75289EC80FB0}"/>
              </a:ext>
            </a:extLst>
          </p:cNvPr>
          <p:cNvPicPr>
            <a:picLocks noChangeAspect="1"/>
          </p:cNvPicPr>
          <p:nvPr/>
        </p:nvPicPr>
        <p:blipFill>
          <a:blip r:embed="rId2"/>
          <a:stretch>
            <a:fillRect/>
          </a:stretch>
        </p:blipFill>
        <p:spPr>
          <a:xfrm>
            <a:off x="10555903" y="231203"/>
            <a:ext cx="1387065" cy="420404"/>
          </a:xfrm>
          <a:prstGeom prst="rect">
            <a:avLst/>
          </a:prstGeom>
        </p:spPr>
      </p:pic>
      <p:sp>
        <p:nvSpPr>
          <p:cNvPr id="6" name="TextBox 5">
            <a:extLst>
              <a:ext uri="{FF2B5EF4-FFF2-40B4-BE49-F238E27FC236}">
                <a16:creationId xmlns:a16="http://schemas.microsoft.com/office/drawing/2014/main" id="{B4D33AF4-AD7B-47E8-74F3-65E03CDB9D22}"/>
              </a:ext>
            </a:extLst>
          </p:cNvPr>
          <p:cNvSpPr txBox="1"/>
          <p:nvPr/>
        </p:nvSpPr>
        <p:spPr>
          <a:xfrm>
            <a:off x="5822674" y="5745880"/>
            <a:ext cx="5110694" cy="400110"/>
          </a:xfrm>
          <a:prstGeom prst="rect">
            <a:avLst/>
          </a:prstGeom>
          <a:noFill/>
        </p:spPr>
        <p:txBody>
          <a:bodyPr wrap="non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“Managed Care,” </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Healthinsurance.org</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 </a:t>
            </a:r>
            <a:b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(https://</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www.healthinsurance.org</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/glossary/managed-care/, accessed June 6, 2023).</a:t>
            </a:r>
          </a:p>
        </p:txBody>
      </p:sp>
    </p:spTree>
    <p:extLst>
      <p:ext uri="{BB962C8B-B14F-4D97-AF65-F5344CB8AC3E}">
        <p14:creationId xmlns:p14="http://schemas.microsoft.com/office/powerpoint/2010/main" val="2474867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9227-6C11-AB3C-FEAE-1290A65F65EF}"/>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F8FEDC45-2513-80E7-30AB-0F5DA872AEF1}"/>
              </a:ext>
            </a:extLst>
          </p:cNvPr>
          <p:cNvGraphicFramePr>
            <a:graphicFrameLocks noGrp="1"/>
          </p:cNvGraphicFramePr>
          <p:nvPr>
            <p:extLst>
              <p:ext uri="{D42A27DB-BD31-4B8C-83A1-F6EECF244321}">
                <p14:modId xmlns:p14="http://schemas.microsoft.com/office/powerpoint/2010/main" val="112179069"/>
              </p:ext>
            </p:extLst>
          </p:nvPr>
        </p:nvGraphicFramePr>
        <p:xfrm>
          <a:off x="320040" y="231526"/>
          <a:ext cx="9180634" cy="6038420"/>
        </p:xfrm>
        <a:graphic>
          <a:graphicData uri="http://schemas.openxmlformats.org/drawingml/2006/table">
            <a:tbl>
              <a:tblPr firstRow="1" bandRow="1">
                <a:tableStyleId>{5C22544A-7EE6-4342-B048-85BDC9FD1C3A}</a:tableStyleId>
              </a:tblPr>
              <a:tblGrid>
                <a:gridCol w="3618034">
                  <a:extLst>
                    <a:ext uri="{9D8B030D-6E8A-4147-A177-3AD203B41FA5}">
                      <a16:colId xmlns:a16="http://schemas.microsoft.com/office/drawing/2014/main" val="2334727059"/>
                    </a:ext>
                  </a:extLst>
                </a:gridCol>
                <a:gridCol w="1844040">
                  <a:extLst>
                    <a:ext uri="{9D8B030D-6E8A-4147-A177-3AD203B41FA5}">
                      <a16:colId xmlns:a16="http://schemas.microsoft.com/office/drawing/2014/main" val="1703821114"/>
                    </a:ext>
                  </a:extLst>
                </a:gridCol>
                <a:gridCol w="1859280">
                  <a:extLst>
                    <a:ext uri="{9D8B030D-6E8A-4147-A177-3AD203B41FA5}">
                      <a16:colId xmlns:a16="http://schemas.microsoft.com/office/drawing/2014/main" val="3320516404"/>
                    </a:ext>
                  </a:extLst>
                </a:gridCol>
                <a:gridCol w="1859280">
                  <a:extLst>
                    <a:ext uri="{9D8B030D-6E8A-4147-A177-3AD203B41FA5}">
                      <a16:colId xmlns:a16="http://schemas.microsoft.com/office/drawing/2014/main" val="2241750155"/>
                    </a:ext>
                  </a:extLst>
                </a:gridCol>
              </a:tblGrid>
              <a:tr h="774558">
                <a:tc gridSpan="4">
                  <a:txBody>
                    <a:bodyPr/>
                    <a:lstStyle/>
                    <a:p>
                      <a:pPr algn="ctr">
                        <a:spcBef>
                          <a:spcPts val="600"/>
                        </a:spcBef>
                        <a:spcAft>
                          <a:spcPts val="600"/>
                        </a:spcAft>
                      </a:pPr>
                      <a:r>
                        <a:rPr lang="en-US" sz="1800" b="1" dirty="0">
                          <a:solidFill>
                            <a:srgbClr val="25408F"/>
                          </a:solidFill>
                          <a:latin typeface="Montserrat"/>
                        </a:rPr>
                        <a:t>U.S. Prescription Drug Coverage, by Insurance Type, 2021</a:t>
                      </a:r>
                      <a:br>
                        <a:rPr lang="en-US" sz="1600" b="1" dirty="0">
                          <a:solidFill>
                            <a:srgbClr val="25408F"/>
                          </a:solidFill>
                          <a:latin typeface="Montserrat"/>
                        </a:rPr>
                      </a:br>
                      <a:r>
                        <a:rPr lang="en-US" sz="1400" b="0" dirty="0">
                          <a:solidFill>
                            <a:srgbClr val="25408F"/>
                          </a:solidFill>
                          <a:latin typeface="Open Sans"/>
                          <a:ea typeface="Open Sans"/>
                          <a:cs typeface="Open Sans"/>
                        </a:rPr>
                        <a:t>Nearly all insured Americans have prescription drug coverage. Of all the insurance types, Medicare has the lowest rate of prescription drug coverage, at 89%.</a:t>
                      </a:r>
                      <a:endParaRPr lang="en-US" sz="1400" b="0" dirty="0">
                        <a:solidFill>
                          <a:srgbClr val="95C93D"/>
                        </a:solidFill>
                        <a:latin typeface="Open Sans" panose="020B0606030504020204" pitchFamily="34" charset="0"/>
                        <a:ea typeface="Open Sans" panose="020B0606030504020204" pitchFamily="34" charset="0"/>
                        <a:cs typeface="Open Sans" panose="020B0606030504020204" pitchFamily="34" charset="0"/>
                      </a:endParaRPr>
                    </a:p>
                  </a:txBody>
                  <a:tcPr anchor="b">
                    <a:noFill/>
                  </a:tcPr>
                </a:tc>
                <a:tc hMerge="1">
                  <a:txBody>
                    <a:bodyPr/>
                    <a:lstStyle/>
                    <a:p>
                      <a:pPr algn="ct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hMerge="1">
                  <a:txBody>
                    <a:bodyPr/>
                    <a:lstStyle/>
                    <a:p>
                      <a:endParaRPr lang="en-US"/>
                    </a:p>
                  </a:txBody>
                  <a:tcPr/>
                </a:tc>
                <a:tc hMerge="1">
                  <a:txBody>
                    <a:bodyPr/>
                    <a:lstStyle/>
                    <a:p>
                      <a:pPr algn="ct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4205742672"/>
                  </a:ext>
                </a:extLst>
              </a:tr>
              <a:tr h="342535">
                <a:tc rowSpan="2">
                  <a:txBody>
                    <a:bodyPr/>
                    <a:lstStyle/>
                    <a:p>
                      <a:endParaRPr lang="en-US" sz="1200">
                        <a:solidFill>
                          <a:srgbClr val="95C93D"/>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b">
                    <a:noFill/>
                  </a:tcPr>
                </a:tc>
                <a:tc gridSpan="2">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Medical Coverage</a:t>
                      </a:r>
                    </a:p>
                  </a:txBody>
                  <a:tcPr marL="45720" marR="45720" anchor="ctr">
                    <a:solidFill>
                      <a:srgbClr val="007EC5"/>
                    </a:solidFill>
                  </a:tcPr>
                </a:tc>
                <a:tc hMerge="1">
                  <a:txBody>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solidFill>
                      <a:srgbClr val="007EC5"/>
                    </a:solidFill>
                  </a:tcPr>
                </a:tc>
                <a:tc>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Prescription Coverage</a:t>
                      </a:r>
                    </a:p>
                  </a:txBody>
                  <a:tcPr marL="45720" marR="45720" anchor="ctr">
                    <a:solidFill>
                      <a:srgbClr val="009EC4"/>
                    </a:solidFill>
                  </a:tcPr>
                </a:tc>
                <a:extLst>
                  <a:ext uri="{0D108BD9-81ED-4DB2-BD59-A6C34878D82A}">
                    <a16:rowId xmlns:a16="http://schemas.microsoft.com/office/drawing/2014/main" val="3287300098"/>
                  </a:ext>
                </a:extLst>
              </a:tr>
              <a:tr h="342535">
                <a:tc vMerge="1">
                  <a:txBody>
                    <a:bodyPr/>
                    <a:lstStyle/>
                    <a:p>
                      <a:endParaRPr/>
                    </a:p>
                  </a:txBody>
                  <a:tcPr marL="137160" marR="137160" marT="137160" marB="137160">
                    <a:solidFill>
                      <a:schemeClr val="bg1">
                        <a:lumMod val="95000"/>
                      </a:schemeClr>
                    </a:solidFill>
                  </a:tcPr>
                </a:tc>
                <a:tc>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Number (In Thousands)</a:t>
                      </a:r>
                    </a:p>
                  </a:txBody>
                  <a:tcPr marL="45720" marR="45720" anchor="ctr">
                    <a:solidFill>
                      <a:srgbClr val="007EC5"/>
                    </a:solidFill>
                  </a:tcPr>
                </a:tc>
                <a:tc>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 of Total</a:t>
                      </a:r>
                    </a:p>
                  </a:txBody>
                  <a:tcPr marL="45720" marR="45720" anchor="ctr">
                    <a:solidFill>
                      <a:srgbClr val="007EC5"/>
                    </a:solidFill>
                  </a:tcPr>
                </a:tc>
                <a:tc>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 of Category</a:t>
                      </a:r>
                    </a:p>
                  </a:txBody>
                  <a:tcPr marL="45720" marR="45720" anchor="ctr">
                    <a:solidFill>
                      <a:srgbClr val="009EC4"/>
                    </a:solidFill>
                  </a:tcPr>
                </a:tc>
                <a:extLst>
                  <a:ext uri="{0D108BD9-81ED-4DB2-BD59-A6C34878D82A}">
                    <a16:rowId xmlns:a16="http://schemas.microsoft.com/office/drawing/2014/main" val="3813657830"/>
                  </a:ext>
                </a:extLst>
              </a:tr>
              <a:tr h="304058">
                <a:tc>
                  <a:txBody>
                    <a:bodyPr/>
                    <a:lstStyle/>
                    <a:p>
                      <a:r>
                        <a:rPr lang="en-US" sz="1200" b="1">
                          <a:solidFill>
                            <a:srgbClr val="95C93D"/>
                          </a:solidFill>
                          <a:latin typeface="Open Sans" panose="020B0606030504020204" pitchFamily="34" charset="0"/>
                          <a:ea typeface="Open Sans" panose="020B0606030504020204" pitchFamily="34" charset="0"/>
                          <a:cs typeface="Open Sans" panose="020B0606030504020204" pitchFamily="34" charset="0"/>
                        </a:rPr>
                        <a:t>Total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328,074</a:t>
                      </a:r>
                    </a:p>
                  </a:txBody>
                  <a:tcPr marL="45720" marR="45720" anchor="ctr">
                    <a:solidFill>
                      <a:schemeClr val="bg1">
                        <a:lumMod val="95000"/>
                      </a:schemeClr>
                    </a:solidFill>
                  </a:tcPr>
                </a:tc>
                <a:tc>
                  <a:txBody>
                    <a:bodyPr/>
                    <a:lstStyle/>
                    <a:p>
                      <a:pPr algn="r"/>
                      <a:endPar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extLst>
                  <a:ext uri="{0D108BD9-81ED-4DB2-BD59-A6C34878D82A}">
                    <a16:rowId xmlns:a16="http://schemas.microsoft.com/office/drawing/2014/main" val="3113943859"/>
                  </a:ext>
                </a:extLst>
              </a:tr>
              <a:tr h="304058">
                <a:tc>
                  <a:txBody>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Uninsured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27,187</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8.3%</a:t>
                      </a:r>
                    </a:p>
                  </a:txBody>
                  <a:tcPr marL="45720" marR="45720" anchor="ctr">
                    <a:solidFill>
                      <a:schemeClr val="bg2"/>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0%</a:t>
                      </a:r>
                    </a:p>
                  </a:txBody>
                  <a:tcPr marL="45720" marR="45720" anchor="ctr">
                    <a:solidFill>
                      <a:schemeClr val="bg2"/>
                    </a:solidFill>
                  </a:tcPr>
                </a:tc>
                <a:extLst>
                  <a:ext uri="{0D108BD9-81ED-4DB2-BD59-A6C34878D82A}">
                    <a16:rowId xmlns:a16="http://schemas.microsoft.com/office/drawing/2014/main" val="1082431165"/>
                  </a:ext>
                </a:extLst>
              </a:tr>
              <a:tr h="304058">
                <a:tc>
                  <a:txBody>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Any Health Plan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300,887</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91.7%</a:t>
                      </a:r>
                    </a:p>
                  </a:txBody>
                  <a:tcPr marL="45720" marR="45720" anchor="ctr">
                    <a:solidFill>
                      <a:schemeClr val="bg1">
                        <a:lumMod val="95000"/>
                      </a:schemeClr>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extLst>
                  <a:ext uri="{0D108BD9-81ED-4DB2-BD59-A6C34878D82A}">
                    <a16:rowId xmlns:a16="http://schemas.microsoft.com/office/drawing/2014/main" val="83401601"/>
                  </a:ext>
                </a:extLst>
              </a:tr>
              <a:tr h="304058">
                <a:tc>
                  <a:txBody>
                    <a:bodyPr/>
                    <a:lstStyle/>
                    <a:p>
                      <a:pPr lvl="1"/>
                      <a:r>
                        <a:rPr lang="en-US" sz="1200" b="1">
                          <a:solidFill>
                            <a:srgbClr val="007EC5"/>
                          </a:solidFill>
                          <a:latin typeface="Open Sans" panose="020B0606030504020204" pitchFamily="34" charset="0"/>
                          <a:ea typeface="Open Sans" panose="020B0606030504020204" pitchFamily="34" charset="0"/>
                          <a:cs typeface="Open Sans" panose="020B0606030504020204" pitchFamily="34" charset="0"/>
                        </a:rPr>
                        <a:t>Any Public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117,095</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35.7%</a:t>
                      </a:r>
                    </a:p>
                  </a:txBody>
                  <a:tcPr marL="45720" marR="45720" anchor="ctr">
                    <a:solidFill>
                      <a:schemeClr val="bg2"/>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2"/>
                    </a:solidFill>
                  </a:tcPr>
                </a:tc>
                <a:extLst>
                  <a:ext uri="{0D108BD9-81ED-4DB2-BD59-A6C34878D82A}">
                    <a16:rowId xmlns:a16="http://schemas.microsoft.com/office/drawing/2014/main" val="1757464768"/>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Medicare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60,226</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18.4%</a:t>
                      </a:r>
                    </a:p>
                  </a:txBody>
                  <a:tcPr marL="45720" marR="45720" anchor="ctr">
                    <a:solidFill>
                      <a:schemeClr val="bg1">
                        <a:lumMod val="95000"/>
                      </a:schemeClr>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89% [4]</a:t>
                      </a:r>
                    </a:p>
                  </a:txBody>
                  <a:tcPr marL="45720" marR="45720" anchor="ctr">
                    <a:solidFill>
                      <a:schemeClr val="bg1">
                        <a:lumMod val="95000"/>
                      </a:schemeClr>
                    </a:solidFill>
                  </a:tcPr>
                </a:tc>
                <a:extLst>
                  <a:ext uri="{0D108BD9-81ED-4DB2-BD59-A6C34878D82A}">
                    <a16:rowId xmlns:a16="http://schemas.microsoft.com/office/drawing/2014/main" val="1498751879"/>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Traditional (FFS) [2]</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34,270</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10.4%</a:t>
                      </a:r>
                    </a:p>
                  </a:txBody>
                  <a:tcPr marL="45720" marR="45720" anchor="ctr">
                    <a:solidFill>
                      <a:schemeClr val="bg2"/>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2"/>
                    </a:solidFill>
                  </a:tcPr>
                </a:tc>
                <a:extLst>
                  <a:ext uri="{0D108BD9-81ED-4DB2-BD59-A6C34878D82A}">
                    <a16:rowId xmlns:a16="http://schemas.microsoft.com/office/drawing/2014/main" val="1527582714"/>
                  </a:ext>
                </a:extLst>
              </a:tr>
              <a:tr h="304058">
                <a:tc>
                  <a:txBody>
                    <a:bodyPr/>
                    <a:lstStyle/>
                    <a:p>
                      <a:pPr lvl="2"/>
                      <a:r>
                        <a:rPr lang="en-US" sz="12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 Medicare Advantage (Part C) [2]</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25,956</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7.9%</a:t>
                      </a:r>
                    </a:p>
                  </a:txBody>
                  <a:tcPr marL="45720" marR="45720" anchor="ctr">
                    <a:solidFill>
                      <a:schemeClr val="bg1">
                        <a:lumMod val="95000"/>
                      </a:schemeClr>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extLst>
                  <a:ext uri="{0D108BD9-81ED-4DB2-BD59-A6C34878D82A}">
                    <a16:rowId xmlns:a16="http://schemas.microsoft.com/office/drawing/2014/main" val="2057175361"/>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Medicaid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61,940</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18.9%</a:t>
                      </a:r>
                    </a:p>
                  </a:txBody>
                  <a:tcPr marL="45720" marR="45720" anchor="ctr">
                    <a:solidFill>
                      <a:schemeClr val="bg2"/>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100% [5]</a:t>
                      </a:r>
                    </a:p>
                  </a:txBody>
                  <a:tcPr marL="45720" marR="45720" anchor="ctr">
                    <a:solidFill>
                      <a:schemeClr val="bg2"/>
                    </a:solidFill>
                  </a:tcPr>
                </a:tc>
                <a:extLst>
                  <a:ext uri="{0D108BD9-81ED-4DB2-BD59-A6C34878D82A}">
                    <a16:rowId xmlns:a16="http://schemas.microsoft.com/office/drawing/2014/main" val="729727481"/>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Traditional (FFS) [3]</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9,106</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2.8%</a:t>
                      </a:r>
                    </a:p>
                  </a:txBody>
                  <a:tcPr marL="45720" marR="45720" anchor="ctr">
                    <a:solidFill>
                      <a:schemeClr val="bg1">
                        <a:lumMod val="95000"/>
                      </a:schemeClr>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extLst>
                  <a:ext uri="{0D108BD9-81ED-4DB2-BD59-A6C34878D82A}">
                    <a16:rowId xmlns:a16="http://schemas.microsoft.com/office/drawing/2014/main" val="2306292440"/>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Any type of Managed Care [3]</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52,834</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16.1%</a:t>
                      </a:r>
                    </a:p>
                  </a:txBody>
                  <a:tcPr marL="45720" marR="45720" anchor="ctr">
                    <a:solidFill>
                      <a:schemeClr val="bg2"/>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2"/>
                    </a:solidFill>
                  </a:tcPr>
                </a:tc>
                <a:extLst>
                  <a:ext uri="{0D108BD9-81ED-4DB2-BD59-A6C34878D82A}">
                    <a16:rowId xmlns:a16="http://schemas.microsoft.com/office/drawing/2014/main" val="1572477306"/>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CHAMPVA and VA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3,151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1.0%</a:t>
                      </a:r>
                    </a:p>
                  </a:txBody>
                  <a:tcPr marL="45720" marR="45720" anchor="ctr">
                    <a:solidFill>
                      <a:schemeClr val="bg1">
                        <a:lumMod val="95000"/>
                      </a:schemeClr>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100% [6]</a:t>
                      </a:r>
                    </a:p>
                  </a:txBody>
                  <a:tcPr marL="45720" marR="45720" anchor="ctr">
                    <a:solidFill>
                      <a:schemeClr val="bg1">
                        <a:lumMod val="95000"/>
                      </a:schemeClr>
                    </a:solidFill>
                  </a:tcPr>
                </a:tc>
                <a:extLst>
                  <a:ext uri="{0D108BD9-81ED-4DB2-BD59-A6C34878D82A}">
                    <a16:rowId xmlns:a16="http://schemas.microsoft.com/office/drawing/2014/main" val="3983261095"/>
                  </a:ext>
                </a:extLst>
              </a:tr>
              <a:tr h="304058">
                <a:tc>
                  <a:txBody>
                    <a:bodyPr/>
                    <a:lstStyle/>
                    <a:p>
                      <a:pPr lvl="1"/>
                      <a:r>
                        <a:rPr lang="en-US" sz="1200" b="1">
                          <a:solidFill>
                            <a:srgbClr val="007EC5"/>
                          </a:solidFill>
                          <a:latin typeface="Open Sans" panose="020B0606030504020204" pitchFamily="34" charset="0"/>
                          <a:ea typeface="Open Sans" panose="020B0606030504020204" pitchFamily="34" charset="0"/>
                          <a:cs typeface="Open Sans" panose="020B0606030504020204" pitchFamily="34" charset="0"/>
                        </a:rPr>
                        <a:t>Any Private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216,366</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66.0%</a:t>
                      </a:r>
                    </a:p>
                  </a:txBody>
                  <a:tcPr marL="45720" marR="45720" anchor="ctr">
                    <a:solidFill>
                      <a:schemeClr val="bg2"/>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2"/>
                    </a:solidFill>
                  </a:tcPr>
                </a:tc>
                <a:extLst>
                  <a:ext uri="{0D108BD9-81ED-4DB2-BD59-A6C34878D82A}">
                    <a16:rowId xmlns:a16="http://schemas.microsoft.com/office/drawing/2014/main" val="1047692795"/>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Employer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178,285</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54.3%</a:t>
                      </a:r>
                    </a:p>
                  </a:txBody>
                  <a:tcPr marL="45720" marR="45720" anchor="ctr">
                    <a:solidFill>
                      <a:schemeClr val="bg1">
                        <a:lumMod val="95000"/>
                      </a:schemeClr>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98% [7]</a:t>
                      </a:r>
                    </a:p>
                  </a:txBody>
                  <a:tcPr marL="45720" marR="45720" anchor="ctr">
                    <a:solidFill>
                      <a:schemeClr val="bg1">
                        <a:lumMod val="95000"/>
                      </a:schemeClr>
                    </a:solidFill>
                  </a:tcPr>
                </a:tc>
                <a:extLst>
                  <a:ext uri="{0D108BD9-81ED-4DB2-BD59-A6C34878D82A}">
                    <a16:rowId xmlns:a16="http://schemas.microsoft.com/office/drawing/2014/main" val="894556208"/>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Direct Purchase/Marketplace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33,555</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10.2%</a:t>
                      </a:r>
                    </a:p>
                  </a:txBody>
                  <a:tcPr marL="45720" marR="45720" anchor="ctr">
                    <a:solidFill>
                      <a:schemeClr val="bg2"/>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100% [8]</a:t>
                      </a:r>
                    </a:p>
                  </a:txBody>
                  <a:tcPr marL="45720" marR="45720" anchor="ctr">
                    <a:solidFill>
                      <a:schemeClr val="bg2"/>
                    </a:solidFill>
                  </a:tcPr>
                </a:tc>
                <a:extLst>
                  <a:ext uri="{0D108BD9-81ED-4DB2-BD59-A6C34878D82A}">
                    <a16:rowId xmlns:a16="http://schemas.microsoft.com/office/drawing/2014/main" val="2715691675"/>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Tricare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8,299</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2.5%</a:t>
                      </a:r>
                    </a:p>
                  </a:txBody>
                  <a:tcPr marL="45720" marR="45720" anchor="ctr">
                    <a:solidFill>
                      <a:schemeClr val="bg1">
                        <a:lumMod val="95000"/>
                      </a:schemeClr>
                    </a:solidFill>
                  </a:tcPr>
                </a:tc>
                <a:tc>
                  <a:txBody>
                    <a:bodyPr/>
                    <a:lstStyle/>
                    <a:p>
                      <a:pPr algn="r"/>
                      <a:r>
                        <a:rPr lang="en-US" sz="1200" b="1" dirty="0">
                          <a:solidFill>
                            <a:srgbClr val="63656B"/>
                          </a:solidFill>
                          <a:latin typeface="Open Sans" panose="020B0606030504020204" pitchFamily="34" charset="0"/>
                          <a:ea typeface="Open Sans" panose="020B0606030504020204" pitchFamily="34" charset="0"/>
                          <a:cs typeface="Open Sans" panose="020B0606030504020204" pitchFamily="34" charset="0"/>
                        </a:rPr>
                        <a:t>100% [9]</a:t>
                      </a:r>
                    </a:p>
                  </a:txBody>
                  <a:tcPr marL="45720" marR="45720" anchor="ctr">
                    <a:solidFill>
                      <a:schemeClr val="bg1">
                        <a:lumMod val="95000"/>
                      </a:schemeClr>
                    </a:solidFill>
                  </a:tcPr>
                </a:tc>
                <a:extLst>
                  <a:ext uri="{0D108BD9-81ED-4DB2-BD59-A6C34878D82A}">
                    <a16:rowId xmlns:a16="http://schemas.microsoft.com/office/drawing/2014/main" val="1619409062"/>
                  </a:ext>
                </a:extLst>
              </a:tr>
            </a:tbl>
          </a:graphicData>
        </a:graphic>
      </p:graphicFrame>
      <p:sp>
        <p:nvSpPr>
          <p:cNvPr id="3" name="Text Placeholder 2">
            <a:extLst>
              <a:ext uri="{FF2B5EF4-FFF2-40B4-BE49-F238E27FC236}">
                <a16:creationId xmlns:a16="http://schemas.microsoft.com/office/drawing/2014/main" id="{396D974C-29C4-838A-49C7-EB8846EEE5D5}"/>
              </a:ext>
            </a:extLst>
          </p:cNvPr>
          <p:cNvSpPr>
            <a:spLocks noGrp="1"/>
          </p:cNvSpPr>
          <p:nvPr>
            <p:ph type="body" idx="1"/>
          </p:nvPr>
        </p:nvSpPr>
        <p:spPr>
          <a:xfrm>
            <a:off x="9676522" y="1689486"/>
            <a:ext cx="2426971" cy="4436993"/>
          </a:xfrm>
        </p:spPr>
        <p:txBody>
          <a:bodyPr anchor="t">
            <a:normAutofit/>
          </a:bodyPr>
          <a:lstStyle/>
          <a:p>
            <a:pPr>
              <a:lnSpc>
                <a:spcPct val="100000"/>
              </a:lnSpc>
              <a:buClr>
                <a:srgbClr val="95C93D"/>
              </a:buClr>
            </a:pP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This snapshot of </a:t>
            </a:r>
            <a:b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b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where people got their prescription drug coverage in 2021 shows that nearly all insured Americans have prescription drug coverage. </a:t>
            </a:r>
            <a:endParaRPr lang="en-US" dirty="0"/>
          </a:p>
          <a:p>
            <a:pPr marL="285750" indent="-285750">
              <a:lnSpc>
                <a:spcPct val="100000"/>
              </a:lnSpc>
              <a:buClr>
                <a:srgbClr val="95C93D"/>
              </a:buClr>
              <a:buFont typeface="Arial" panose="020B0604020202020204" pitchFamily="34" charset="0"/>
              <a:buChar char="•"/>
            </a:pPr>
            <a:endParaRPr lang="en-US" sz="1600" b="0" dirty="0">
              <a:solidFill>
                <a:srgbClr val="63656B"/>
              </a:solidFill>
              <a:latin typeface="Open Sans"/>
              <a:ea typeface="Open Sans"/>
              <a:cs typeface="Open Sans"/>
            </a:endParaRPr>
          </a:p>
        </p:txBody>
      </p:sp>
      <p:sp>
        <p:nvSpPr>
          <p:cNvPr id="36" name="Round Single Corner Rectangle 35">
            <a:extLst>
              <a:ext uri="{FF2B5EF4-FFF2-40B4-BE49-F238E27FC236}">
                <a16:creationId xmlns:a16="http://schemas.microsoft.com/office/drawing/2014/main" id="{D511DD3B-04EA-A6BC-1575-E8E08D008163}"/>
              </a:ext>
            </a:extLst>
          </p:cNvPr>
          <p:cNvSpPr>
            <a:spLocks noChangeAspect="1"/>
          </p:cNvSpPr>
          <p:nvPr/>
        </p:nvSpPr>
        <p:spPr>
          <a:xfrm flipH="1" flipV="1">
            <a:off x="11082413" y="6205991"/>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1E2FF9AB-0C49-3B47-560B-B1A3FE5CEC59}"/>
              </a:ext>
            </a:extLst>
          </p:cNvPr>
          <p:cNvSpPr>
            <a:spLocks noGrp="1"/>
          </p:cNvSpPr>
          <p:nvPr>
            <p:ph type="sldNum" sz="quarter" idx="12"/>
          </p:nvPr>
        </p:nvSpPr>
        <p:spPr>
          <a:xfrm>
            <a:off x="11262359" y="6252029"/>
            <a:ext cx="929641" cy="365125"/>
          </a:xfrm>
        </p:spPr>
        <p:txBody>
          <a:bodyPr/>
          <a:lstStyle/>
          <a:p>
            <a:pPr algn="l"/>
            <a:fld id="{2B15DB8C-1026-EF49-A430-293BF643C55E}" type="slidenum">
              <a:rPr lang="en-US" sz="1600" b="1" smtClean="0">
                <a:solidFill>
                  <a:schemeClr val="bg1"/>
                </a:solidFill>
                <a:latin typeface="Montserrat" pitchFamily="2" charset="77"/>
              </a:rPr>
              <a:pPr algn="l"/>
              <a:t>6</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A7F99DA2-45DD-5924-A7EE-6F1DF576E50E}"/>
              </a:ext>
            </a:extLst>
          </p:cNvPr>
          <p:cNvSpPr txBox="1"/>
          <p:nvPr/>
        </p:nvSpPr>
        <p:spPr>
          <a:xfrm>
            <a:off x="4377128" y="-479685"/>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E7DF895F-A469-DAD6-C061-DF04D708ABA5}"/>
              </a:ext>
            </a:extLst>
          </p:cNvPr>
          <p:cNvSpPr txBox="1"/>
          <p:nvPr/>
        </p:nvSpPr>
        <p:spPr>
          <a:xfrm>
            <a:off x="291548" y="6466370"/>
            <a:ext cx="11062252" cy="569387"/>
          </a:xfrm>
          <a:prstGeom prst="rect">
            <a:avLst/>
          </a:prstGeom>
          <a:noFill/>
        </p:spPr>
        <p:txBody>
          <a:bodyPr wrap="square">
            <a:spAutoFit/>
          </a:bodyPr>
          <a:lstStyle/>
          <a:p>
            <a:r>
              <a:rPr lang="en-US" sz="1000" b="1" spc="300" dirty="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dirty="0">
                <a:solidFill>
                  <a:srgbClr val="25408F"/>
                </a:solidFill>
                <a:latin typeface="Montserrat" pitchFamily="2" charset="77"/>
              </a:rPr>
              <a:t>Access, Affordability, and Outcomes: </a:t>
            </a:r>
            <a:r>
              <a:rPr lang="en-US" sz="1000" b="1" dirty="0">
                <a:solidFill>
                  <a:srgbClr val="25408F"/>
                </a:solidFill>
                <a:latin typeface="Montserrat" pitchFamily="2" charset="77"/>
              </a:rPr>
              <a:t>THE VALUE OF MANAGED CARE PHARMACY</a:t>
            </a:r>
          </a:p>
          <a:p>
            <a:endParaRPr lang="en-US" sz="1000" b="1" dirty="0">
              <a:solidFill>
                <a:srgbClr val="25408F"/>
              </a:solidFill>
              <a:latin typeface="Montserrat" pitchFamily="2" charset="77"/>
            </a:endParaRPr>
          </a:p>
          <a:p>
            <a:endParaRPr lang="en-US" sz="1000" dirty="0"/>
          </a:p>
        </p:txBody>
      </p:sp>
      <p:pic>
        <p:nvPicPr>
          <p:cNvPr id="4" name="Picture 3" descr="A close-up of a logo&#10;&#10;Description automatically generated">
            <a:extLst>
              <a:ext uri="{FF2B5EF4-FFF2-40B4-BE49-F238E27FC236}">
                <a16:creationId xmlns:a16="http://schemas.microsoft.com/office/drawing/2014/main" id="{0FB7BC84-FB70-53C0-2E00-7D50F14EFFB0}"/>
              </a:ext>
            </a:extLst>
          </p:cNvPr>
          <p:cNvPicPr>
            <a:picLocks noChangeAspect="1"/>
          </p:cNvPicPr>
          <p:nvPr/>
        </p:nvPicPr>
        <p:blipFill>
          <a:blip r:embed="rId2"/>
          <a:stretch>
            <a:fillRect/>
          </a:stretch>
        </p:blipFill>
        <p:spPr>
          <a:xfrm>
            <a:off x="10555903" y="231203"/>
            <a:ext cx="1387065" cy="420404"/>
          </a:xfrm>
          <a:prstGeom prst="rect">
            <a:avLst/>
          </a:prstGeom>
        </p:spPr>
      </p:pic>
      <p:sp>
        <p:nvSpPr>
          <p:cNvPr id="5" name="TextBox 4">
            <a:extLst>
              <a:ext uri="{FF2B5EF4-FFF2-40B4-BE49-F238E27FC236}">
                <a16:creationId xmlns:a16="http://schemas.microsoft.com/office/drawing/2014/main" id="{8C78EA91-2297-FFD1-B219-98FBEB8EF18B}"/>
              </a:ext>
            </a:extLst>
          </p:cNvPr>
          <p:cNvSpPr txBox="1"/>
          <p:nvPr/>
        </p:nvSpPr>
        <p:spPr>
          <a:xfrm>
            <a:off x="9676522" y="5224119"/>
            <a:ext cx="1867778" cy="861774"/>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Sources: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AMCP, “Access, Affordability, and Outcomes: THE VALUE OF MANAGED CARE PHARMACY</a:t>
            </a:r>
          </a:p>
          <a:p>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Report 2024,” p. 11.</a:t>
            </a:r>
          </a:p>
        </p:txBody>
      </p:sp>
    </p:spTree>
    <p:extLst>
      <p:ext uri="{BB962C8B-B14F-4D97-AF65-F5344CB8AC3E}">
        <p14:creationId xmlns:p14="http://schemas.microsoft.com/office/powerpoint/2010/main" val="138095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690AE64-2419-54F7-1FC4-9C953C340D69}"/>
              </a:ext>
            </a:extLst>
          </p:cNvPr>
          <p:cNvGraphicFramePr>
            <a:graphicFrameLocks noGrp="1"/>
          </p:cNvGraphicFramePr>
          <p:nvPr>
            <p:ph idx="1"/>
            <p:extLst>
              <p:ext uri="{D42A27DB-BD31-4B8C-83A1-F6EECF244321}">
                <p14:modId xmlns:p14="http://schemas.microsoft.com/office/powerpoint/2010/main" val="3676419646"/>
              </p:ext>
            </p:extLst>
          </p:nvPr>
        </p:nvGraphicFramePr>
        <p:xfrm>
          <a:off x="3844720" y="818777"/>
          <a:ext cx="7376554" cy="5159405"/>
        </p:xfrm>
        <a:graphic>
          <a:graphicData uri="http://schemas.openxmlformats.org/drawingml/2006/chart">
            <c:chart xmlns:c="http://schemas.openxmlformats.org/drawingml/2006/chart" xmlns:r="http://schemas.openxmlformats.org/officeDocument/2006/relationships" r:id="rId2"/>
          </a:graphicData>
        </a:graphic>
      </p:graphicFrame>
      <p:sp>
        <p:nvSpPr>
          <p:cNvPr id="6" name="Round Single Corner Rectangle 5">
            <a:extLst>
              <a:ext uri="{FF2B5EF4-FFF2-40B4-BE49-F238E27FC236}">
                <a16:creationId xmlns:a16="http://schemas.microsoft.com/office/drawing/2014/main" id="{F82F9721-49DF-09E2-722A-21777DDD5460}"/>
              </a:ext>
            </a:extLst>
          </p:cNvPr>
          <p:cNvSpPr>
            <a:spLocks noChangeAspect="1"/>
          </p:cNvSpPr>
          <p:nvPr/>
        </p:nvSpPr>
        <p:spPr>
          <a:xfrm flipH="1" flipV="1">
            <a:off x="11082413" y="6213406"/>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0AF216D7-D0A6-092B-567A-71DB21AD1655}"/>
              </a:ext>
            </a:extLst>
          </p:cNvPr>
          <p:cNvSpPr>
            <a:spLocks noGrp="1"/>
          </p:cNvSpPr>
          <p:nvPr>
            <p:ph type="sldNum" sz="quarter" idx="12"/>
          </p:nvPr>
        </p:nvSpPr>
        <p:spPr>
          <a:xfrm>
            <a:off x="11262359" y="6259444"/>
            <a:ext cx="929641" cy="365125"/>
          </a:xfrm>
        </p:spPr>
        <p:txBody>
          <a:bodyPr/>
          <a:lstStyle/>
          <a:p>
            <a:pPr algn="l"/>
            <a:fld id="{2B15DB8C-1026-EF49-A430-293BF643C55E}" type="slidenum">
              <a:rPr lang="en-US" sz="1600" b="1" smtClean="0">
                <a:solidFill>
                  <a:schemeClr val="bg1"/>
                </a:solidFill>
                <a:latin typeface="Montserrat" pitchFamily="2" charset="77"/>
              </a:rPr>
              <a:pPr algn="l"/>
              <a:t>7</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8FF8A777-212D-5A18-5E04-E0EAD63D04C6}"/>
              </a:ext>
            </a:extLst>
          </p:cNvPr>
          <p:cNvSpPr txBox="1"/>
          <p:nvPr/>
        </p:nvSpPr>
        <p:spPr>
          <a:xfrm>
            <a:off x="3844720" y="6100419"/>
            <a:ext cx="4429418" cy="246221"/>
          </a:xfrm>
          <a:prstGeom prst="rect">
            <a:avLst/>
          </a:prstGeom>
          <a:noFill/>
        </p:spPr>
        <p:txBody>
          <a:bodyPr wrap="non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IQVIA, “The Use of Medicines in the U.S. 2022,” Exhibit 12, p. 17.</a:t>
            </a:r>
          </a:p>
        </p:txBody>
      </p:sp>
      <p:sp>
        <p:nvSpPr>
          <p:cNvPr id="11" name="Text Placeholder 3">
            <a:extLst>
              <a:ext uri="{FF2B5EF4-FFF2-40B4-BE49-F238E27FC236}">
                <a16:creationId xmlns:a16="http://schemas.microsoft.com/office/drawing/2014/main" id="{51E46C64-0036-C69C-CB2D-11C3D54387C7}"/>
              </a:ext>
            </a:extLst>
          </p:cNvPr>
          <p:cNvSpPr txBox="1">
            <a:spLocks/>
          </p:cNvSpPr>
          <p:nvPr/>
        </p:nvSpPr>
        <p:spPr>
          <a:xfrm>
            <a:off x="451674" y="1918991"/>
            <a:ext cx="3117026" cy="3020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This chart compares the  volume of dispensed prescriptions per enrollee per method of payment for 2019 and 2021.</a:t>
            </a:r>
          </a:p>
          <a:p>
            <a:pPr>
              <a:lnSpc>
                <a:spcPct val="100000"/>
              </a:lnSpc>
              <a:buClr>
                <a:srgbClr val="95C93D"/>
              </a:buClr>
            </a:pPr>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Medicare patients receive a substantially higher number of prescriptions than enrollees in other types.</a:t>
            </a:r>
          </a:p>
        </p:txBody>
      </p:sp>
      <p:sp>
        <p:nvSpPr>
          <p:cNvPr id="2" name="TextBox 1">
            <a:extLst>
              <a:ext uri="{FF2B5EF4-FFF2-40B4-BE49-F238E27FC236}">
                <a16:creationId xmlns:a16="http://schemas.microsoft.com/office/drawing/2014/main" id="{DF36A4DD-AD65-2EAE-2333-1E63D2A7BDCB}"/>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3" name="Picture 2" descr="A close-up of a logo&#10;&#10;Description automatically generated">
            <a:extLst>
              <a:ext uri="{FF2B5EF4-FFF2-40B4-BE49-F238E27FC236}">
                <a16:creationId xmlns:a16="http://schemas.microsoft.com/office/drawing/2014/main" id="{3E629741-D5E6-E2B2-16D0-75DC06ADD390}"/>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217306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250C3D-0F3E-E40E-3D7F-EDBFC5DCCE39}"/>
              </a:ext>
            </a:extLst>
          </p:cNvPr>
          <p:cNvSpPr/>
          <p:nvPr/>
        </p:nvSpPr>
        <p:spPr>
          <a:xfrm>
            <a:off x="839788" y="722184"/>
            <a:ext cx="10512424" cy="4010344"/>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618AF7F-DD27-9C90-35A9-276782DA83E7}"/>
              </a:ext>
            </a:extLst>
          </p:cNvPr>
          <p:cNvSpPr>
            <a:spLocks noGrp="1"/>
          </p:cNvSpPr>
          <p:nvPr>
            <p:ph type="body" idx="1"/>
          </p:nvPr>
        </p:nvSpPr>
        <p:spPr>
          <a:xfrm>
            <a:off x="685799" y="5273280"/>
            <a:ext cx="11062253" cy="1573807"/>
          </a:xfrm>
        </p:spPr>
        <p:txBody>
          <a:bodyPr anchor="t">
            <a:normAutofit/>
          </a:bodyPr>
          <a:lstStyle/>
          <a:p>
            <a:pPr marL="285750" indent="-285750">
              <a:lnSpc>
                <a:spcPct val="100000"/>
              </a:lnSpc>
              <a:spcBef>
                <a:spcPts val="400"/>
              </a:spcBef>
              <a:buClr>
                <a:srgbClr val="95C93D"/>
              </a:buClr>
              <a:buFont typeface="Arial" panose="020B0604020202020204" pitchFamily="34" charset="0"/>
              <a:buChar char="•"/>
            </a:pP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From 2013 to 2014, individuals who went from uninsured to Medicaid had an average of 13.3 more prescriptions filled and those going from uninsured to private had an average of four more prescriptions filled.</a:t>
            </a:r>
          </a:p>
          <a:p>
            <a:pPr marL="285750" indent="-285750">
              <a:lnSpc>
                <a:spcPct val="100000"/>
              </a:lnSpc>
              <a:spcBef>
                <a:spcPts val="400"/>
              </a:spcBef>
              <a:buClr>
                <a:srgbClr val="95C93D"/>
              </a:buClr>
              <a:buFont typeface="Arial" panose="020B0604020202020204" pitchFamily="34" charset="0"/>
              <a:buChar char="•"/>
            </a:pP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Medicaid expansion through the ACA led to a 19% increase in Medicaid prescriptions or roughly nine </a:t>
            </a:r>
            <a:b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b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additional prescriptions annually per newly eligible beneficiary. </a:t>
            </a:r>
          </a:p>
        </p:txBody>
      </p:sp>
      <p:grpSp>
        <p:nvGrpSpPr>
          <p:cNvPr id="33" name="Group 32">
            <a:extLst>
              <a:ext uri="{FF2B5EF4-FFF2-40B4-BE49-F238E27FC236}">
                <a16:creationId xmlns:a16="http://schemas.microsoft.com/office/drawing/2014/main" id="{C88C2E90-A213-F3CA-49B6-4BA1D3230EAC}"/>
              </a:ext>
            </a:extLst>
          </p:cNvPr>
          <p:cNvGrpSpPr/>
          <p:nvPr/>
        </p:nvGrpSpPr>
        <p:grpSpPr>
          <a:xfrm>
            <a:off x="1126930" y="1474805"/>
            <a:ext cx="9938140" cy="825059"/>
            <a:chOff x="839788" y="2383436"/>
            <a:chExt cx="9938140" cy="825059"/>
          </a:xfrm>
        </p:grpSpPr>
        <p:sp>
          <p:nvSpPr>
            <p:cNvPr id="15" name="Round Diagonal Corner Rectangle 14">
              <a:extLst>
                <a:ext uri="{FF2B5EF4-FFF2-40B4-BE49-F238E27FC236}">
                  <a16:creationId xmlns:a16="http://schemas.microsoft.com/office/drawing/2014/main" id="{0F60177D-0F94-389E-4CC0-3C4C58922231}"/>
                </a:ext>
              </a:extLst>
            </p:cNvPr>
            <p:cNvSpPr/>
            <p:nvPr/>
          </p:nvSpPr>
          <p:spPr>
            <a:xfrm>
              <a:off x="3268192" y="2384036"/>
              <a:ext cx="4136950" cy="824459"/>
            </a:xfrm>
            <a:prstGeom prst="round2DiagRect">
              <a:avLst>
                <a:gd name="adj1" fmla="val 36667"/>
                <a:gd name="adj2" fmla="val 0"/>
              </a:avLst>
            </a:prstGeom>
            <a:solidFill>
              <a:srgbClr val="7C8DBD"/>
            </a:solidFill>
            <a:ln>
              <a:solidFill>
                <a:srgbClr val="7C8D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25408F"/>
                  </a:solidFill>
                  <a:latin typeface="Open Sans" panose="020B0606030504020204" pitchFamily="34" charset="0"/>
                  <a:ea typeface="Open Sans" panose="020B0606030504020204" pitchFamily="34" charset="0"/>
                  <a:cs typeface="Open Sans" panose="020B0606030504020204" pitchFamily="34" charset="0"/>
                </a:rPr>
                <a:t>MEDICAID</a:t>
              </a:r>
            </a:p>
          </p:txBody>
        </p:sp>
        <p:sp>
          <p:nvSpPr>
            <p:cNvPr id="16" name="Round Diagonal Corner Rectangle 15">
              <a:extLst>
                <a:ext uri="{FF2B5EF4-FFF2-40B4-BE49-F238E27FC236}">
                  <a16:creationId xmlns:a16="http://schemas.microsoft.com/office/drawing/2014/main" id="{0E1E250B-54B4-04C3-1FC7-0C658A69753B}"/>
                </a:ext>
              </a:extLst>
            </p:cNvPr>
            <p:cNvSpPr/>
            <p:nvPr/>
          </p:nvSpPr>
          <p:spPr>
            <a:xfrm>
              <a:off x="3193242" y="2384036"/>
              <a:ext cx="7584686" cy="824459"/>
            </a:xfrm>
            <a:prstGeom prst="round2DiagRect">
              <a:avLst>
                <a:gd name="adj1" fmla="val 36667"/>
                <a:gd name="adj2" fmla="val 0"/>
              </a:avLst>
            </a:prstGeom>
            <a:noFill/>
            <a:ln>
              <a:solidFill>
                <a:srgbClr val="254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+13.3 prescriptions filled</a:t>
              </a:r>
            </a:p>
          </p:txBody>
        </p:sp>
        <p:sp>
          <p:nvSpPr>
            <p:cNvPr id="13" name="Round Diagonal Corner Rectangle 12">
              <a:extLst>
                <a:ext uri="{FF2B5EF4-FFF2-40B4-BE49-F238E27FC236}">
                  <a16:creationId xmlns:a16="http://schemas.microsoft.com/office/drawing/2014/main" id="{B0D4A944-AAAC-253F-51EC-7ED700393B5B}"/>
                </a:ext>
              </a:extLst>
            </p:cNvPr>
            <p:cNvSpPr/>
            <p:nvPr/>
          </p:nvSpPr>
          <p:spPr>
            <a:xfrm>
              <a:off x="839788" y="2383436"/>
              <a:ext cx="2743200" cy="824459"/>
            </a:xfrm>
            <a:prstGeom prst="round2DiagRect">
              <a:avLst>
                <a:gd name="adj1" fmla="val 36667"/>
                <a:gd name="adj2" fmla="val 0"/>
              </a:avLst>
            </a:prstGeom>
            <a:solidFill>
              <a:srgbClr val="25408F"/>
            </a:solidFill>
            <a:ln>
              <a:solidFill>
                <a:srgbClr val="254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UNINSURED</a:t>
              </a:r>
            </a:p>
          </p:txBody>
        </p:sp>
        <p:sp>
          <p:nvSpPr>
            <p:cNvPr id="17" name="Right Arrow 16">
              <a:extLst>
                <a:ext uri="{FF2B5EF4-FFF2-40B4-BE49-F238E27FC236}">
                  <a16:creationId xmlns:a16="http://schemas.microsoft.com/office/drawing/2014/main" id="{F6C7D42F-2815-B38C-4FE0-3B8CF9F7F86A}"/>
                </a:ext>
              </a:extLst>
            </p:cNvPr>
            <p:cNvSpPr/>
            <p:nvPr/>
          </p:nvSpPr>
          <p:spPr>
            <a:xfrm>
              <a:off x="3193242" y="2578908"/>
              <a:ext cx="794142" cy="39336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D854ECBD-2B8B-BD1B-2087-9B7FEC0C6AF2}"/>
                </a:ext>
              </a:extLst>
            </p:cNvPr>
            <p:cNvSpPr/>
            <p:nvPr/>
          </p:nvSpPr>
          <p:spPr>
            <a:xfrm>
              <a:off x="7070529" y="2578908"/>
              <a:ext cx="794142" cy="393360"/>
            </a:xfrm>
            <a:prstGeom prst="rightArrow">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01B7E3D-5A12-2535-2C42-37D8CF0B1828}"/>
              </a:ext>
            </a:extLst>
          </p:cNvPr>
          <p:cNvGrpSpPr/>
          <p:nvPr/>
        </p:nvGrpSpPr>
        <p:grpSpPr>
          <a:xfrm>
            <a:off x="1126930" y="2529334"/>
            <a:ext cx="9938140" cy="825059"/>
            <a:chOff x="839788" y="3544834"/>
            <a:chExt cx="9938140" cy="825059"/>
          </a:xfrm>
        </p:grpSpPr>
        <p:sp>
          <p:nvSpPr>
            <p:cNvPr id="20" name="Round Diagonal Corner Rectangle 19">
              <a:extLst>
                <a:ext uri="{FF2B5EF4-FFF2-40B4-BE49-F238E27FC236}">
                  <a16:creationId xmlns:a16="http://schemas.microsoft.com/office/drawing/2014/main" id="{662C5A13-541D-6F66-3201-42B8B8E8093B}"/>
                </a:ext>
              </a:extLst>
            </p:cNvPr>
            <p:cNvSpPr/>
            <p:nvPr/>
          </p:nvSpPr>
          <p:spPr>
            <a:xfrm>
              <a:off x="3268192" y="3545434"/>
              <a:ext cx="4136950" cy="824459"/>
            </a:xfrm>
            <a:prstGeom prst="round2DiagRect">
              <a:avLst>
                <a:gd name="adj1" fmla="val 36667"/>
                <a:gd name="adj2" fmla="val 0"/>
              </a:avLst>
            </a:prstGeom>
            <a:solidFill>
              <a:srgbClr val="79B3DD"/>
            </a:solidFill>
            <a:ln>
              <a:solidFill>
                <a:srgbClr val="62A6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25408F"/>
                  </a:solidFill>
                  <a:latin typeface="Open Sans" panose="020B0606030504020204" pitchFamily="34" charset="0"/>
                  <a:ea typeface="Open Sans" panose="020B0606030504020204" pitchFamily="34" charset="0"/>
                  <a:cs typeface="Open Sans" panose="020B0606030504020204" pitchFamily="34" charset="0"/>
                </a:rPr>
                <a:t>PRIVATE COVERAGE</a:t>
              </a:r>
            </a:p>
          </p:txBody>
        </p:sp>
        <p:sp>
          <p:nvSpPr>
            <p:cNvPr id="19" name="Round Diagonal Corner Rectangle 18">
              <a:extLst>
                <a:ext uri="{FF2B5EF4-FFF2-40B4-BE49-F238E27FC236}">
                  <a16:creationId xmlns:a16="http://schemas.microsoft.com/office/drawing/2014/main" id="{38147ACF-A106-2728-36FC-DACAE324DB2E}"/>
                </a:ext>
              </a:extLst>
            </p:cNvPr>
            <p:cNvSpPr/>
            <p:nvPr/>
          </p:nvSpPr>
          <p:spPr>
            <a:xfrm>
              <a:off x="3193242" y="3545434"/>
              <a:ext cx="7584686" cy="824459"/>
            </a:xfrm>
            <a:prstGeom prst="round2DiagRect">
              <a:avLst>
                <a:gd name="adj1" fmla="val 36667"/>
                <a:gd name="adj2" fmla="val 0"/>
              </a:avLst>
            </a:prstGeom>
            <a:noFill/>
            <a:ln>
              <a:solidFill>
                <a:srgbClr val="007E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+4 prescriptions filled</a:t>
              </a:r>
            </a:p>
          </p:txBody>
        </p:sp>
        <p:sp>
          <p:nvSpPr>
            <p:cNvPr id="21" name="Round Diagonal Corner Rectangle 20">
              <a:extLst>
                <a:ext uri="{FF2B5EF4-FFF2-40B4-BE49-F238E27FC236}">
                  <a16:creationId xmlns:a16="http://schemas.microsoft.com/office/drawing/2014/main" id="{482237F5-D34A-3D43-BACA-3028C0F60E3C}"/>
                </a:ext>
              </a:extLst>
            </p:cNvPr>
            <p:cNvSpPr/>
            <p:nvPr/>
          </p:nvSpPr>
          <p:spPr>
            <a:xfrm>
              <a:off x="839788" y="3544834"/>
              <a:ext cx="2743200" cy="824459"/>
            </a:xfrm>
            <a:prstGeom prst="round2DiagRect">
              <a:avLst>
                <a:gd name="adj1" fmla="val 36667"/>
                <a:gd name="adj2" fmla="val 0"/>
              </a:avLst>
            </a:prstGeom>
            <a:solidFill>
              <a:srgbClr val="007EC5"/>
            </a:solidFill>
            <a:ln>
              <a:solidFill>
                <a:srgbClr val="007E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UNINSURED</a:t>
              </a:r>
            </a:p>
          </p:txBody>
        </p:sp>
        <p:sp>
          <p:nvSpPr>
            <p:cNvPr id="22" name="Right Arrow 21">
              <a:extLst>
                <a:ext uri="{FF2B5EF4-FFF2-40B4-BE49-F238E27FC236}">
                  <a16:creationId xmlns:a16="http://schemas.microsoft.com/office/drawing/2014/main" id="{A004C513-AECE-3F15-613C-2F447CD42C0E}"/>
                </a:ext>
              </a:extLst>
            </p:cNvPr>
            <p:cNvSpPr/>
            <p:nvPr/>
          </p:nvSpPr>
          <p:spPr>
            <a:xfrm>
              <a:off x="3193242" y="3740306"/>
              <a:ext cx="794142" cy="39336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F0A0DC19-EBE8-5EA1-1053-6B4ED792D8D7}"/>
                </a:ext>
              </a:extLst>
            </p:cNvPr>
            <p:cNvSpPr/>
            <p:nvPr/>
          </p:nvSpPr>
          <p:spPr>
            <a:xfrm>
              <a:off x="7070529" y="3740306"/>
              <a:ext cx="794142" cy="393360"/>
            </a:xfrm>
            <a:prstGeom prst="rightArrow">
              <a:avLst/>
            </a:prstGeom>
            <a:solidFill>
              <a:srgbClr val="007E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190F046-88AF-1375-2B77-CB533A28C0F3}"/>
              </a:ext>
            </a:extLst>
          </p:cNvPr>
          <p:cNvGrpSpPr/>
          <p:nvPr/>
        </p:nvGrpSpPr>
        <p:grpSpPr>
          <a:xfrm>
            <a:off x="1126930" y="3583864"/>
            <a:ext cx="9938140" cy="963020"/>
            <a:chOff x="839788" y="4702354"/>
            <a:chExt cx="9938140" cy="1068859"/>
          </a:xfrm>
        </p:grpSpPr>
        <p:sp>
          <p:nvSpPr>
            <p:cNvPr id="25" name="Round Diagonal Corner Rectangle 24">
              <a:extLst>
                <a:ext uri="{FF2B5EF4-FFF2-40B4-BE49-F238E27FC236}">
                  <a16:creationId xmlns:a16="http://schemas.microsoft.com/office/drawing/2014/main" id="{91B832F4-08F1-3ECD-9286-EF0129864EF0}"/>
                </a:ext>
              </a:extLst>
            </p:cNvPr>
            <p:cNvSpPr/>
            <p:nvPr/>
          </p:nvSpPr>
          <p:spPr>
            <a:xfrm>
              <a:off x="3193242" y="4702354"/>
              <a:ext cx="4211900" cy="1068859"/>
            </a:xfrm>
            <a:prstGeom prst="round2DiagRect">
              <a:avLst>
                <a:gd name="adj1" fmla="val 36667"/>
                <a:gd name="adj2" fmla="val 0"/>
              </a:avLst>
            </a:prstGeom>
            <a:solidFill>
              <a:srgbClr val="C0DF91"/>
            </a:solidFill>
            <a:ln>
              <a:solidFill>
                <a:srgbClr val="C0DF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25408F"/>
                  </a:solidFill>
                  <a:latin typeface="Open Sans" panose="020B0606030504020204" pitchFamily="34" charset="0"/>
                  <a:ea typeface="Open Sans" panose="020B0606030504020204" pitchFamily="34" charset="0"/>
                  <a:cs typeface="Open Sans" panose="020B0606030504020204" pitchFamily="34" charset="0"/>
                </a:rPr>
                <a:t>MEDICARE PART D</a:t>
              </a:r>
            </a:p>
          </p:txBody>
        </p:sp>
        <p:sp>
          <p:nvSpPr>
            <p:cNvPr id="26" name="Round Diagonal Corner Rectangle 25">
              <a:extLst>
                <a:ext uri="{FF2B5EF4-FFF2-40B4-BE49-F238E27FC236}">
                  <a16:creationId xmlns:a16="http://schemas.microsoft.com/office/drawing/2014/main" id="{50E1C216-1F04-0363-54B1-27CFB10AE14D}"/>
                </a:ext>
              </a:extLst>
            </p:cNvPr>
            <p:cNvSpPr/>
            <p:nvPr/>
          </p:nvSpPr>
          <p:spPr>
            <a:xfrm>
              <a:off x="3193242" y="4702354"/>
              <a:ext cx="7584686" cy="1068859"/>
            </a:xfrm>
            <a:prstGeom prst="round2DiagRect">
              <a:avLst>
                <a:gd name="adj1" fmla="val 36667"/>
                <a:gd name="adj2" fmla="val 0"/>
              </a:avLst>
            </a:prstGeom>
            <a:noFill/>
            <a:ln>
              <a:solidFill>
                <a:srgbClr val="95C9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11% to 37% increase in</a:t>
              </a:r>
            </a:p>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medication use for</a:t>
              </a:r>
            </a:p>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selected classes</a:t>
              </a:r>
            </a:p>
          </p:txBody>
        </p:sp>
        <p:sp>
          <p:nvSpPr>
            <p:cNvPr id="27" name="Round Diagonal Corner Rectangle 26">
              <a:extLst>
                <a:ext uri="{FF2B5EF4-FFF2-40B4-BE49-F238E27FC236}">
                  <a16:creationId xmlns:a16="http://schemas.microsoft.com/office/drawing/2014/main" id="{0A44A537-347D-2A71-ABB9-C51DCB5DAD9C}"/>
                </a:ext>
              </a:extLst>
            </p:cNvPr>
            <p:cNvSpPr/>
            <p:nvPr/>
          </p:nvSpPr>
          <p:spPr>
            <a:xfrm>
              <a:off x="839788" y="4702354"/>
              <a:ext cx="2743200" cy="1068859"/>
            </a:xfrm>
            <a:prstGeom prst="round2DiagRect">
              <a:avLst>
                <a:gd name="adj1" fmla="val 36667"/>
                <a:gd name="adj2" fmla="val 0"/>
              </a:avLst>
            </a:prstGeom>
            <a:solidFill>
              <a:srgbClr val="95C93D"/>
            </a:solidFill>
            <a:ln>
              <a:solidFill>
                <a:srgbClr val="95C9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UNINSURED</a:t>
              </a:r>
            </a:p>
          </p:txBody>
        </p:sp>
        <p:sp>
          <p:nvSpPr>
            <p:cNvPr id="28" name="Right Arrow 27">
              <a:extLst>
                <a:ext uri="{FF2B5EF4-FFF2-40B4-BE49-F238E27FC236}">
                  <a16:creationId xmlns:a16="http://schemas.microsoft.com/office/drawing/2014/main" id="{2B58E302-F697-8728-3F6C-2832724CC24C}"/>
                </a:ext>
              </a:extLst>
            </p:cNvPr>
            <p:cNvSpPr/>
            <p:nvPr/>
          </p:nvSpPr>
          <p:spPr>
            <a:xfrm>
              <a:off x="3193242" y="5040103"/>
              <a:ext cx="794142" cy="39336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7B2866BA-9CEB-FDAF-FCF8-44EEF2C87260}"/>
                </a:ext>
              </a:extLst>
            </p:cNvPr>
            <p:cNvSpPr/>
            <p:nvPr/>
          </p:nvSpPr>
          <p:spPr>
            <a:xfrm>
              <a:off x="7070529" y="5040103"/>
              <a:ext cx="794142" cy="393360"/>
            </a:xfrm>
            <a:prstGeom prst="rightArrow">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0C9EAF3E-9F66-9384-823E-4E83709AF91D}"/>
              </a:ext>
            </a:extLst>
          </p:cNvPr>
          <p:cNvSpPr txBox="1">
            <a:spLocks/>
          </p:cNvSpPr>
          <p:nvPr/>
        </p:nvSpPr>
        <p:spPr>
          <a:xfrm>
            <a:off x="839788" y="779165"/>
            <a:ext cx="10512424" cy="7741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en-US" sz="1800">
                <a:solidFill>
                  <a:srgbClr val="25408F"/>
                </a:solidFill>
                <a:latin typeface="Montserrat" pitchFamily="2" charset="77"/>
                <a:ea typeface="Open Sans" panose="020B0606030504020204" pitchFamily="34" charset="0"/>
                <a:cs typeface="Open Sans" panose="020B0606030504020204" pitchFamily="34" charset="0"/>
              </a:rPr>
              <a:t>Impact of Gaining Insurance</a:t>
            </a:r>
          </a:p>
          <a:p>
            <a:pPr algn="ctr">
              <a:lnSpc>
                <a:spcPct val="100000"/>
              </a:lnSpc>
              <a:spcBef>
                <a:spcPts val="0"/>
              </a:spcBef>
            </a:pPr>
            <a:r>
              <a:rPr lang="en-US" sz="1400" b="0">
                <a:solidFill>
                  <a:srgbClr val="25408F"/>
                </a:solidFill>
                <a:latin typeface="Open Sans" panose="020B0606030504020204" pitchFamily="34" charset="0"/>
                <a:ea typeface="Open Sans" panose="020B0606030504020204" pitchFamily="34" charset="0"/>
                <a:cs typeface="Open Sans" panose="020B0606030504020204" pitchFamily="34" charset="0"/>
              </a:rPr>
              <a:t>Uninsured patients who gained insurance coverage filled a greater number of prescriptions after coverage began</a:t>
            </a:r>
          </a:p>
        </p:txBody>
      </p:sp>
      <p:sp>
        <p:nvSpPr>
          <p:cNvPr id="36" name="Round Single Corner Rectangle 35">
            <a:extLst>
              <a:ext uri="{FF2B5EF4-FFF2-40B4-BE49-F238E27FC236}">
                <a16:creationId xmlns:a16="http://schemas.microsoft.com/office/drawing/2014/main" id="{BF50C7CE-EFC2-A5B3-7D27-53765F915204}"/>
              </a:ext>
            </a:extLst>
          </p:cNvPr>
          <p:cNvSpPr>
            <a:spLocks noChangeAspect="1"/>
          </p:cNvSpPr>
          <p:nvPr/>
        </p:nvSpPr>
        <p:spPr>
          <a:xfrm flipH="1" flipV="1">
            <a:off x="11082413" y="6220548"/>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77DAA73B-CB31-3FF1-87CD-6E0824878DCC}"/>
              </a:ext>
            </a:extLst>
          </p:cNvPr>
          <p:cNvSpPr>
            <a:spLocks noGrp="1"/>
          </p:cNvSpPr>
          <p:nvPr>
            <p:ph type="sldNum" sz="quarter" idx="12"/>
          </p:nvPr>
        </p:nvSpPr>
        <p:spPr>
          <a:xfrm>
            <a:off x="11262359" y="6266586"/>
            <a:ext cx="929641" cy="365125"/>
          </a:xfrm>
        </p:spPr>
        <p:txBody>
          <a:bodyPr/>
          <a:lstStyle/>
          <a:p>
            <a:pPr algn="l"/>
            <a:fld id="{2B15DB8C-1026-EF49-A430-293BF643C55E}" type="slidenum">
              <a:rPr lang="en-US" sz="1600" b="1" smtClean="0">
                <a:solidFill>
                  <a:schemeClr val="bg1"/>
                </a:solidFill>
                <a:latin typeface="Montserrat" pitchFamily="2" charset="77"/>
              </a:rPr>
              <a:pPr algn="l"/>
              <a:t>8</a:t>
            </a:fld>
            <a:endParaRPr lang="en-US" sz="1600" b="1">
              <a:solidFill>
                <a:schemeClr val="bg1"/>
              </a:solidFill>
              <a:latin typeface="Montserrat" pitchFamily="2" charset="77"/>
            </a:endParaRPr>
          </a:p>
        </p:txBody>
      </p:sp>
      <p:sp>
        <p:nvSpPr>
          <p:cNvPr id="2" name="TextBox 1">
            <a:extLst>
              <a:ext uri="{FF2B5EF4-FFF2-40B4-BE49-F238E27FC236}">
                <a16:creationId xmlns:a16="http://schemas.microsoft.com/office/drawing/2014/main" id="{AA0CC719-616B-3228-AEAC-735E850A8708}"/>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1965094F-EA3D-F771-E676-A03D43DD3425}"/>
              </a:ext>
            </a:extLst>
          </p:cNvPr>
          <p:cNvPicPr>
            <a:picLocks noChangeAspect="1"/>
          </p:cNvPicPr>
          <p:nvPr/>
        </p:nvPicPr>
        <p:blipFill>
          <a:blip r:embed="rId3"/>
          <a:stretch>
            <a:fillRect/>
          </a:stretch>
        </p:blipFill>
        <p:spPr>
          <a:xfrm>
            <a:off x="10555903" y="231203"/>
            <a:ext cx="1387065" cy="420404"/>
          </a:xfrm>
          <a:prstGeom prst="rect">
            <a:avLst/>
          </a:prstGeom>
        </p:spPr>
      </p:pic>
      <p:sp>
        <p:nvSpPr>
          <p:cNvPr id="5" name="TextBox 4">
            <a:extLst>
              <a:ext uri="{FF2B5EF4-FFF2-40B4-BE49-F238E27FC236}">
                <a16:creationId xmlns:a16="http://schemas.microsoft.com/office/drawing/2014/main" id="{E65C3FFC-B230-8A5C-4DB2-D641625AAD22}"/>
              </a:ext>
            </a:extLst>
          </p:cNvPr>
          <p:cNvSpPr txBox="1"/>
          <p:nvPr/>
        </p:nvSpPr>
        <p:spPr>
          <a:xfrm>
            <a:off x="1025320" y="4810426"/>
            <a:ext cx="10286790" cy="400110"/>
          </a:xfrm>
          <a:prstGeom prst="rect">
            <a:avLst/>
          </a:prstGeom>
          <a:noFill/>
        </p:spPr>
        <p:txBody>
          <a:bodyPr wrap="non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Andrew W. Mulcahy, Christine Eibner, and Kenneth Finegold, “Gaining Coverage Through Medicaid Or Private Insurance Increased Prescription Use and Lowered </a:t>
            </a:r>
            <a:b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Out-Of-Pocket Spending,” Health Affairs, Volume 35, no. 9, September 2016, p. 1729 (https://</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www.healthaffairs.org</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doi</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/10.1377/hlthaff.2016.0091, accessed June 7, 2023).</a:t>
            </a:r>
          </a:p>
        </p:txBody>
      </p:sp>
    </p:spTree>
    <p:extLst>
      <p:ext uri="{BB962C8B-B14F-4D97-AF65-F5344CB8AC3E}">
        <p14:creationId xmlns:p14="http://schemas.microsoft.com/office/powerpoint/2010/main" val="359244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1BB83-B7DD-DA64-2E62-C56475F90EA7}"/>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5307BDD9-1FD9-C589-33E8-C12E79BEAAF1}"/>
              </a:ext>
            </a:extLst>
          </p:cNvPr>
          <p:cNvSpPr txBox="1">
            <a:spLocks/>
          </p:cNvSpPr>
          <p:nvPr/>
        </p:nvSpPr>
        <p:spPr>
          <a:xfrm>
            <a:off x="4346442" y="1060760"/>
            <a:ext cx="6778926" cy="126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en-US" sz="1800">
                <a:solidFill>
                  <a:srgbClr val="25408F"/>
                </a:solidFill>
                <a:latin typeface="Montserrat" pitchFamily="2" charset="77"/>
                <a:ea typeface="Open Sans" panose="020B0606030504020204" pitchFamily="34" charset="0"/>
                <a:cs typeface="Open Sans" panose="020B0606030504020204" pitchFamily="34" charset="0"/>
              </a:rPr>
              <a:t>Average final out-of-pocket cost per retail prescription by product type and method of payment</a:t>
            </a:r>
          </a:p>
          <a:p>
            <a:pPr algn="ctr">
              <a:lnSpc>
                <a:spcPct val="100000"/>
              </a:lnSpc>
              <a:spcBef>
                <a:spcPts val="0"/>
              </a:spcBef>
            </a:pPr>
            <a:r>
              <a:rPr lang="en-US" sz="1400" b="0">
                <a:solidFill>
                  <a:srgbClr val="25408F"/>
                </a:solidFill>
                <a:latin typeface="Open Sans" panose="020B0606030504020204" pitchFamily="34" charset="0"/>
                <a:ea typeface="Open Sans" panose="020B0606030504020204" pitchFamily="34" charset="0"/>
                <a:cs typeface="Open Sans" panose="020B0606030504020204" pitchFamily="34" charset="0"/>
              </a:rPr>
              <a:t>Cash-paying patients had higher out-of-pocket costs for retail prescriptions across product types than insured patients</a:t>
            </a:r>
          </a:p>
        </p:txBody>
      </p:sp>
      <p:pic>
        <p:nvPicPr>
          <p:cNvPr id="13" name="Content Placeholder 12">
            <a:extLst>
              <a:ext uri="{FF2B5EF4-FFF2-40B4-BE49-F238E27FC236}">
                <a16:creationId xmlns:a16="http://schemas.microsoft.com/office/drawing/2014/main" id="{AF403150-382B-F517-DD20-669A613A9D6E}"/>
              </a:ext>
            </a:extLst>
          </p:cNvPr>
          <p:cNvPicPr>
            <a:picLocks noGrp="1" noChangeAspect="1"/>
          </p:cNvPicPr>
          <p:nvPr>
            <p:ph idx="1"/>
          </p:nvPr>
        </p:nvPicPr>
        <p:blipFill>
          <a:blip r:embed="rId2"/>
          <a:srcRect/>
          <a:stretch/>
        </p:blipFill>
        <p:spPr>
          <a:xfrm>
            <a:off x="4133019" y="2324697"/>
            <a:ext cx="7205772" cy="3132944"/>
          </a:xfrm>
          <a:prstGeom prst="rect">
            <a:avLst/>
          </a:prstGeom>
        </p:spPr>
      </p:pic>
      <p:sp>
        <p:nvSpPr>
          <p:cNvPr id="14" name="Rectangle 13">
            <a:extLst>
              <a:ext uri="{FF2B5EF4-FFF2-40B4-BE49-F238E27FC236}">
                <a16:creationId xmlns:a16="http://schemas.microsoft.com/office/drawing/2014/main" id="{AB139277-DD53-5AFA-F35D-CED1E9BB3B66}"/>
              </a:ext>
            </a:extLst>
          </p:cNvPr>
          <p:cNvSpPr/>
          <p:nvPr/>
        </p:nvSpPr>
        <p:spPr>
          <a:xfrm>
            <a:off x="3977246" y="785823"/>
            <a:ext cx="7517318" cy="4931763"/>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2E072A52-D958-EC13-AFDF-657A1F48EB7E}"/>
              </a:ext>
            </a:extLst>
          </p:cNvPr>
          <p:cNvSpPr>
            <a:spLocks noChangeAspect="1"/>
          </p:cNvSpPr>
          <p:nvPr/>
        </p:nvSpPr>
        <p:spPr>
          <a:xfrm flipH="1" flipV="1">
            <a:off x="11082413" y="6231063"/>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661AAC46-FB22-A24D-B926-A5A96E8E10A9}"/>
              </a:ext>
            </a:extLst>
          </p:cNvPr>
          <p:cNvSpPr>
            <a:spLocks noGrp="1"/>
          </p:cNvSpPr>
          <p:nvPr>
            <p:ph type="sldNum" sz="quarter" idx="12"/>
          </p:nvPr>
        </p:nvSpPr>
        <p:spPr>
          <a:xfrm>
            <a:off x="11262359" y="6277101"/>
            <a:ext cx="929641" cy="365125"/>
          </a:xfrm>
        </p:spPr>
        <p:txBody>
          <a:bodyPr/>
          <a:lstStyle/>
          <a:p>
            <a:pPr algn="l"/>
            <a:fld id="{2B15DB8C-1026-EF49-A430-293BF643C55E}" type="slidenum">
              <a:rPr lang="en-US" sz="1600" b="1" smtClean="0">
                <a:solidFill>
                  <a:schemeClr val="bg1"/>
                </a:solidFill>
                <a:latin typeface="Montserrat" pitchFamily="2" charset="77"/>
              </a:rPr>
              <a:pPr algn="l"/>
              <a:t>9</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0A267D47-1AA5-E89E-D3FE-874BD624FC19}"/>
              </a:ext>
            </a:extLst>
          </p:cNvPr>
          <p:cNvSpPr txBox="1"/>
          <p:nvPr/>
        </p:nvSpPr>
        <p:spPr>
          <a:xfrm>
            <a:off x="3977246" y="5869412"/>
            <a:ext cx="4722768" cy="246221"/>
          </a:xfrm>
          <a:prstGeom prst="rect">
            <a:avLst/>
          </a:prstGeom>
          <a:noFill/>
        </p:spPr>
        <p:txBody>
          <a:bodyPr wrap="non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IQVIA Institute, “The Use of Medicines in the U.S. 2022,” Exhibit 31.</a:t>
            </a:r>
          </a:p>
        </p:txBody>
      </p:sp>
      <p:sp>
        <p:nvSpPr>
          <p:cNvPr id="11" name="Text Placeholder 3">
            <a:extLst>
              <a:ext uri="{FF2B5EF4-FFF2-40B4-BE49-F238E27FC236}">
                <a16:creationId xmlns:a16="http://schemas.microsoft.com/office/drawing/2014/main" id="{A58A1238-366C-0F5C-B667-74BA74233958}"/>
              </a:ext>
            </a:extLst>
          </p:cNvPr>
          <p:cNvSpPr txBox="1">
            <a:spLocks/>
          </p:cNvSpPr>
          <p:nvPr/>
        </p:nvSpPr>
        <p:spPr>
          <a:xfrm>
            <a:off x="685800" y="2172723"/>
            <a:ext cx="2971799" cy="26085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According to IQVIA, cash-paying patients paid an average of $43.62 per prescription in 2021, over five times more than any other patient group. </a:t>
            </a:r>
          </a:p>
          <a:p>
            <a:pPr>
              <a:lnSpc>
                <a:spcPct val="100000"/>
              </a:lnSpc>
              <a:buClr>
                <a:srgbClr val="95C93D"/>
              </a:buClr>
            </a:pPr>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The uninsured pay more out of pocket for their prescriptions.</a:t>
            </a:r>
          </a:p>
        </p:txBody>
      </p:sp>
      <p:sp>
        <p:nvSpPr>
          <p:cNvPr id="3" name="TextBox 2">
            <a:extLst>
              <a:ext uri="{FF2B5EF4-FFF2-40B4-BE49-F238E27FC236}">
                <a16:creationId xmlns:a16="http://schemas.microsoft.com/office/drawing/2014/main" id="{E9B2D597-45C5-93B0-988C-8F273707B54B}"/>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0873E669-1C27-0B2A-54BB-4BB45B23E468}"/>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28476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C083D3E6806C4E94EB803BB7880101" ma:contentTypeVersion="16" ma:contentTypeDescription="Create a new document." ma:contentTypeScope="" ma:versionID="e4db23da5c3181b45c9ad788a6722f53">
  <xsd:schema xmlns:xsd="http://www.w3.org/2001/XMLSchema" xmlns:xs="http://www.w3.org/2001/XMLSchema" xmlns:p="http://schemas.microsoft.com/office/2006/metadata/properties" xmlns:ns2="94ddbb44-1113-4dfd-82a0-2cc02cfe4c3c" xmlns:ns3="f2c48f60-54de-499d-bd5e-1a2c34db13ad" targetNamespace="http://schemas.microsoft.com/office/2006/metadata/properties" ma:root="true" ma:fieldsID="4a0536a987a95e7aa05a21dc7ece96dd" ns2:_="" ns3:_="">
    <xsd:import namespace="94ddbb44-1113-4dfd-82a0-2cc02cfe4c3c"/>
    <xsd:import namespace="f2c48f60-54de-499d-bd5e-1a2c34db1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ddbb44-1113-4dfd-82a0-2cc02cfe4c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c48f60-54de-499d-bd5e-1a2c34db13a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3bc38d3-02ef-4a1e-96a1-efbe40723e08}" ma:internalName="TaxCatchAll" ma:showField="CatchAllData" ma:web="f2c48f60-54de-499d-bd5e-1a2c34db1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ddbb44-1113-4dfd-82a0-2cc02cfe4c3c">
      <Terms xmlns="http://schemas.microsoft.com/office/infopath/2007/PartnerControls"/>
    </lcf76f155ced4ddcb4097134ff3c332f>
    <TaxCatchAll xmlns="f2c48f60-54de-499d-bd5e-1a2c34db13a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9F722A-2707-4D91-8EBF-6AE91B6E18C1}">
  <ds:schemaRefs>
    <ds:schemaRef ds:uri="94ddbb44-1113-4dfd-82a0-2cc02cfe4c3c"/>
    <ds:schemaRef ds:uri="f2c48f60-54de-499d-bd5e-1a2c34db13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CBEC98-EE41-4E4D-8417-945CABDC454F}">
  <ds:schemaRef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purl.org/dc/dcmitype/"/>
    <ds:schemaRef ds:uri="94ddbb44-1113-4dfd-82a0-2cc02cfe4c3c"/>
    <ds:schemaRef ds:uri="http://schemas.openxmlformats.org/package/2006/metadata/core-properties"/>
    <ds:schemaRef ds:uri="http://purl.org/dc/terms/"/>
    <ds:schemaRef ds:uri="f2c48f60-54de-499d-bd5e-1a2c34db13ad"/>
    <ds:schemaRef ds:uri="http://purl.org/dc/elements/1.1/"/>
  </ds:schemaRefs>
</ds:datastoreItem>
</file>

<file path=customXml/itemProps3.xml><?xml version="1.0" encoding="utf-8"?>
<ds:datastoreItem xmlns:ds="http://schemas.openxmlformats.org/officeDocument/2006/customXml" ds:itemID="{3D95BF4C-0614-441B-B7BF-E6A7512F87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3441</Words>
  <Application>Microsoft Macintosh PowerPoint</Application>
  <PresentationFormat>Widescreen</PresentationFormat>
  <Paragraphs>300</Paragraphs>
  <Slides>21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Calibri</vt:lpstr>
      <vt:lpstr>Montserrat</vt:lpstr>
      <vt:lpstr>Open Sans</vt:lpstr>
      <vt:lpstr>Open Sans Semibold</vt:lpstr>
      <vt:lpstr>Office Theme</vt:lpstr>
      <vt:lpstr>Access,  Affordability,  and Outcomes</vt:lpstr>
      <vt:lpstr>PowerPoint Presentation</vt:lpstr>
      <vt:lpstr>Key Highlights and Insights</vt:lpstr>
      <vt:lpstr>Managed Care Plans</vt:lpstr>
      <vt:lpstr>Medicaid and Medicare Beneficiaries</vt:lpstr>
      <vt:lpstr>PowerPoint Presentation</vt:lpstr>
      <vt:lpstr>PowerPoint Presentation</vt:lpstr>
      <vt:lpstr>PowerPoint Presentation</vt:lpstr>
      <vt:lpstr>PowerPoint Presentation</vt:lpstr>
      <vt:lpstr>PowerPoint Presentation</vt:lpstr>
      <vt:lpstr>Pharmacy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Ericka Nguyen</dc:creator>
  <cp:lastModifiedBy>Erica Klinger</cp:lastModifiedBy>
  <cp:revision>1</cp:revision>
  <dcterms:created xsi:type="dcterms:W3CDTF">2024-10-27T04:10:49Z</dcterms:created>
  <dcterms:modified xsi:type="dcterms:W3CDTF">2024-10-29T13:47:22Z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0x0101009CC083D3E6806C4E94EB803BB7880101</vt:lpwstr>
  </property>
  <property fmtid="{D5CDD505-2E9C-101B-9397-08002B2CF9AE}" pid="3" name="MediaServiceImageTags">
    <vt:lpwstr/>
  </property>
</Properties>
</file>