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Montserrat" pitchFamily="2" charset="77"/>
      <p:regular r:id="rId14"/>
      <p:bold r:id="rId15"/>
      <p:italic r:id="rId16"/>
      <p:boldItalic r:id="rId17"/>
    </p:embeddedFont>
    <p:embeddedFont>
      <p:font typeface="Open Sans" panose="020B0606030504020204" pitchFamily="34" charset="0"/>
      <p:regular r:id="rId18"/>
      <p:bold r:id="rId19"/>
      <p:italic r:id="rId20"/>
      <p:boldItalic r:id="rId21"/>
    </p:embeddedFont>
    <p:embeddedFont>
      <p:font typeface="Raleway" pitchFamily="2" charset="77"/>
      <p:regular r:id="rId22"/>
      <p:bold r:id="rId23"/>
      <p:italic r:id="rId24"/>
      <p:boldItalic r:id="rId25"/>
    </p:embeddedFont>
    <p:embeddedFont>
      <p:font typeface="Roboto" panose="02000000000000000000" pitchFamily="2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95"/>
    <p:restoredTop sz="94650"/>
  </p:normalViewPr>
  <p:slideViewPr>
    <p:cSldViewPr snapToGrid="0">
      <p:cViewPr varScale="1">
        <p:scale>
          <a:sx n="160" d="100"/>
          <a:sy n="160" d="100"/>
        </p:scale>
        <p:origin x="30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89b2555225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89b2555225_2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89b2555225_2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89b2555225_2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8a382bfec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8a382bfec3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89b25552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89b255522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4d9cc2975d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4d9cc2975d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4d9cc2975d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4d9cc2975d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8a49f418d6_0_10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8a49f418d6_0_10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4da3253886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4da3253886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89b2555225_2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89b2555225_2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89b2555225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89b2555225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00205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Montserrat"/>
              <a:buNone/>
              <a:defRPr sz="5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90E"/>
              </a:buClr>
              <a:buSzPts val="2800"/>
              <a:buFont typeface="Raleway"/>
              <a:buNone/>
              <a:defRPr sz="2800">
                <a:solidFill>
                  <a:srgbClr val="93C90E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00205B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○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■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●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○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■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●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○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■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3334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Chapter Leadership Presentation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81850" y="2386025"/>
            <a:ext cx="3743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University of Minnesota AMCP Chapter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l="7169" r="7177"/>
          <a:stretch/>
        </p:blipFill>
        <p:spPr>
          <a:xfrm rot="-632884">
            <a:off x="6020966" y="2714789"/>
            <a:ext cx="1681413" cy="1521722"/>
          </a:xfrm>
          <a:prstGeom prst="hexagon">
            <a:avLst>
              <a:gd name="adj" fmla="val 25000"/>
              <a:gd name="vf" fmla="val 115470"/>
            </a:avLst>
          </a:prstGeom>
          <a:noFill/>
          <a:ln>
            <a:noFill/>
          </a:ln>
        </p:spPr>
      </p:pic>
      <p:sp>
        <p:nvSpPr>
          <p:cNvPr id="57" name="Google Shape;57;p13"/>
          <p:cNvSpPr/>
          <p:nvPr/>
        </p:nvSpPr>
        <p:spPr>
          <a:xfrm rot="-544738">
            <a:off x="4672022" y="3872881"/>
            <a:ext cx="1680656" cy="1522144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63666A"/>
          </a:solidFill>
          <a:ln w="9525" cap="flat" cmpd="sng">
            <a:solidFill>
              <a:srgbClr val="6366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3"/>
          <p:cNvSpPr/>
          <p:nvPr/>
        </p:nvSpPr>
        <p:spPr>
          <a:xfrm rot="-544738">
            <a:off x="6363632" y="4504087"/>
            <a:ext cx="1680656" cy="1522144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93C90E"/>
          </a:solidFill>
          <a:ln w="9525" cap="flat" cmpd="sng">
            <a:solidFill>
              <a:srgbClr val="93C9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3"/>
          <p:cNvSpPr/>
          <p:nvPr/>
        </p:nvSpPr>
        <p:spPr>
          <a:xfrm rot="-522871">
            <a:off x="7704591" y="3301233"/>
            <a:ext cx="1734524" cy="1524161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63666A"/>
          </a:solidFill>
          <a:ln w="9525" cap="flat" cmpd="sng">
            <a:solidFill>
              <a:srgbClr val="6366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3"/>
          <p:cNvSpPr/>
          <p:nvPr/>
        </p:nvSpPr>
        <p:spPr>
          <a:xfrm rot="-522871">
            <a:off x="7984091" y="5070633"/>
            <a:ext cx="1734524" cy="1524161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93C90E"/>
          </a:solidFill>
          <a:ln w="9525" cap="flat" cmpd="sng">
            <a:solidFill>
              <a:srgbClr val="93C9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3"/>
          <p:cNvSpPr/>
          <p:nvPr/>
        </p:nvSpPr>
        <p:spPr>
          <a:xfrm rot="-522871">
            <a:off x="7394416" y="1531833"/>
            <a:ext cx="1734524" cy="1524161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93C90E"/>
          </a:solidFill>
          <a:ln w="9525" cap="flat" cmpd="sng">
            <a:solidFill>
              <a:srgbClr val="93C9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3"/>
          <p:cNvSpPr/>
          <p:nvPr/>
        </p:nvSpPr>
        <p:spPr>
          <a:xfrm rot="-522871">
            <a:off x="7066241" y="-237567"/>
            <a:ext cx="1734524" cy="1524161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63666A"/>
          </a:solidFill>
          <a:ln w="9525" cap="flat" cmpd="sng">
            <a:solidFill>
              <a:srgbClr val="6366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3"/>
          <p:cNvSpPr/>
          <p:nvPr/>
        </p:nvSpPr>
        <p:spPr>
          <a:xfrm rot="-522871">
            <a:off x="3230216" y="5070633"/>
            <a:ext cx="1734524" cy="1524161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93C90E"/>
          </a:solidFill>
          <a:ln w="9525" cap="flat" cmpd="sng">
            <a:solidFill>
              <a:srgbClr val="93C9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3"/>
          <p:cNvSpPr/>
          <p:nvPr/>
        </p:nvSpPr>
        <p:spPr>
          <a:xfrm rot="-522871">
            <a:off x="8849716" y="330208"/>
            <a:ext cx="1734524" cy="1524161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93C90E"/>
          </a:solidFill>
          <a:ln w="9525" cap="flat" cmpd="sng">
            <a:solidFill>
              <a:srgbClr val="93C9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3"/>
          <p:cNvSpPr/>
          <p:nvPr/>
        </p:nvSpPr>
        <p:spPr>
          <a:xfrm rot="-522871">
            <a:off x="1513541" y="4503058"/>
            <a:ext cx="1734524" cy="1524161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93C90E"/>
          </a:solidFill>
          <a:ln w="9525" cap="flat" cmpd="sng">
            <a:solidFill>
              <a:srgbClr val="93C9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" name="Google Shape;66;p13"/>
          <p:cNvPicPr preferRelativeResize="0"/>
          <p:nvPr/>
        </p:nvPicPr>
        <p:blipFill rotWithShape="1">
          <a:blip r:embed="rId4">
            <a:alphaModFix/>
          </a:blip>
          <a:srcRect l="17814" t="6341" r="16933" b="8421"/>
          <a:stretch/>
        </p:blipFill>
        <p:spPr>
          <a:xfrm rot="-457284">
            <a:off x="2900716" y="3236210"/>
            <a:ext cx="1782446" cy="1551767"/>
          </a:xfrm>
          <a:prstGeom prst="hexagon">
            <a:avLst>
              <a:gd name="adj" fmla="val 25000"/>
              <a:gd name="vf" fmla="val 11547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90E"/>
                </a:solidFill>
              </a:rPr>
              <a:t>Tips for Event Planning</a:t>
            </a:r>
            <a:endParaRPr>
              <a:solidFill>
                <a:srgbClr val="93C90E"/>
              </a:solidFill>
            </a:endParaRPr>
          </a:p>
        </p:txBody>
      </p:sp>
      <p:grpSp>
        <p:nvGrpSpPr>
          <p:cNvPr id="202" name="Google Shape;202;p22"/>
          <p:cNvGrpSpPr/>
          <p:nvPr/>
        </p:nvGrpSpPr>
        <p:grpSpPr>
          <a:xfrm>
            <a:off x="5632317" y="1189775"/>
            <a:ext cx="3305700" cy="3483050"/>
            <a:chOff x="5632317" y="1189775"/>
            <a:chExt cx="3305700" cy="3483050"/>
          </a:xfrm>
        </p:grpSpPr>
        <p:sp>
          <p:nvSpPr>
            <p:cNvPr id="203" name="Google Shape;203;p22"/>
            <p:cNvSpPr/>
            <p:nvPr/>
          </p:nvSpPr>
          <p:spPr>
            <a:xfrm>
              <a:off x="5632317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BF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Sustain</a:t>
              </a:r>
              <a:endParaRPr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4" name="Google Shape;204;p22"/>
            <p:cNvSpPr txBox="1"/>
            <p:nvPr/>
          </p:nvSpPr>
          <p:spPr>
            <a:xfrm>
              <a:off x="6167063" y="2057125"/>
              <a:ext cx="2236200" cy="2615700"/>
            </a:xfrm>
            <a:prstGeom prst="rect">
              <a:avLst/>
            </a:prstGeom>
            <a:solidFill>
              <a:srgbClr val="BFC4CA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3111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300"/>
                <a:buFont typeface="Raleway"/>
                <a:buChar char="●"/>
              </a:pPr>
              <a:r>
                <a:rPr lang="en" sz="1300" b="1">
                  <a:solidFill>
                    <a:schemeClr val="lt2"/>
                  </a:solidFill>
                  <a:latin typeface="Raleway"/>
                  <a:ea typeface="Raleway"/>
                  <a:cs typeface="Raleway"/>
                  <a:sym typeface="Raleway"/>
                </a:rPr>
                <a:t>Maintain alumni/ local professional relationships</a:t>
              </a:r>
              <a:endParaRPr sz="1300" b="1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457200" lvl="0" indent="-3111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300"/>
                <a:buFont typeface="Raleway"/>
                <a:buChar char="●"/>
              </a:pPr>
              <a:r>
                <a:rPr lang="en" sz="1300" b="1">
                  <a:solidFill>
                    <a:schemeClr val="lt2"/>
                  </a:solidFill>
                  <a:latin typeface="Raleway"/>
                  <a:ea typeface="Raleway"/>
                  <a:cs typeface="Raleway"/>
                  <a:sym typeface="Raleway"/>
                </a:rPr>
                <a:t>Quality over quantity</a:t>
              </a:r>
              <a:endParaRPr sz="1300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05" name="Google Shape;205;p22"/>
          <p:cNvGrpSpPr/>
          <p:nvPr/>
        </p:nvGrpSpPr>
        <p:grpSpPr>
          <a:xfrm>
            <a:off x="0" y="1189989"/>
            <a:ext cx="3546900" cy="3482836"/>
            <a:chOff x="0" y="1189989"/>
            <a:chExt cx="3546900" cy="3482836"/>
          </a:xfrm>
        </p:grpSpPr>
        <p:sp>
          <p:nvSpPr>
            <p:cNvPr id="206" name="Google Shape;206;p22"/>
            <p:cNvSpPr/>
            <p:nvPr/>
          </p:nvSpPr>
          <p:spPr>
            <a:xfrm>
              <a:off x="0" y="1189989"/>
              <a:ext cx="3546900" cy="669000"/>
            </a:xfrm>
            <a:prstGeom prst="homePlate">
              <a:avLst>
                <a:gd name="adj" fmla="val 50000"/>
              </a:avLst>
            </a:prstGeom>
            <a:solidFill>
              <a:srgbClr val="636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Prepare</a:t>
              </a:r>
              <a:endParaRPr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7" name="Google Shape;207;p22"/>
            <p:cNvSpPr txBox="1"/>
            <p:nvPr/>
          </p:nvSpPr>
          <p:spPr>
            <a:xfrm>
              <a:off x="655361" y="2057125"/>
              <a:ext cx="2236200" cy="2615700"/>
            </a:xfrm>
            <a:prstGeom prst="rect">
              <a:avLst/>
            </a:prstGeom>
            <a:solidFill>
              <a:srgbClr val="63666A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3111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300"/>
                <a:buFont typeface="Raleway"/>
                <a:buChar char="●"/>
              </a:pPr>
              <a:r>
                <a:rPr lang="en" sz="1300" b="1">
                  <a:solidFill>
                    <a:schemeClr val="lt2"/>
                  </a:solidFill>
                  <a:latin typeface="Raleway"/>
                  <a:ea typeface="Raleway"/>
                  <a:cs typeface="Raleway"/>
                  <a:sym typeface="Raleway"/>
                </a:rPr>
                <a:t>Start early, with a pre-determined number of events</a:t>
              </a:r>
              <a:endParaRPr sz="1300" b="1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457200" lvl="0" indent="-3111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300"/>
                <a:buFont typeface="Raleway"/>
                <a:buChar char="●"/>
              </a:pPr>
              <a:r>
                <a:rPr lang="en" sz="1300" b="1">
                  <a:solidFill>
                    <a:schemeClr val="lt2"/>
                  </a:solidFill>
                  <a:latin typeface="Raleway"/>
                  <a:ea typeface="Raleway"/>
                  <a:cs typeface="Raleway"/>
                  <a:sym typeface="Raleway"/>
                </a:rPr>
                <a:t>Balance educational events with networking</a:t>
              </a:r>
              <a:endParaRPr sz="1300" b="1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457200" lvl="0" indent="-3111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300"/>
                <a:buFont typeface="Raleway"/>
                <a:buChar char="●"/>
              </a:pPr>
              <a:r>
                <a:rPr lang="en" sz="1300" b="1">
                  <a:solidFill>
                    <a:schemeClr val="lt2"/>
                  </a:solidFill>
                  <a:latin typeface="Raleway"/>
                  <a:ea typeface="Raleway"/>
                  <a:cs typeface="Raleway"/>
                  <a:sym typeface="Raleway"/>
                </a:rPr>
                <a:t>Look into potential sponsorships</a:t>
              </a:r>
              <a:endParaRPr sz="1300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08" name="Google Shape;208;p22"/>
          <p:cNvGrpSpPr/>
          <p:nvPr/>
        </p:nvGrpSpPr>
        <p:grpSpPr>
          <a:xfrm>
            <a:off x="2944204" y="1189775"/>
            <a:ext cx="3305700" cy="3483050"/>
            <a:chOff x="2944204" y="1189775"/>
            <a:chExt cx="3305700" cy="3483050"/>
          </a:xfrm>
        </p:grpSpPr>
        <p:sp>
          <p:nvSpPr>
            <p:cNvPr id="209" name="Google Shape;209;p22"/>
            <p:cNvSpPr/>
            <p:nvPr/>
          </p:nvSpPr>
          <p:spPr>
            <a:xfrm>
              <a:off x="2944204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949A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Advertise</a:t>
              </a:r>
              <a:endParaRPr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0" name="Google Shape;210;p22"/>
            <p:cNvSpPr txBox="1"/>
            <p:nvPr/>
          </p:nvSpPr>
          <p:spPr>
            <a:xfrm>
              <a:off x="3478949" y="2057125"/>
              <a:ext cx="2236200" cy="2615700"/>
            </a:xfrm>
            <a:prstGeom prst="rect">
              <a:avLst/>
            </a:prstGeom>
            <a:solidFill>
              <a:srgbClr val="949AA2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3111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300"/>
                <a:buFont typeface="Raleway"/>
                <a:buChar char="●"/>
              </a:pPr>
              <a:r>
                <a:rPr lang="en" sz="1300" b="1">
                  <a:solidFill>
                    <a:schemeClr val="lt2"/>
                  </a:solidFill>
                  <a:latin typeface="Raleway"/>
                  <a:ea typeface="Raleway"/>
                  <a:cs typeface="Raleway"/>
                  <a:sym typeface="Raleway"/>
                </a:rPr>
                <a:t>Create and disperse materials on numerous platforms</a:t>
              </a:r>
              <a:endParaRPr sz="1300" b="1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457200" lvl="0" indent="-3111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300"/>
                <a:buFont typeface="Raleway"/>
                <a:buChar char="●"/>
              </a:pPr>
              <a:r>
                <a:rPr lang="en" sz="1300" b="1">
                  <a:solidFill>
                    <a:schemeClr val="lt2"/>
                  </a:solidFill>
                  <a:latin typeface="Raleway"/>
                  <a:ea typeface="Raleway"/>
                  <a:cs typeface="Raleway"/>
                  <a:sym typeface="Raleway"/>
                </a:rPr>
                <a:t>Create guides that may be helpful for a variety of backgrounds (ie. PD1 through PD4s)</a:t>
              </a:r>
              <a:endParaRPr sz="1300" b="1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endParaRPr sz="1300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5B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363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90E"/>
                </a:solidFill>
              </a:rPr>
              <a:t>Connect with us!</a:t>
            </a:r>
            <a:endParaRPr>
              <a:solidFill>
                <a:srgbClr val="93C90E"/>
              </a:solidFill>
            </a:endParaRPr>
          </a:p>
        </p:txBody>
      </p:sp>
      <p:grpSp>
        <p:nvGrpSpPr>
          <p:cNvPr id="216" name="Google Shape;216;p23"/>
          <p:cNvGrpSpPr/>
          <p:nvPr/>
        </p:nvGrpSpPr>
        <p:grpSpPr>
          <a:xfrm>
            <a:off x="3949601" y="198625"/>
            <a:ext cx="3872100" cy="1536900"/>
            <a:chOff x="3908676" y="274825"/>
            <a:chExt cx="3872100" cy="1536900"/>
          </a:xfrm>
        </p:grpSpPr>
        <p:sp>
          <p:nvSpPr>
            <p:cNvPr id="217" name="Google Shape;217;p23"/>
            <p:cNvSpPr/>
            <p:nvPr/>
          </p:nvSpPr>
          <p:spPr>
            <a:xfrm>
              <a:off x="3908676" y="274825"/>
              <a:ext cx="3872100" cy="15369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3"/>
            <p:cNvSpPr txBox="1"/>
            <p:nvPr/>
          </p:nvSpPr>
          <p:spPr>
            <a:xfrm>
              <a:off x="5388950" y="457325"/>
              <a:ext cx="2152800" cy="117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>
                  <a:latin typeface="Raleway"/>
                  <a:ea typeface="Raleway"/>
                  <a:cs typeface="Raleway"/>
                  <a:sym typeface="Raleway"/>
                </a:rPr>
                <a:t>LinkedIn</a:t>
              </a:r>
              <a:endParaRPr sz="1700" b="1"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 sz="1200" b="1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en" sz="1200" b="1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https://www.linkedin.com/company/amcp-university-of-minnesota/people/</a:t>
              </a:r>
              <a:endParaRPr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 b="1"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 b="1">
                <a:latin typeface="Raleway"/>
                <a:ea typeface="Raleway"/>
                <a:cs typeface="Raleway"/>
                <a:sym typeface="Raleway"/>
              </a:endParaRPr>
            </a:p>
          </p:txBody>
        </p:sp>
        <p:pic>
          <p:nvPicPr>
            <p:cNvPr id="219" name="Google Shape;219;p23"/>
            <p:cNvPicPr preferRelativeResize="0"/>
            <p:nvPr/>
          </p:nvPicPr>
          <p:blipFill rotWithShape="1">
            <a:blip r:embed="rId3">
              <a:alphaModFix/>
            </a:blip>
            <a:srcRect l="6051" t="6156" r="5998" b="5892"/>
            <a:stretch/>
          </p:blipFill>
          <p:spPr>
            <a:xfrm>
              <a:off x="4134421" y="457339"/>
              <a:ext cx="1195253" cy="1172013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20" name="Google Shape;220;p23"/>
          <p:cNvSpPr/>
          <p:nvPr/>
        </p:nvSpPr>
        <p:spPr>
          <a:xfrm rot="-544738">
            <a:off x="282797" y="1810681"/>
            <a:ext cx="1680656" cy="1522144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63666A"/>
          </a:solidFill>
          <a:ln w="9525" cap="flat" cmpd="sng">
            <a:solidFill>
              <a:srgbClr val="6366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3"/>
          <p:cNvSpPr/>
          <p:nvPr/>
        </p:nvSpPr>
        <p:spPr>
          <a:xfrm rot="-544738">
            <a:off x="7448657" y="3641712"/>
            <a:ext cx="1680656" cy="1522144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93C90E"/>
          </a:solidFill>
          <a:ln w="9525" cap="flat" cmpd="sng">
            <a:solidFill>
              <a:srgbClr val="93C9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3"/>
          <p:cNvSpPr/>
          <p:nvPr/>
        </p:nvSpPr>
        <p:spPr>
          <a:xfrm rot="-522871">
            <a:off x="635641" y="3698133"/>
            <a:ext cx="1734524" cy="1524161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63666A"/>
          </a:solidFill>
          <a:ln w="9525" cap="flat" cmpd="sng">
            <a:solidFill>
              <a:srgbClr val="6366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3"/>
          <p:cNvSpPr/>
          <p:nvPr/>
        </p:nvSpPr>
        <p:spPr>
          <a:xfrm rot="-522871">
            <a:off x="7139891" y="1864258"/>
            <a:ext cx="1734524" cy="1524161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63666A"/>
          </a:solidFill>
          <a:ln w="9525" cap="flat" cmpd="sng">
            <a:solidFill>
              <a:srgbClr val="6366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3"/>
          <p:cNvSpPr/>
          <p:nvPr/>
        </p:nvSpPr>
        <p:spPr>
          <a:xfrm rot="-522871">
            <a:off x="2310116" y="4423908"/>
            <a:ext cx="1734524" cy="1524161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93C90E"/>
          </a:solidFill>
          <a:ln w="9525" cap="flat" cmpd="sng">
            <a:solidFill>
              <a:srgbClr val="93C9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3"/>
          <p:cNvSpPr/>
          <p:nvPr/>
        </p:nvSpPr>
        <p:spPr>
          <a:xfrm rot="-522871">
            <a:off x="5508766" y="3997208"/>
            <a:ext cx="1734524" cy="1524161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63666A"/>
          </a:solidFill>
          <a:ln w="9525" cap="flat" cmpd="sng">
            <a:solidFill>
              <a:srgbClr val="6366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3"/>
          <p:cNvSpPr/>
          <p:nvPr/>
        </p:nvSpPr>
        <p:spPr>
          <a:xfrm rot="-522871">
            <a:off x="-1133284" y="3036908"/>
            <a:ext cx="1734524" cy="1524161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93C90E"/>
          </a:solidFill>
          <a:ln w="9525" cap="flat" cmpd="sng">
            <a:solidFill>
              <a:srgbClr val="93C9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3"/>
          <p:cNvSpPr/>
          <p:nvPr/>
        </p:nvSpPr>
        <p:spPr>
          <a:xfrm rot="-522871">
            <a:off x="3765416" y="3222283"/>
            <a:ext cx="1734524" cy="1524161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93C90E"/>
          </a:solidFill>
          <a:ln w="9525" cap="flat" cmpd="sng">
            <a:solidFill>
              <a:srgbClr val="93C9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3"/>
          <p:cNvSpPr/>
          <p:nvPr/>
        </p:nvSpPr>
        <p:spPr>
          <a:xfrm rot="-522871">
            <a:off x="2019803" y="2443583"/>
            <a:ext cx="1734524" cy="1524161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93C90E"/>
          </a:solidFill>
          <a:ln w="9525" cap="flat" cmpd="sng">
            <a:solidFill>
              <a:srgbClr val="93C9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9" name="Google Shape;229;p23"/>
          <p:cNvGrpSpPr/>
          <p:nvPr/>
        </p:nvGrpSpPr>
        <p:grpSpPr>
          <a:xfrm>
            <a:off x="3949450" y="3511050"/>
            <a:ext cx="3872400" cy="1537200"/>
            <a:chOff x="3610325" y="3521875"/>
            <a:chExt cx="3872400" cy="1537200"/>
          </a:xfrm>
        </p:grpSpPr>
        <p:sp>
          <p:nvSpPr>
            <p:cNvPr id="230" name="Google Shape;230;p23"/>
            <p:cNvSpPr/>
            <p:nvPr/>
          </p:nvSpPr>
          <p:spPr>
            <a:xfrm>
              <a:off x="3610325" y="3521875"/>
              <a:ext cx="3872400" cy="15372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31" name="Google Shape;231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895875" y="3731088"/>
              <a:ext cx="1199840" cy="11186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2" name="Google Shape;232;p23"/>
            <p:cNvSpPr txBox="1"/>
            <p:nvPr/>
          </p:nvSpPr>
          <p:spPr>
            <a:xfrm>
              <a:off x="5417375" y="3740575"/>
              <a:ext cx="1516200" cy="109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>
                  <a:latin typeface="Raleway"/>
                  <a:ea typeface="Raleway"/>
                  <a:cs typeface="Raleway"/>
                  <a:sym typeface="Raleway"/>
                </a:rPr>
                <a:t>Email</a:t>
              </a:r>
              <a:endParaRPr sz="1700" b="1"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1F1F1F"/>
                  </a:solidFill>
                  <a:latin typeface="Raleway"/>
                  <a:ea typeface="Raleway"/>
                  <a:cs typeface="Raleway"/>
                  <a:sym typeface="Raleway"/>
                </a:rPr>
                <a:t>amcp.umn.tc@gmail.com</a:t>
              </a:r>
              <a:endParaRPr b="1"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233" name="Google Shape;233;p23"/>
          <p:cNvGrpSpPr/>
          <p:nvPr/>
        </p:nvGrpSpPr>
        <p:grpSpPr>
          <a:xfrm>
            <a:off x="3949511" y="1854763"/>
            <a:ext cx="3872289" cy="1537027"/>
            <a:chOff x="311699" y="1898350"/>
            <a:chExt cx="3872289" cy="1537027"/>
          </a:xfrm>
        </p:grpSpPr>
        <p:sp>
          <p:nvSpPr>
            <p:cNvPr id="234" name="Google Shape;234;p23"/>
            <p:cNvSpPr/>
            <p:nvPr/>
          </p:nvSpPr>
          <p:spPr>
            <a:xfrm>
              <a:off x="311699" y="1898350"/>
              <a:ext cx="3872289" cy="1537027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3"/>
            <p:cNvSpPr txBox="1"/>
            <p:nvPr/>
          </p:nvSpPr>
          <p:spPr>
            <a:xfrm>
              <a:off x="1693026" y="2153150"/>
              <a:ext cx="2307900" cy="109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>
                  <a:latin typeface="Raleway"/>
                  <a:ea typeface="Raleway"/>
                  <a:cs typeface="Raleway"/>
                  <a:sym typeface="Raleway"/>
                </a:rPr>
                <a:t>Instagram</a:t>
              </a:r>
              <a:endParaRPr sz="1700" b="1"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@umnamcp</a:t>
              </a:r>
              <a:endParaRPr b="1"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Raleway"/>
                <a:ea typeface="Raleway"/>
                <a:cs typeface="Raleway"/>
                <a:sym typeface="Raleway"/>
              </a:endParaRPr>
            </a:p>
          </p:txBody>
        </p:sp>
        <p:pic>
          <p:nvPicPr>
            <p:cNvPr id="236" name="Google Shape;236;p23"/>
            <p:cNvPicPr preferRelativeResize="0"/>
            <p:nvPr/>
          </p:nvPicPr>
          <p:blipFill rotWithShape="1">
            <a:blip r:embed="rId5">
              <a:alphaModFix/>
            </a:blip>
            <a:srcRect l="8691" t="8787" r="8691" b="8779"/>
            <a:stretch/>
          </p:blipFill>
          <p:spPr>
            <a:xfrm>
              <a:off x="564581" y="2080858"/>
              <a:ext cx="1219800" cy="11721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90E"/>
                </a:solidFill>
              </a:rPr>
              <a:t>Agenda</a:t>
            </a:r>
            <a:endParaRPr>
              <a:solidFill>
                <a:srgbClr val="93C90E"/>
              </a:solidFill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Introductions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Events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Chapter Website Overview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Tips for Recruitment and Event Planning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Connect with Us!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90E"/>
                </a:solidFill>
              </a:rPr>
              <a:t>Introductions</a:t>
            </a:r>
            <a:endParaRPr>
              <a:solidFill>
                <a:srgbClr val="93C90E"/>
              </a:solidFill>
            </a:endParaRPr>
          </a:p>
        </p:txBody>
      </p:sp>
      <p:grpSp>
        <p:nvGrpSpPr>
          <p:cNvPr id="78" name="Google Shape;78;p15"/>
          <p:cNvGrpSpPr/>
          <p:nvPr/>
        </p:nvGrpSpPr>
        <p:grpSpPr>
          <a:xfrm>
            <a:off x="6143467" y="522955"/>
            <a:ext cx="2688514" cy="4402166"/>
            <a:chOff x="6399850" y="1161425"/>
            <a:chExt cx="2367900" cy="3763500"/>
          </a:xfrm>
        </p:grpSpPr>
        <p:sp>
          <p:nvSpPr>
            <p:cNvPr id="79" name="Google Shape;79;p15"/>
            <p:cNvSpPr/>
            <p:nvPr/>
          </p:nvSpPr>
          <p:spPr>
            <a:xfrm>
              <a:off x="6399850" y="1161425"/>
              <a:ext cx="2367900" cy="3763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0" name="Google Shape;80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600792" y="1268000"/>
              <a:ext cx="1923600" cy="19203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81" name="Google Shape;81;p15"/>
            <p:cNvSpPr txBox="1"/>
            <p:nvPr/>
          </p:nvSpPr>
          <p:spPr>
            <a:xfrm>
              <a:off x="6627950" y="3201000"/>
              <a:ext cx="1869300" cy="138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>
                  <a:latin typeface="Raleway"/>
                  <a:ea typeface="Raleway"/>
                  <a:cs typeface="Raleway"/>
                  <a:sym typeface="Raleway"/>
                </a:rPr>
                <a:t>Vanessa Orcutt</a:t>
              </a:r>
              <a:endParaRPr sz="1700" b="1"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1"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latin typeface="Raleway"/>
                  <a:ea typeface="Raleway"/>
                  <a:cs typeface="Raleway"/>
                  <a:sym typeface="Raleway"/>
                </a:rPr>
                <a:t>President</a:t>
              </a:r>
              <a:endParaRPr sz="1200" b="1"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latin typeface="Raleway"/>
                  <a:ea typeface="Raleway"/>
                  <a:cs typeface="Raleway"/>
                  <a:sym typeface="Raleway"/>
                </a:rPr>
                <a:t>(2023-2024)</a:t>
              </a:r>
              <a:endParaRPr sz="1200" b="1"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latin typeface="Raleway"/>
                  <a:ea typeface="Raleway"/>
                  <a:cs typeface="Raleway"/>
                  <a:sym typeface="Raleway"/>
                </a:rPr>
                <a:t>Class of 2025</a:t>
              </a:r>
              <a:endParaRPr sz="1200" b="1"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latin typeface="Raleway"/>
                  <a:ea typeface="Raleway"/>
                  <a:cs typeface="Raleway"/>
                  <a:sym typeface="Raleway"/>
                </a:rPr>
                <a:t>orcut056@umn.edu</a:t>
              </a:r>
              <a:endParaRPr sz="1200" b="1"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2" name="Google Shape;82;p15"/>
          <p:cNvGrpSpPr/>
          <p:nvPr/>
        </p:nvGrpSpPr>
        <p:grpSpPr>
          <a:xfrm>
            <a:off x="3213224" y="522955"/>
            <a:ext cx="2670991" cy="4402166"/>
            <a:chOff x="3443375" y="1161425"/>
            <a:chExt cx="2367900" cy="3763500"/>
          </a:xfrm>
        </p:grpSpPr>
        <p:sp>
          <p:nvSpPr>
            <p:cNvPr id="83" name="Google Shape;83;p15"/>
            <p:cNvSpPr/>
            <p:nvPr/>
          </p:nvSpPr>
          <p:spPr>
            <a:xfrm>
              <a:off x="3443375" y="1161425"/>
              <a:ext cx="2367900" cy="3763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4" name="Google Shape;84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665525" y="1266350"/>
              <a:ext cx="1923600" cy="19236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85" name="Google Shape;85;p15"/>
            <p:cNvSpPr txBox="1"/>
            <p:nvPr/>
          </p:nvSpPr>
          <p:spPr>
            <a:xfrm>
              <a:off x="3572825" y="3201000"/>
              <a:ext cx="2109000" cy="138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 dirty="0">
                  <a:latin typeface="Raleway"/>
                  <a:ea typeface="Raleway"/>
                  <a:cs typeface="Raleway"/>
                  <a:sym typeface="Raleway"/>
                </a:rPr>
                <a:t>Sophia </a:t>
              </a:r>
              <a:r>
                <a:rPr lang="en" sz="1700" b="1" dirty="0" err="1">
                  <a:latin typeface="Raleway"/>
                  <a:ea typeface="Raleway"/>
                  <a:cs typeface="Raleway"/>
                  <a:sym typeface="Raleway"/>
                </a:rPr>
                <a:t>Serafimov</a:t>
              </a:r>
              <a:endParaRPr sz="1700" b="1" dirty="0"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Event Coordinator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(2023-2024)</a:t>
              </a:r>
              <a:endParaRPr sz="12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Class of 2025</a:t>
              </a:r>
              <a:endParaRPr sz="1200" b="1" dirty="0"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latin typeface="Raleway"/>
                  <a:ea typeface="Raleway"/>
                  <a:cs typeface="Raleway"/>
                  <a:sym typeface="Raleway"/>
                </a:rPr>
                <a:t>seraf013@umn.edu</a:t>
              </a:r>
              <a:endParaRPr sz="1200" b="1" dirty="0"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90E"/>
                </a:solidFill>
              </a:rPr>
              <a:t>Chapter Vision and Goals</a:t>
            </a:r>
            <a:endParaRPr>
              <a:solidFill>
                <a:srgbClr val="93C90E"/>
              </a:solidFill>
            </a:endParaRPr>
          </a:p>
        </p:txBody>
      </p:sp>
      <p:grpSp>
        <p:nvGrpSpPr>
          <p:cNvPr id="91" name="Google Shape;91;p16"/>
          <p:cNvGrpSpPr/>
          <p:nvPr/>
        </p:nvGrpSpPr>
        <p:grpSpPr>
          <a:xfrm>
            <a:off x="3664553" y="1908449"/>
            <a:ext cx="1865333" cy="1865333"/>
            <a:chOff x="3672725" y="2626300"/>
            <a:chExt cx="1873200" cy="1873200"/>
          </a:xfrm>
        </p:grpSpPr>
        <p:sp>
          <p:nvSpPr>
            <p:cNvPr id="92" name="Google Shape;92;p16"/>
            <p:cNvSpPr/>
            <p:nvPr/>
          </p:nvSpPr>
          <p:spPr>
            <a:xfrm>
              <a:off x="3672725" y="2626300"/>
              <a:ext cx="1873200" cy="1873200"/>
            </a:xfrm>
            <a:prstGeom prst="ellipse">
              <a:avLst/>
            </a:prstGeom>
            <a:solidFill>
              <a:schemeClr val="accent5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93" name="Google Shape;93;p16"/>
            <p:cNvSpPr txBox="1"/>
            <p:nvPr/>
          </p:nvSpPr>
          <p:spPr>
            <a:xfrm>
              <a:off x="3747875" y="2975514"/>
              <a:ext cx="1722900" cy="10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</a:rPr>
                <a:t>Facilitate mentorship and meaningful connections</a:t>
              </a: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94" name="Google Shape;94;p16"/>
          <p:cNvGrpSpPr/>
          <p:nvPr/>
        </p:nvGrpSpPr>
        <p:grpSpPr>
          <a:xfrm>
            <a:off x="5881913" y="1908383"/>
            <a:ext cx="1867393" cy="1865477"/>
            <a:chOff x="6301125" y="2626300"/>
            <a:chExt cx="1873200" cy="1942800"/>
          </a:xfrm>
        </p:grpSpPr>
        <p:sp>
          <p:nvSpPr>
            <p:cNvPr id="95" name="Google Shape;95;p16"/>
            <p:cNvSpPr/>
            <p:nvPr/>
          </p:nvSpPr>
          <p:spPr>
            <a:xfrm>
              <a:off x="6301125" y="2626300"/>
              <a:ext cx="1873200" cy="1942800"/>
            </a:xfrm>
            <a:prstGeom prst="ellipse">
              <a:avLst/>
            </a:prstGeom>
            <a:solidFill>
              <a:schemeClr val="accent5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16"/>
            <p:cNvSpPr txBox="1"/>
            <p:nvPr/>
          </p:nvSpPr>
          <p:spPr>
            <a:xfrm>
              <a:off x="6376275" y="2880437"/>
              <a:ext cx="1722900" cy="131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</a:rPr>
                <a:t>Promote </a:t>
              </a:r>
              <a:endParaRPr>
                <a:solidFill>
                  <a:srgbClr val="FFFFFF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</a:rPr>
                <a:t>real-world and hands-on managed care learning opportunities </a:t>
              </a: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97" name="Google Shape;97;p16"/>
          <p:cNvGrpSpPr/>
          <p:nvPr/>
        </p:nvGrpSpPr>
        <p:grpSpPr>
          <a:xfrm>
            <a:off x="1504401" y="1908429"/>
            <a:ext cx="1867289" cy="1865383"/>
            <a:chOff x="4986787" y="1671800"/>
            <a:chExt cx="1732500" cy="1732500"/>
          </a:xfrm>
        </p:grpSpPr>
        <p:sp>
          <p:nvSpPr>
            <p:cNvPr id="98" name="Google Shape;98;p16"/>
            <p:cNvSpPr/>
            <p:nvPr/>
          </p:nvSpPr>
          <p:spPr>
            <a:xfrm>
              <a:off x="4986787" y="1671800"/>
              <a:ext cx="1732500" cy="1732500"/>
            </a:xfrm>
            <a:prstGeom prst="ellipse">
              <a:avLst/>
            </a:prstGeom>
            <a:solidFill>
              <a:schemeClr val="accent5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" name="Google Shape;99;p16"/>
            <p:cNvSpPr txBox="1"/>
            <p:nvPr/>
          </p:nvSpPr>
          <p:spPr>
            <a:xfrm>
              <a:off x="4991575" y="1907000"/>
              <a:ext cx="1722900" cy="118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</a:rPr>
                <a:t>Innovative educational and professional development programs</a:t>
              </a: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100" name="Google Shape;100;p16"/>
          <p:cNvSpPr txBox="1"/>
          <p:nvPr/>
        </p:nvSpPr>
        <p:spPr>
          <a:xfrm>
            <a:off x="409900" y="1082275"/>
            <a:ext cx="8255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</a:rPr>
              <a:t>The University of Minnesota (UMN) AMCP student chapter is dedicated to promoting the principles and practice of managed care pharmacy.</a:t>
            </a:r>
            <a:endParaRPr sz="1500">
              <a:solidFill>
                <a:srgbClr val="FFFFFF"/>
              </a:solidFill>
            </a:endParaRPr>
          </a:p>
        </p:txBody>
      </p:sp>
      <p:grpSp>
        <p:nvGrpSpPr>
          <p:cNvPr id="101" name="Google Shape;101;p16"/>
          <p:cNvGrpSpPr/>
          <p:nvPr/>
        </p:nvGrpSpPr>
        <p:grpSpPr>
          <a:xfrm>
            <a:off x="1504400" y="4031187"/>
            <a:ext cx="6354600" cy="494100"/>
            <a:chOff x="1394700" y="1847962"/>
            <a:chExt cx="6354600" cy="494100"/>
          </a:xfrm>
        </p:grpSpPr>
        <p:sp>
          <p:nvSpPr>
            <p:cNvPr id="102" name="Google Shape;102;p16"/>
            <p:cNvSpPr/>
            <p:nvPr/>
          </p:nvSpPr>
          <p:spPr>
            <a:xfrm>
              <a:off x="1394700" y="1847962"/>
              <a:ext cx="6354600" cy="4941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6"/>
            <p:cNvSpPr txBox="1"/>
            <p:nvPr/>
          </p:nvSpPr>
          <p:spPr>
            <a:xfrm>
              <a:off x="3044400" y="1887262"/>
              <a:ext cx="30552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FFFFFF"/>
                  </a:solidFill>
                </a:rPr>
                <a:t>Targeted Areas of Growth</a:t>
              </a:r>
              <a:endParaRPr/>
            </a:p>
          </p:txBody>
        </p:sp>
      </p:grpSp>
      <p:sp>
        <p:nvSpPr>
          <p:cNvPr id="104" name="Google Shape;104;p16"/>
          <p:cNvSpPr txBox="1"/>
          <p:nvPr/>
        </p:nvSpPr>
        <p:spPr>
          <a:xfrm>
            <a:off x="-2491500" y="16936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311700" y="318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90E"/>
                </a:solidFill>
              </a:rPr>
              <a:t>Event #1: Midwest Regional Conference</a:t>
            </a:r>
            <a:endParaRPr>
              <a:solidFill>
                <a:srgbClr val="93C90E"/>
              </a:solidFill>
            </a:endParaRPr>
          </a:p>
        </p:txBody>
      </p:sp>
      <p:grpSp>
        <p:nvGrpSpPr>
          <p:cNvPr id="110" name="Google Shape;110;p17"/>
          <p:cNvGrpSpPr/>
          <p:nvPr/>
        </p:nvGrpSpPr>
        <p:grpSpPr>
          <a:xfrm>
            <a:off x="258200" y="4092625"/>
            <a:ext cx="4034400" cy="793200"/>
            <a:chOff x="4936275" y="4094575"/>
            <a:chExt cx="4034400" cy="793200"/>
          </a:xfrm>
        </p:grpSpPr>
        <p:sp>
          <p:nvSpPr>
            <p:cNvPr id="111" name="Google Shape;111;p17"/>
            <p:cNvSpPr/>
            <p:nvPr/>
          </p:nvSpPr>
          <p:spPr>
            <a:xfrm>
              <a:off x="4936275" y="4094575"/>
              <a:ext cx="4034400" cy="7932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7"/>
            <p:cNvSpPr txBox="1"/>
            <p:nvPr/>
          </p:nvSpPr>
          <p:spPr>
            <a:xfrm>
              <a:off x="4989775" y="4124700"/>
              <a:ext cx="3943800" cy="7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50" b="1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Collaboration</a:t>
              </a:r>
              <a:r>
                <a:rPr lang="en" sz="115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: Minnesota Pharmacy Student Alliance </a:t>
              </a:r>
              <a:endParaRPr sz="11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50" b="1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Planning</a:t>
              </a:r>
              <a:r>
                <a:rPr lang="en" sz="115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: 60 hr active planning, 6 months preparation</a:t>
              </a:r>
              <a:endParaRPr sz="11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50" b="1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Attendance</a:t>
              </a:r>
              <a:r>
                <a:rPr lang="en" sz="115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: 65</a:t>
              </a:r>
              <a:endParaRPr sz="11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13" name="Google Shape;11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300" y="1027175"/>
            <a:ext cx="1976899" cy="1317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 rotWithShape="1">
          <a:blip r:embed="rId4">
            <a:alphaModFix/>
          </a:blip>
          <a:srcRect l="10392" t="7373" r="5666" b="5061"/>
          <a:stretch/>
        </p:blipFill>
        <p:spPr>
          <a:xfrm>
            <a:off x="369299" y="2480450"/>
            <a:ext cx="1976893" cy="137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3375" y="1177425"/>
            <a:ext cx="1879226" cy="25042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" name="Google Shape;116;p17"/>
          <p:cNvGrpSpPr/>
          <p:nvPr/>
        </p:nvGrpSpPr>
        <p:grpSpPr>
          <a:xfrm>
            <a:off x="4615187" y="1019731"/>
            <a:ext cx="4155110" cy="2189526"/>
            <a:chOff x="257975" y="987119"/>
            <a:chExt cx="4420800" cy="2770500"/>
          </a:xfrm>
        </p:grpSpPr>
        <p:grpSp>
          <p:nvGrpSpPr>
            <p:cNvPr id="117" name="Google Shape;117;p17"/>
            <p:cNvGrpSpPr/>
            <p:nvPr/>
          </p:nvGrpSpPr>
          <p:grpSpPr>
            <a:xfrm>
              <a:off x="257975" y="987119"/>
              <a:ext cx="4420800" cy="2770500"/>
              <a:chOff x="241575" y="2615569"/>
              <a:chExt cx="4420800" cy="2770500"/>
            </a:xfrm>
          </p:grpSpPr>
          <p:sp>
            <p:nvSpPr>
              <p:cNvPr id="118" name="Google Shape;118;p17"/>
              <p:cNvSpPr/>
              <p:nvPr/>
            </p:nvSpPr>
            <p:spPr>
              <a:xfrm>
                <a:off x="241575" y="2615569"/>
                <a:ext cx="4420800" cy="2770500"/>
              </a:xfrm>
              <a:prstGeom prst="roundRect">
                <a:avLst>
                  <a:gd name="adj" fmla="val 16667"/>
                </a:avLst>
              </a:prstGeom>
              <a:solidFill>
                <a:srgbClr val="C9DA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 b="1">
                    <a:latin typeface="Open Sans"/>
                    <a:ea typeface="Open Sans"/>
                    <a:cs typeface="Open Sans"/>
                    <a:sym typeface="Open Sans"/>
                  </a:rPr>
                  <a:t>Synopsis</a:t>
                </a:r>
                <a:endParaRPr sz="1300"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9" name="Google Shape;119;p17"/>
              <p:cNvSpPr txBox="1"/>
              <p:nvPr/>
            </p:nvSpPr>
            <p:spPr>
              <a:xfrm>
                <a:off x="1312981" y="2749537"/>
                <a:ext cx="3228600" cy="2590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" sz="1100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Two-day regional conference featuring pharmacist-led educational sessions, interactive panel discussion and professional network events including a pre-conference social hour.</a:t>
                </a:r>
                <a:endParaRPr sz="11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11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" sz="1100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Topics covered:</a:t>
                </a:r>
                <a:endParaRPr sz="11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marL="457200" lvl="0" indent="-2984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Open Sans"/>
                  <a:buChar char="●"/>
                </a:pPr>
                <a:r>
                  <a:rPr lang="en" sz="1100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Social Determinants of Health</a:t>
                </a:r>
                <a:endParaRPr sz="11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marL="457200" lvl="0" indent="-2984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Open Sans"/>
                  <a:buChar char="●"/>
                </a:pPr>
                <a:r>
                  <a:rPr lang="en" sz="1100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CAR-T Therapy Payment Strategies</a:t>
                </a:r>
                <a:endParaRPr sz="11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marL="457200" lvl="0" indent="-2984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Open Sans"/>
                  <a:buChar char="●"/>
                </a:pPr>
                <a:r>
                  <a:rPr lang="en" sz="1100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Managed Care/ Industry Young Professionals panel</a:t>
                </a:r>
                <a:endParaRPr sz="11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cxnSp>
          <p:nvCxnSpPr>
            <p:cNvPr id="120" name="Google Shape;120;p17"/>
            <p:cNvCxnSpPr/>
            <p:nvPr/>
          </p:nvCxnSpPr>
          <p:spPr>
            <a:xfrm>
              <a:off x="1329389" y="1121086"/>
              <a:ext cx="4500" cy="2534700"/>
            </a:xfrm>
            <a:prstGeom prst="straightConnector1">
              <a:avLst/>
            </a:prstGeom>
            <a:noFill/>
            <a:ln w="19050" cap="flat" cmpd="sng">
              <a:solidFill>
                <a:srgbClr val="00205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1" name="Google Shape;121;p17"/>
          <p:cNvGrpSpPr/>
          <p:nvPr/>
        </p:nvGrpSpPr>
        <p:grpSpPr>
          <a:xfrm>
            <a:off x="4593671" y="3276825"/>
            <a:ext cx="4155067" cy="1659722"/>
            <a:chOff x="4662364" y="4678945"/>
            <a:chExt cx="4925400" cy="2534700"/>
          </a:xfrm>
        </p:grpSpPr>
        <p:sp>
          <p:nvSpPr>
            <p:cNvPr id="122" name="Google Shape;122;p17"/>
            <p:cNvSpPr/>
            <p:nvPr/>
          </p:nvSpPr>
          <p:spPr>
            <a:xfrm>
              <a:off x="4662364" y="4678945"/>
              <a:ext cx="4925400" cy="2534700"/>
            </a:xfrm>
            <a:prstGeom prst="roundRect">
              <a:avLst>
                <a:gd name="adj" fmla="val 16667"/>
              </a:avLst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>
                  <a:latin typeface="Open Sans"/>
                  <a:ea typeface="Open Sans"/>
                  <a:cs typeface="Open Sans"/>
                  <a:sym typeface="Open Sans"/>
                </a:rPr>
                <a:t>Outcome</a:t>
              </a:r>
              <a:endParaRPr sz="13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3" name="Google Shape;123;p17"/>
            <p:cNvSpPr txBox="1"/>
            <p:nvPr/>
          </p:nvSpPr>
          <p:spPr>
            <a:xfrm>
              <a:off x="5878257" y="4818030"/>
              <a:ext cx="3639300" cy="225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Brought together over 60 students and pharmacists to promote managed care practice and educate on important current topics affecting payers and health systems. </a:t>
              </a:r>
              <a:endParaRPr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Networking social hour &amp; luncheon helped pharmacy students build professional relationships with managed care pharmacists.</a:t>
              </a:r>
              <a:endParaRPr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124" name="Google Shape;124;p17"/>
          <p:cNvCxnSpPr/>
          <p:nvPr/>
        </p:nvCxnSpPr>
        <p:spPr>
          <a:xfrm>
            <a:off x="5619400" y="3356088"/>
            <a:ext cx="15300" cy="1501200"/>
          </a:xfrm>
          <a:prstGeom prst="straightConnector1">
            <a:avLst/>
          </a:prstGeom>
          <a:noFill/>
          <a:ln w="19050" cap="flat" cmpd="sng">
            <a:solidFill>
              <a:srgbClr val="00205B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title"/>
          </p:nvPr>
        </p:nvSpPr>
        <p:spPr>
          <a:xfrm>
            <a:off x="178075" y="76200"/>
            <a:ext cx="5998500" cy="85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>
                <a:solidFill>
                  <a:srgbClr val="93C90E"/>
                </a:solidFill>
              </a:rPr>
              <a:t>Event #2: Spring Networking Social Hour &amp; Mentorship Program Kick-off</a:t>
            </a:r>
            <a:endParaRPr sz="2320">
              <a:solidFill>
                <a:srgbClr val="93C90E"/>
              </a:solidFill>
            </a:endParaRPr>
          </a:p>
        </p:txBody>
      </p:sp>
      <p:pic>
        <p:nvPicPr>
          <p:cNvPr id="130" name="Google Shape;13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7299" y="1363625"/>
            <a:ext cx="1751699" cy="234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9400" y="508787"/>
            <a:ext cx="1705351" cy="25497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" name="Google Shape;132;p18"/>
          <p:cNvGrpSpPr/>
          <p:nvPr/>
        </p:nvGrpSpPr>
        <p:grpSpPr>
          <a:xfrm>
            <a:off x="334175" y="1099099"/>
            <a:ext cx="4420800" cy="1754106"/>
            <a:chOff x="257975" y="1099099"/>
            <a:chExt cx="4420800" cy="1754106"/>
          </a:xfrm>
        </p:grpSpPr>
        <p:grpSp>
          <p:nvGrpSpPr>
            <p:cNvPr id="133" name="Google Shape;133;p18"/>
            <p:cNvGrpSpPr/>
            <p:nvPr/>
          </p:nvGrpSpPr>
          <p:grpSpPr>
            <a:xfrm>
              <a:off x="257975" y="1099099"/>
              <a:ext cx="4420800" cy="1754106"/>
              <a:chOff x="241575" y="2727549"/>
              <a:chExt cx="4420800" cy="1754106"/>
            </a:xfrm>
          </p:grpSpPr>
          <p:sp>
            <p:nvSpPr>
              <p:cNvPr id="134" name="Google Shape;134;p18"/>
              <p:cNvSpPr/>
              <p:nvPr/>
            </p:nvSpPr>
            <p:spPr>
              <a:xfrm>
                <a:off x="241575" y="2727549"/>
                <a:ext cx="4420800" cy="1721751"/>
              </a:xfrm>
              <a:prstGeom prst="roundRect">
                <a:avLst>
                  <a:gd name="adj" fmla="val 16667"/>
                </a:avLst>
              </a:prstGeom>
              <a:solidFill>
                <a:srgbClr val="C9DA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 b="1">
                    <a:latin typeface="Open Sans"/>
                    <a:ea typeface="Open Sans"/>
                    <a:cs typeface="Open Sans"/>
                    <a:sym typeface="Open Sans"/>
                  </a:rPr>
                  <a:t>Synopsis</a:t>
                </a:r>
                <a:endParaRPr sz="1300"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5" name="Google Shape;135;p18"/>
              <p:cNvSpPr txBox="1"/>
              <p:nvPr/>
            </p:nvSpPr>
            <p:spPr>
              <a:xfrm>
                <a:off x="1317200" y="2773525"/>
                <a:ext cx="3228600" cy="17081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 dirty="0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A social hour for pharmacy students to meet with their mentors in person and connect with other managed care pharmacists and industry professionals.</a:t>
                </a:r>
                <a:endParaRPr sz="1100" dirty="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 dirty="0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Released </a:t>
                </a:r>
                <a:r>
                  <a:rPr lang="en-US" sz="1100" dirty="0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a </a:t>
                </a:r>
                <a:r>
                  <a:rPr lang="en" sz="1100" dirty="0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new mentorship guide with suggested activities and </a:t>
                </a:r>
                <a:r>
                  <a:rPr lang="en-US" sz="1100" dirty="0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an </a:t>
                </a:r>
                <a:r>
                  <a:rPr lang="en" sz="1100" dirty="0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award to recognize the most active mentor-mentee pair. Five mentorship pairs were entered to win a coffee gift card to </a:t>
                </a:r>
                <a:r>
                  <a:rPr lang="en" sz="1100" dirty="0" err="1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facilit</a:t>
                </a:r>
                <a:r>
                  <a:rPr lang="en-US" sz="1100" dirty="0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a</a:t>
                </a:r>
                <a:r>
                  <a:rPr lang="en" sz="1100" dirty="0" err="1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te</a:t>
                </a:r>
                <a:r>
                  <a:rPr lang="en" sz="1100" dirty="0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future meetings. </a:t>
                </a:r>
                <a:endParaRPr sz="1100" dirty="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cxnSp>
          <p:nvCxnSpPr>
            <p:cNvPr id="136" name="Google Shape;136;p18"/>
            <p:cNvCxnSpPr>
              <a:cxnSpLocks/>
            </p:cNvCxnSpPr>
            <p:nvPr/>
          </p:nvCxnSpPr>
          <p:spPr>
            <a:xfrm>
              <a:off x="1333600" y="1222938"/>
              <a:ext cx="0" cy="1471276"/>
            </a:xfrm>
            <a:prstGeom prst="straightConnector1">
              <a:avLst/>
            </a:prstGeom>
            <a:noFill/>
            <a:ln w="19050" cap="flat" cmpd="sng">
              <a:solidFill>
                <a:srgbClr val="00205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7" name="Google Shape;137;p18"/>
          <p:cNvGrpSpPr/>
          <p:nvPr/>
        </p:nvGrpSpPr>
        <p:grpSpPr>
          <a:xfrm>
            <a:off x="334175" y="2864178"/>
            <a:ext cx="4420800" cy="1257000"/>
            <a:chOff x="257975" y="2715739"/>
            <a:chExt cx="4420800" cy="1257000"/>
          </a:xfrm>
        </p:grpSpPr>
        <p:grpSp>
          <p:nvGrpSpPr>
            <p:cNvPr id="138" name="Google Shape;138;p18"/>
            <p:cNvGrpSpPr/>
            <p:nvPr/>
          </p:nvGrpSpPr>
          <p:grpSpPr>
            <a:xfrm>
              <a:off x="257975" y="2715739"/>
              <a:ext cx="4420800" cy="1257000"/>
              <a:chOff x="241575" y="4303514"/>
              <a:chExt cx="4420800" cy="1257000"/>
            </a:xfrm>
          </p:grpSpPr>
          <p:sp>
            <p:nvSpPr>
              <p:cNvPr id="139" name="Google Shape;139;p18"/>
              <p:cNvSpPr/>
              <p:nvPr/>
            </p:nvSpPr>
            <p:spPr>
              <a:xfrm>
                <a:off x="241575" y="4303514"/>
                <a:ext cx="4420800" cy="1257000"/>
              </a:xfrm>
              <a:prstGeom prst="roundRect">
                <a:avLst>
                  <a:gd name="adj" fmla="val 16667"/>
                </a:avLst>
              </a:prstGeom>
              <a:solidFill>
                <a:srgbClr val="C9DA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 b="1">
                    <a:latin typeface="Open Sans"/>
                    <a:ea typeface="Open Sans"/>
                    <a:cs typeface="Open Sans"/>
                    <a:sym typeface="Open Sans"/>
                  </a:rPr>
                  <a:t>Outcomes</a:t>
                </a:r>
                <a:endParaRPr sz="1300"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0" name="Google Shape;140;p18"/>
              <p:cNvSpPr txBox="1"/>
              <p:nvPr/>
            </p:nvSpPr>
            <p:spPr>
              <a:xfrm>
                <a:off x="1317200" y="4429513"/>
                <a:ext cx="3241200" cy="103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Students networked and built relationships with pharmacists from managed care and industry companies including UnitedHealthcare, Prime Therapeutics, and Boehringer Ingelheim.</a:t>
                </a:r>
                <a:endParaRPr sz="11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cxnSp>
          <p:nvCxnSpPr>
            <p:cNvPr id="141" name="Google Shape;141;p18"/>
            <p:cNvCxnSpPr/>
            <p:nvPr/>
          </p:nvCxnSpPr>
          <p:spPr>
            <a:xfrm>
              <a:off x="1333600" y="2879688"/>
              <a:ext cx="0" cy="929100"/>
            </a:xfrm>
            <a:prstGeom prst="straightConnector1">
              <a:avLst/>
            </a:prstGeom>
            <a:noFill/>
            <a:ln w="19050" cap="flat" cmpd="sng">
              <a:solidFill>
                <a:srgbClr val="00205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2" name="Google Shape;142;p18"/>
          <p:cNvGrpSpPr/>
          <p:nvPr/>
        </p:nvGrpSpPr>
        <p:grpSpPr>
          <a:xfrm>
            <a:off x="334175" y="4173925"/>
            <a:ext cx="4420800" cy="793200"/>
            <a:chOff x="4665375" y="4094575"/>
            <a:chExt cx="4420800" cy="793200"/>
          </a:xfrm>
        </p:grpSpPr>
        <p:sp>
          <p:nvSpPr>
            <p:cNvPr id="143" name="Google Shape;143;p18"/>
            <p:cNvSpPr/>
            <p:nvPr/>
          </p:nvSpPr>
          <p:spPr>
            <a:xfrm>
              <a:off x="4665375" y="4094575"/>
              <a:ext cx="4420800" cy="7932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8"/>
            <p:cNvSpPr txBox="1"/>
            <p:nvPr/>
          </p:nvSpPr>
          <p:spPr>
            <a:xfrm>
              <a:off x="4785224" y="4133275"/>
              <a:ext cx="4203300" cy="7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50" b="1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Collaboration</a:t>
              </a:r>
              <a:r>
                <a:rPr lang="en" sz="115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: Minnesota Pharmacy Student Alliance </a:t>
              </a:r>
              <a:endParaRPr sz="11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50" b="1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Planning</a:t>
              </a:r>
              <a:r>
                <a:rPr lang="en" sz="115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: 6 hr </a:t>
              </a:r>
              <a:endParaRPr sz="11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50" b="1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Attendance</a:t>
              </a:r>
              <a:r>
                <a:rPr lang="en" sz="115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: 25</a:t>
              </a:r>
              <a:endParaRPr sz="11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45" name="Google Shape;14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4043" y="3164275"/>
            <a:ext cx="2068919" cy="147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title"/>
          </p:nvPr>
        </p:nvSpPr>
        <p:spPr>
          <a:xfrm>
            <a:off x="178075" y="76200"/>
            <a:ext cx="5998500" cy="85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>
                <a:solidFill>
                  <a:srgbClr val="93C90E"/>
                </a:solidFill>
              </a:rPr>
              <a:t>Event #3: P&amp;T Celebration</a:t>
            </a:r>
            <a:endParaRPr sz="2320">
              <a:solidFill>
                <a:srgbClr val="93C90E"/>
              </a:solidFill>
            </a:endParaRPr>
          </a:p>
        </p:txBody>
      </p:sp>
      <p:grpSp>
        <p:nvGrpSpPr>
          <p:cNvPr id="151" name="Google Shape;151;p19"/>
          <p:cNvGrpSpPr/>
          <p:nvPr/>
        </p:nvGrpSpPr>
        <p:grpSpPr>
          <a:xfrm>
            <a:off x="4572017" y="829938"/>
            <a:ext cx="4393908" cy="2058982"/>
            <a:chOff x="257975" y="870500"/>
            <a:chExt cx="4514444" cy="1753520"/>
          </a:xfrm>
        </p:grpSpPr>
        <p:grpSp>
          <p:nvGrpSpPr>
            <p:cNvPr id="152" name="Google Shape;152;p19"/>
            <p:cNvGrpSpPr/>
            <p:nvPr/>
          </p:nvGrpSpPr>
          <p:grpSpPr>
            <a:xfrm>
              <a:off x="257975" y="870500"/>
              <a:ext cx="4514444" cy="1753520"/>
              <a:chOff x="241575" y="2498950"/>
              <a:chExt cx="4514444" cy="1753520"/>
            </a:xfrm>
          </p:grpSpPr>
          <p:sp>
            <p:nvSpPr>
              <p:cNvPr id="153" name="Google Shape;153;p19"/>
              <p:cNvSpPr/>
              <p:nvPr/>
            </p:nvSpPr>
            <p:spPr>
              <a:xfrm>
                <a:off x="241575" y="2498950"/>
                <a:ext cx="4420800" cy="1728000"/>
              </a:xfrm>
              <a:prstGeom prst="roundRect">
                <a:avLst>
                  <a:gd name="adj" fmla="val 16667"/>
                </a:avLst>
              </a:prstGeom>
              <a:solidFill>
                <a:srgbClr val="C9DA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 b="1">
                    <a:latin typeface="Open Sans"/>
                    <a:ea typeface="Open Sans"/>
                    <a:cs typeface="Open Sans"/>
                    <a:sym typeface="Open Sans"/>
                  </a:rPr>
                  <a:t>Synopsis</a:t>
                </a:r>
                <a:endParaRPr sz="1300"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4" name="Google Shape;154;p19"/>
              <p:cNvSpPr txBox="1"/>
              <p:nvPr/>
            </p:nvSpPr>
            <p:spPr>
              <a:xfrm>
                <a:off x="1258319" y="2509170"/>
                <a:ext cx="3497700" cy="1743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228600" marR="276225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" sz="1100" dirty="0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An opportunity for the student chapter to celebrate all of the hard work that went into our local P&amp;T competition while acknowledging the generous contributions of our alumni mentors and judges. This event, sponsored by UMN managed care alumni, features a short presentation from our chapter advisor, thank </a:t>
                </a:r>
                <a:r>
                  <a:rPr lang="en" sz="1100" dirty="0" err="1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yous</a:t>
                </a:r>
                <a:r>
                  <a:rPr lang="en" sz="1100" dirty="0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for our mentors and judges, and finally a tips &amp; tricks presentation from our winning team. </a:t>
                </a:r>
                <a:endParaRPr sz="1100" dirty="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cxnSp>
          <p:nvCxnSpPr>
            <p:cNvPr id="155" name="Google Shape;155;p19"/>
            <p:cNvCxnSpPr>
              <a:cxnSpLocks/>
            </p:cNvCxnSpPr>
            <p:nvPr/>
          </p:nvCxnSpPr>
          <p:spPr>
            <a:xfrm>
              <a:off x="1412977" y="993828"/>
              <a:ext cx="0" cy="1452865"/>
            </a:xfrm>
            <a:prstGeom prst="straightConnector1">
              <a:avLst/>
            </a:prstGeom>
            <a:noFill/>
            <a:ln w="19050" cap="flat" cmpd="sng">
              <a:solidFill>
                <a:srgbClr val="00205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6" name="Google Shape;156;p19"/>
          <p:cNvGrpSpPr/>
          <p:nvPr/>
        </p:nvGrpSpPr>
        <p:grpSpPr>
          <a:xfrm>
            <a:off x="4572000" y="2957569"/>
            <a:ext cx="4476410" cy="1738296"/>
            <a:chOff x="257976" y="2715745"/>
            <a:chExt cx="4594489" cy="1425300"/>
          </a:xfrm>
        </p:grpSpPr>
        <p:grpSp>
          <p:nvGrpSpPr>
            <p:cNvPr id="157" name="Google Shape;157;p19"/>
            <p:cNvGrpSpPr/>
            <p:nvPr/>
          </p:nvGrpSpPr>
          <p:grpSpPr>
            <a:xfrm>
              <a:off x="257976" y="2715745"/>
              <a:ext cx="4594489" cy="1425300"/>
              <a:chOff x="241576" y="4303520"/>
              <a:chExt cx="4594489" cy="1425300"/>
            </a:xfrm>
          </p:grpSpPr>
          <p:sp>
            <p:nvSpPr>
              <p:cNvPr id="158" name="Google Shape;158;p19"/>
              <p:cNvSpPr/>
              <p:nvPr/>
            </p:nvSpPr>
            <p:spPr>
              <a:xfrm>
                <a:off x="241576" y="4303520"/>
                <a:ext cx="4420800" cy="1425300"/>
              </a:xfrm>
              <a:prstGeom prst="roundRect">
                <a:avLst>
                  <a:gd name="adj" fmla="val 16667"/>
                </a:avLst>
              </a:prstGeom>
              <a:solidFill>
                <a:srgbClr val="C9DA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 b="1">
                    <a:latin typeface="Open Sans"/>
                    <a:ea typeface="Open Sans"/>
                    <a:cs typeface="Open Sans"/>
                    <a:sym typeface="Open Sans"/>
                  </a:rPr>
                  <a:t>Outcomes</a:t>
                </a:r>
                <a:endParaRPr sz="1300"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9" name="Google Shape;159;p19"/>
              <p:cNvSpPr txBox="1"/>
              <p:nvPr/>
            </p:nvSpPr>
            <p:spPr>
              <a:xfrm>
                <a:off x="1329665" y="4385129"/>
                <a:ext cx="3506400" cy="126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215900" marR="390525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" sz="1100" dirty="0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All student P&amp;T participants were able to network with local managed care professionals and learn how to improve their teamwork and communication for future P&amp;T competition entries while simultaneously celebrating the National Top 5 placement of our winning P&amp;T team. </a:t>
                </a:r>
                <a:endParaRPr sz="1100" dirty="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cxnSp>
          <p:nvCxnSpPr>
            <p:cNvPr id="160" name="Google Shape;160;p19"/>
            <p:cNvCxnSpPr/>
            <p:nvPr/>
          </p:nvCxnSpPr>
          <p:spPr>
            <a:xfrm>
              <a:off x="1411810" y="2873394"/>
              <a:ext cx="7200" cy="1110000"/>
            </a:xfrm>
            <a:prstGeom prst="straightConnector1">
              <a:avLst/>
            </a:prstGeom>
            <a:noFill/>
            <a:ln w="19050" cap="flat" cmpd="sng">
              <a:solidFill>
                <a:srgbClr val="00205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1" name="Google Shape;161;p19"/>
          <p:cNvGrpSpPr/>
          <p:nvPr/>
        </p:nvGrpSpPr>
        <p:grpSpPr>
          <a:xfrm>
            <a:off x="257735" y="4045250"/>
            <a:ext cx="4058294" cy="793200"/>
            <a:chOff x="4665375" y="4094575"/>
            <a:chExt cx="4420800" cy="793200"/>
          </a:xfrm>
        </p:grpSpPr>
        <p:sp>
          <p:nvSpPr>
            <p:cNvPr id="162" name="Google Shape;162;p19"/>
            <p:cNvSpPr/>
            <p:nvPr/>
          </p:nvSpPr>
          <p:spPr>
            <a:xfrm>
              <a:off x="4665375" y="4094575"/>
              <a:ext cx="4420800" cy="7932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9"/>
            <p:cNvSpPr txBox="1"/>
            <p:nvPr/>
          </p:nvSpPr>
          <p:spPr>
            <a:xfrm>
              <a:off x="4785244" y="4133275"/>
              <a:ext cx="4176900" cy="7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50" b="1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Collaboration</a:t>
              </a:r>
              <a:r>
                <a:rPr lang="en" sz="115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: Minnesota Pharmacy Student Alliance </a:t>
              </a:r>
              <a:endParaRPr sz="11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50" b="1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Planning</a:t>
              </a:r>
              <a:r>
                <a:rPr lang="en" sz="115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: 25 hr </a:t>
              </a:r>
              <a:endParaRPr sz="11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50" b="1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Attendance</a:t>
              </a:r>
              <a:r>
                <a:rPr lang="en" sz="115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: 22</a:t>
              </a:r>
              <a:endParaRPr sz="11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64" name="Google Shape;16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275" y="974750"/>
            <a:ext cx="1751074" cy="226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BC39C96-EA5E-C83A-C393-CD591996D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1349" y="1568386"/>
            <a:ext cx="1554229" cy="20732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90E"/>
                </a:solidFill>
              </a:rPr>
              <a:t>Chapter Website</a:t>
            </a:r>
            <a:endParaRPr>
              <a:solidFill>
                <a:srgbClr val="93C90E"/>
              </a:solidFill>
            </a:endParaRPr>
          </a:p>
        </p:txBody>
      </p:sp>
      <p:pic>
        <p:nvPicPr>
          <p:cNvPr id="170" name="Google Shape;17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8325" y="1171106"/>
            <a:ext cx="1601474" cy="3467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202" y="1171125"/>
            <a:ext cx="1601467" cy="3467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 rotWithShape="1">
          <a:blip r:embed="rId5">
            <a:alphaModFix/>
          </a:blip>
          <a:srcRect l="19063" t="7978" r="20702"/>
          <a:stretch/>
        </p:blipFill>
        <p:spPr>
          <a:xfrm>
            <a:off x="2932512" y="1171113"/>
            <a:ext cx="3278976" cy="3379126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0"/>
          <p:cNvSpPr txBox="1"/>
          <p:nvPr/>
        </p:nvSpPr>
        <p:spPr>
          <a:xfrm>
            <a:off x="3187800" y="4638175"/>
            <a:ext cx="2768400" cy="4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https://www.umnamcp.org/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90E"/>
                </a:solidFill>
              </a:rPr>
              <a:t>Tips for Recruitment</a:t>
            </a:r>
            <a:endParaRPr>
              <a:solidFill>
                <a:srgbClr val="93C90E"/>
              </a:solidFill>
            </a:endParaRPr>
          </a:p>
        </p:txBody>
      </p:sp>
      <p:grpSp>
        <p:nvGrpSpPr>
          <p:cNvPr id="179" name="Google Shape;179;p21"/>
          <p:cNvGrpSpPr/>
          <p:nvPr/>
        </p:nvGrpSpPr>
        <p:grpSpPr>
          <a:xfrm>
            <a:off x="779375" y="1097175"/>
            <a:ext cx="2486816" cy="3711155"/>
            <a:chOff x="1118234" y="283725"/>
            <a:chExt cx="2090816" cy="4076400"/>
          </a:xfrm>
        </p:grpSpPr>
        <p:sp>
          <p:nvSpPr>
            <p:cNvPr id="180" name="Google Shape;180;p21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1"/>
            <p:cNvSpPr/>
            <p:nvPr/>
          </p:nvSpPr>
          <p:spPr>
            <a:xfrm>
              <a:off x="1118234" y="341749"/>
              <a:ext cx="2048100" cy="16443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41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1"/>
            <p:cNvSpPr/>
            <p:nvPr/>
          </p:nvSpPr>
          <p:spPr>
            <a:xfrm>
              <a:off x="1225999" y="635028"/>
              <a:ext cx="1815000" cy="82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>
                  <a:solidFill>
                    <a:srgbClr val="414141"/>
                  </a:solidFill>
                  <a:latin typeface="Roboto"/>
                  <a:ea typeface="Roboto"/>
                  <a:cs typeface="Roboto"/>
                  <a:sym typeface="Roboto"/>
                </a:rPr>
                <a:t>Host a large event right away to set the tone for the year.</a:t>
              </a:r>
              <a:endParaRPr sz="1500" b="1">
                <a:solidFill>
                  <a:srgbClr val="41414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3" name="Google Shape;183;p21"/>
            <p:cNvSpPr/>
            <p:nvPr/>
          </p:nvSpPr>
          <p:spPr>
            <a:xfrm rot="5400000">
              <a:off x="1947720" y="1958914"/>
              <a:ext cx="389100" cy="278100"/>
            </a:xfrm>
            <a:prstGeom prst="rightArrow">
              <a:avLst>
                <a:gd name="adj1" fmla="val 34239"/>
                <a:gd name="adj2" fmla="val 57035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1"/>
            <p:cNvSpPr/>
            <p:nvPr/>
          </p:nvSpPr>
          <p:spPr>
            <a:xfrm>
              <a:off x="1118297" y="2272576"/>
              <a:ext cx="2030400" cy="198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Promote the event during classes for each year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Post to class GroupMe, facebook, and class website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Connect with other organizations to have it fulfill their requirements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85" name="Google Shape;185;p21"/>
          <p:cNvGrpSpPr/>
          <p:nvPr/>
        </p:nvGrpSpPr>
        <p:grpSpPr>
          <a:xfrm>
            <a:off x="3328575" y="1097175"/>
            <a:ext cx="2486835" cy="3711155"/>
            <a:chOff x="1118218" y="283725"/>
            <a:chExt cx="2090832" cy="4076400"/>
          </a:xfrm>
        </p:grpSpPr>
        <p:sp>
          <p:nvSpPr>
            <p:cNvPr id="186" name="Google Shape;186;p21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1"/>
            <p:cNvSpPr/>
            <p:nvPr/>
          </p:nvSpPr>
          <p:spPr>
            <a:xfrm>
              <a:off x="1118218" y="341749"/>
              <a:ext cx="2048100" cy="19248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41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1"/>
            <p:cNvSpPr/>
            <p:nvPr/>
          </p:nvSpPr>
          <p:spPr>
            <a:xfrm>
              <a:off x="1225925" y="608405"/>
              <a:ext cx="1815000" cy="82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>
                  <a:solidFill>
                    <a:srgbClr val="414141"/>
                  </a:solidFill>
                  <a:latin typeface="Roboto"/>
                  <a:ea typeface="Roboto"/>
                  <a:cs typeface="Roboto"/>
                  <a:sym typeface="Roboto"/>
                </a:rPr>
                <a:t>Create an executive board position for recruitment.</a:t>
              </a:r>
              <a:endParaRPr sz="1500" b="1">
                <a:solidFill>
                  <a:srgbClr val="41414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9" name="Google Shape;189;p21"/>
            <p:cNvSpPr/>
            <p:nvPr/>
          </p:nvSpPr>
          <p:spPr>
            <a:xfrm rot="5400000">
              <a:off x="1969086" y="2264411"/>
              <a:ext cx="389100" cy="278100"/>
            </a:xfrm>
            <a:prstGeom prst="rightArrow">
              <a:avLst>
                <a:gd name="adj1" fmla="val 34239"/>
                <a:gd name="adj2" fmla="val 57035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1"/>
            <p:cNvSpPr/>
            <p:nvPr/>
          </p:nvSpPr>
          <p:spPr>
            <a:xfrm>
              <a:off x="1118218" y="2769308"/>
              <a:ext cx="2030400" cy="147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Recruitment and Event Coordinators led our AMCP booths at college-wide organization fairs and carnivals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91" name="Google Shape;191;p21"/>
          <p:cNvGrpSpPr/>
          <p:nvPr/>
        </p:nvGrpSpPr>
        <p:grpSpPr>
          <a:xfrm>
            <a:off x="5877775" y="1097175"/>
            <a:ext cx="2486854" cy="3711155"/>
            <a:chOff x="1118203" y="283725"/>
            <a:chExt cx="2090847" cy="4076400"/>
          </a:xfrm>
        </p:grpSpPr>
        <p:sp>
          <p:nvSpPr>
            <p:cNvPr id="192" name="Google Shape;192;p21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1"/>
            <p:cNvSpPr/>
            <p:nvPr/>
          </p:nvSpPr>
          <p:spPr>
            <a:xfrm>
              <a:off x="1118224" y="341749"/>
              <a:ext cx="2048100" cy="22509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41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1"/>
            <p:cNvSpPr/>
            <p:nvPr/>
          </p:nvSpPr>
          <p:spPr>
            <a:xfrm>
              <a:off x="1234774" y="608428"/>
              <a:ext cx="1815000" cy="159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>
                  <a:solidFill>
                    <a:srgbClr val="414141"/>
                  </a:solidFill>
                  <a:latin typeface="Roboto"/>
                  <a:ea typeface="Roboto"/>
                  <a:cs typeface="Roboto"/>
                  <a:sym typeface="Roboto"/>
                </a:rPr>
                <a:t>Connect your members with conference resources to encourage attendance. </a:t>
              </a:r>
              <a:endParaRPr sz="1500" b="1">
                <a:solidFill>
                  <a:srgbClr val="41414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5" name="Google Shape;195;p21"/>
            <p:cNvSpPr/>
            <p:nvPr/>
          </p:nvSpPr>
          <p:spPr>
            <a:xfrm rot="5400000">
              <a:off x="1947720" y="2550590"/>
              <a:ext cx="389100" cy="278100"/>
            </a:xfrm>
            <a:prstGeom prst="rightArrow">
              <a:avLst>
                <a:gd name="adj1" fmla="val 34239"/>
                <a:gd name="adj2" fmla="val 57035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1"/>
            <p:cNvSpPr/>
            <p:nvPr/>
          </p:nvSpPr>
          <p:spPr>
            <a:xfrm>
              <a:off x="1118203" y="2990063"/>
              <a:ext cx="2030400" cy="129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Conference reimbursement and social events while at the conference makes travel easier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89C8E0D0780E44B9FB385B5EEC703D" ma:contentTypeVersion="18" ma:contentTypeDescription="Create a new document." ma:contentTypeScope="" ma:versionID="303ed86b5c411f882f6acb291e53a760">
  <xsd:schema xmlns:xsd="http://www.w3.org/2001/XMLSchema" xmlns:xs="http://www.w3.org/2001/XMLSchema" xmlns:p="http://schemas.microsoft.com/office/2006/metadata/properties" xmlns:ns2="124e01ff-47af-4f69-b6b1-8bd7b642ad80" xmlns:ns3="f2c48f60-54de-499d-bd5e-1a2c34db13ad" targetNamespace="http://schemas.microsoft.com/office/2006/metadata/properties" ma:root="true" ma:fieldsID="3b051eeadf5fe62be5ba517b5a9c9bc2" ns2:_="" ns3:_="">
    <xsd:import namespace="124e01ff-47af-4f69-b6b1-8bd7b642ad80"/>
    <xsd:import namespace="f2c48f60-54de-499d-bd5e-1a2c34db13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4e01ff-47af-4f69-b6b1-8bd7b642ad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b542fbb9-1fc8-4dc7-bfa7-55c7b00c03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c48f60-54de-499d-bd5e-1a2c34db13ad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b9962944-c2fb-4adb-8a69-7a81247e5e31}" ma:internalName="TaxCatchAll" ma:showField="CatchAllData" ma:web="f2c48f60-54de-499d-bd5e-1a2c34db13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99734B-BAEF-47D2-9726-878EE56EB970}"/>
</file>

<file path=customXml/itemProps2.xml><?xml version="1.0" encoding="utf-8"?>
<ds:datastoreItem xmlns:ds="http://schemas.openxmlformats.org/officeDocument/2006/customXml" ds:itemID="{307A0287-68BA-43B5-A8F3-FB9168F4EBDB}"/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656</Words>
  <Application>Microsoft Macintosh PowerPoint</Application>
  <PresentationFormat>On-screen Show (16:9)</PresentationFormat>
  <Paragraphs>91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Open Sans</vt:lpstr>
      <vt:lpstr>Montserrat</vt:lpstr>
      <vt:lpstr>Roboto</vt:lpstr>
      <vt:lpstr>Raleway</vt:lpstr>
      <vt:lpstr>Arial</vt:lpstr>
      <vt:lpstr>Simple Light</vt:lpstr>
      <vt:lpstr>Chapter Leadership Presentation</vt:lpstr>
      <vt:lpstr>Agenda</vt:lpstr>
      <vt:lpstr>Introductions</vt:lpstr>
      <vt:lpstr>Chapter Vision and Goals</vt:lpstr>
      <vt:lpstr>Event #1: Midwest Regional Conference</vt:lpstr>
      <vt:lpstr>Event #2: Spring Networking Social Hour &amp; Mentorship Program Kick-off</vt:lpstr>
      <vt:lpstr>Event #3: P&amp;T Celebration</vt:lpstr>
      <vt:lpstr>Chapter Website</vt:lpstr>
      <vt:lpstr>Tips for Recruitment</vt:lpstr>
      <vt:lpstr>Tips for Event Planning</vt:lpstr>
      <vt:lpstr>Connect with us!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Leadership Presentation</dc:title>
  <cp:lastModifiedBy>Orcutt, Vanessa C</cp:lastModifiedBy>
  <cp:revision>2</cp:revision>
  <dcterms:modified xsi:type="dcterms:W3CDTF">2024-03-15T17:31:48Z</dcterms:modified>
</cp:coreProperties>
</file>