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2"/>
  </p:notesMasterIdLst>
  <p:sldIdLst>
    <p:sldId id="418" r:id="rId5"/>
    <p:sldId id="419"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34"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64694" autoAdjust="0"/>
  </p:normalViewPr>
  <p:slideViewPr>
    <p:cSldViewPr snapToGrid="0" snapToObjects="1">
      <p:cViewPr varScale="1">
        <p:scale>
          <a:sx n="73" d="100"/>
          <a:sy n="73" d="100"/>
        </p:scale>
        <p:origin x="1260"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ser Smith" userId="87d99bb3-2d4d-4f5e-9b0c-05647adf110b" providerId="ADAL" clId="{D3B64833-5BAE-4DEE-A5F5-D7FE6DFC134D}"/>
    <pc:docChg chg="delSld delSection modSection">
      <pc:chgData name="Spenser Smith" userId="87d99bb3-2d4d-4f5e-9b0c-05647adf110b" providerId="ADAL" clId="{D3B64833-5BAE-4DEE-A5F5-D7FE6DFC134D}" dt="2024-03-28T14:58:53.784" v="17" actId="17853"/>
      <pc:docMkLst>
        <pc:docMk/>
      </pc:docMkLst>
      <pc:sldChg chg="del">
        <pc:chgData name="Spenser Smith" userId="87d99bb3-2d4d-4f5e-9b0c-05647adf110b" providerId="ADAL" clId="{D3B64833-5BAE-4DEE-A5F5-D7FE6DFC134D}" dt="2024-03-28T14:58:35.254" v="6" actId="47"/>
        <pc:sldMkLst>
          <pc:docMk/>
          <pc:sldMk cId="0" sldId="272"/>
        </pc:sldMkLst>
      </pc:sldChg>
      <pc:sldChg chg="del">
        <pc:chgData name="Spenser Smith" userId="87d99bb3-2d4d-4f5e-9b0c-05647adf110b" providerId="ADAL" clId="{D3B64833-5BAE-4DEE-A5F5-D7FE6DFC134D}" dt="2024-03-28T14:58:36.566" v="10" actId="47"/>
        <pc:sldMkLst>
          <pc:docMk/>
          <pc:sldMk cId="0" sldId="273"/>
        </pc:sldMkLst>
      </pc:sldChg>
      <pc:sldChg chg="del">
        <pc:chgData name="Spenser Smith" userId="87d99bb3-2d4d-4f5e-9b0c-05647adf110b" providerId="ADAL" clId="{D3B64833-5BAE-4DEE-A5F5-D7FE6DFC134D}" dt="2024-03-28T14:58:35.974" v="8" actId="47"/>
        <pc:sldMkLst>
          <pc:docMk/>
          <pc:sldMk cId="0" sldId="274"/>
        </pc:sldMkLst>
      </pc:sldChg>
      <pc:sldChg chg="del">
        <pc:chgData name="Spenser Smith" userId="87d99bb3-2d4d-4f5e-9b0c-05647adf110b" providerId="ADAL" clId="{D3B64833-5BAE-4DEE-A5F5-D7FE6DFC134D}" dt="2024-03-28T14:58:36.287" v="9" actId="47"/>
        <pc:sldMkLst>
          <pc:docMk/>
          <pc:sldMk cId="0" sldId="275"/>
        </pc:sldMkLst>
      </pc:sldChg>
      <pc:sldChg chg="del">
        <pc:chgData name="Spenser Smith" userId="87d99bb3-2d4d-4f5e-9b0c-05647adf110b" providerId="ADAL" clId="{D3B64833-5BAE-4DEE-A5F5-D7FE6DFC134D}" dt="2024-03-28T14:58:36.748" v="11" actId="47"/>
        <pc:sldMkLst>
          <pc:docMk/>
          <pc:sldMk cId="0" sldId="276"/>
        </pc:sldMkLst>
      </pc:sldChg>
      <pc:sldChg chg="del">
        <pc:chgData name="Spenser Smith" userId="87d99bb3-2d4d-4f5e-9b0c-05647adf110b" providerId="ADAL" clId="{D3B64833-5BAE-4DEE-A5F5-D7FE6DFC134D}" dt="2024-03-28T14:58:34.891" v="5" actId="47"/>
        <pc:sldMkLst>
          <pc:docMk/>
          <pc:sldMk cId="0" sldId="277"/>
        </pc:sldMkLst>
      </pc:sldChg>
      <pc:sldChg chg="del">
        <pc:chgData name="Spenser Smith" userId="87d99bb3-2d4d-4f5e-9b0c-05647adf110b" providerId="ADAL" clId="{D3B64833-5BAE-4DEE-A5F5-D7FE6DFC134D}" dt="2024-03-28T14:58:32.924" v="0" actId="47"/>
        <pc:sldMkLst>
          <pc:docMk/>
          <pc:sldMk cId="0" sldId="280"/>
        </pc:sldMkLst>
      </pc:sldChg>
      <pc:sldChg chg="del">
        <pc:chgData name="Spenser Smith" userId="87d99bb3-2d4d-4f5e-9b0c-05647adf110b" providerId="ADAL" clId="{D3B64833-5BAE-4DEE-A5F5-D7FE6DFC134D}" dt="2024-03-28T14:58:36.954" v="12" actId="47"/>
        <pc:sldMkLst>
          <pc:docMk/>
          <pc:sldMk cId="0" sldId="282"/>
        </pc:sldMkLst>
      </pc:sldChg>
      <pc:sldChg chg="del">
        <pc:chgData name="Spenser Smith" userId="87d99bb3-2d4d-4f5e-9b0c-05647adf110b" providerId="ADAL" clId="{D3B64833-5BAE-4DEE-A5F5-D7FE6DFC134D}" dt="2024-03-28T14:58:37.330" v="13" actId="47"/>
        <pc:sldMkLst>
          <pc:docMk/>
          <pc:sldMk cId="0" sldId="283"/>
        </pc:sldMkLst>
      </pc:sldChg>
      <pc:sldChg chg="del">
        <pc:chgData name="Spenser Smith" userId="87d99bb3-2d4d-4f5e-9b0c-05647adf110b" providerId="ADAL" clId="{D3B64833-5BAE-4DEE-A5F5-D7FE6DFC134D}" dt="2024-03-28T14:58:37.797" v="14" actId="47"/>
        <pc:sldMkLst>
          <pc:docMk/>
          <pc:sldMk cId="0" sldId="284"/>
        </pc:sldMkLst>
      </pc:sldChg>
      <pc:sldChg chg="del">
        <pc:chgData name="Spenser Smith" userId="87d99bb3-2d4d-4f5e-9b0c-05647adf110b" providerId="ADAL" clId="{D3B64833-5BAE-4DEE-A5F5-D7FE6DFC134D}" dt="2024-03-28T14:58:50.386" v="15" actId="47"/>
        <pc:sldMkLst>
          <pc:docMk/>
          <pc:sldMk cId="0" sldId="285"/>
        </pc:sldMkLst>
      </pc:sldChg>
      <pc:sldChg chg="del">
        <pc:chgData name="Spenser Smith" userId="87d99bb3-2d4d-4f5e-9b0c-05647adf110b" providerId="ADAL" clId="{D3B64833-5BAE-4DEE-A5F5-D7FE6DFC134D}" dt="2024-03-28T14:58:33.420" v="1" actId="47"/>
        <pc:sldMkLst>
          <pc:docMk/>
          <pc:sldMk cId="0" sldId="286"/>
        </pc:sldMkLst>
      </pc:sldChg>
      <pc:sldChg chg="del">
        <pc:chgData name="Spenser Smith" userId="87d99bb3-2d4d-4f5e-9b0c-05647adf110b" providerId="ADAL" clId="{D3B64833-5BAE-4DEE-A5F5-D7FE6DFC134D}" dt="2024-03-28T14:58:33.895" v="3" actId="47"/>
        <pc:sldMkLst>
          <pc:docMk/>
          <pc:sldMk cId="0" sldId="287"/>
        </pc:sldMkLst>
      </pc:sldChg>
      <pc:sldChg chg="del">
        <pc:chgData name="Spenser Smith" userId="87d99bb3-2d4d-4f5e-9b0c-05647adf110b" providerId="ADAL" clId="{D3B64833-5BAE-4DEE-A5F5-D7FE6DFC134D}" dt="2024-03-28T14:58:50.788" v="16" actId="47"/>
        <pc:sldMkLst>
          <pc:docMk/>
          <pc:sldMk cId="1662414343" sldId="414"/>
        </pc:sldMkLst>
      </pc:sldChg>
      <pc:sldChg chg="del">
        <pc:chgData name="Spenser Smith" userId="87d99bb3-2d4d-4f5e-9b0c-05647adf110b" providerId="ADAL" clId="{D3B64833-5BAE-4DEE-A5F5-D7FE6DFC134D}" dt="2024-03-28T14:58:33.713" v="2" actId="47"/>
        <pc:sldMkLst>
          <pc:docMk/>
          <pc:sldMk cId="0" sldId="415"/>
        </pc:sldMkLst>
      </pc:sldChg>
      <pc:sldChg chg="del">
        <pc:chgData name="Spenser Smith" userId="87d99bb3-2d4d-4f5e-9b0c-05647adf110b" providerId="ADAL" clId="{D3B64833-5BAE-4DEE-A5F5-D7FE6DFC134D}" dt="2024-03-28T14:58:34.494" v="4" actId="47"/>
        <pc:sldMkLst>
          <pc:docMk/>
          <pc:sldMk cId="0" sldId="416"/>
        </pc:sldMkLst>
      </pc:sldChg>
      <pc:sldChg chg="del">
        <pc:chgData name="Spenser Smith" userId="87d99bb3-2d4d-4f5e-9b0c-05647adf110b" providerId="ADAL" clId="{D3B64833-5BAE-4DEE-A5F5-D7FE6DFC134D}" dt="2024-03-28T14:58:35.650" v="7" actId="47"/>
        <pc:sldMkLst>
          <pc:docMk/>
          <pc:sldMk cId="0" sldId="417"/>
        </pc:sldMkLst>
      </pc:sldChg>
    </pc:docChg>
  </pc:docChgLst>
  <pc:docChgLst>
    <pc:chgData name="Spenser Smith" userId="87d99bb3-2d4d-4f5e-9b0c-05647adf110b" providerId="ADAL" clId="{FB670A8C-B2FD-4005-9406-ECF902D051C2}"/>
    <pc:docChg chg="modSld">
      <pc:chgData name="Spenser Smith" userId="87d99bb3-2d4d-4f5e-9b0c-05647adf110b" providerId="ADAL" clId="{FB670A8C-B2FD-4005-9406-ECF902D051C2}" dt="2024-01-02T23:23:44.995" v="3" actId="20577"/>
      <pc:docMkLst>
        <pc:docMk/>
      </pc:docMkLst>
      <pc:sldChg chg="modSp mod">
        <pc:chgData name="Spenser Smith" userId="87d99bb3-2d4d-4f5e-9b0c-05647adf110b" providerId="ADAL" clId="{FB670A8C-B2FD-4005-9406-ECF902D051C2}" dt="2024-01-02T23:23:44.995" v="3" actId="20577"/>
        <pc:sldMkLst>
          <pc:docMk/>
          <pc:sldMk cId="0" sldId="272"/>
        </pc:sldMkLst>
        <pc:spChg chg="mod">
          <ac:chgData name="Spenser Smith" userId="87d99bb3-2d4d-4f5e-9b0c-05647adf110b" providerId="ADAL" clId="{FB670A8C-B2FD-4005-9406-ECF902D051C2}" dt="2024-01-02T23:23:44.995" v="3" actId="20577"/>
          <ac:spMkLst>
            <pc:docMk/>
            <pc:sldMk cId="0" sldId="272"/>
            <ac:spMk id="22531" creationId="{4147D7D3-1C57-488D-BCC4-B6756E51E153}"/>
          </ac:spMkLst>
        </pc:spChg>
      </pc:sldChg>
    </pc:docChg>
  </pc:docChgLst>
  <pc:docChgLst>
    <pc:chgData name="Spenser Smith" userId="87d99bb3-2d4d-4f5e-9b0c-05647adf110b" providerId="ADAL" clId="{1D827242-EAEB-498A-A21F-AB5CF2A31213}"/>
    <pc:docChg chg="undo custSel addSld modSld addSection modSection">
      <pc:chgData name="Spenser Smith" userId="87d99bb3-2d4d-4f5e-9b0c-05647adf110b" providerId="ADAL" clId="{1D827242-EAEB-498A-A21F-AB5CF2A31213}" dt="2024-02-06T15:19:36.685" v="351" actId="20577"/>
      <pc:docMkLst>
        <pc:docMk/>
      </pc:docMkLst>
      <pc:sldChg chg="modSp add mod">
        <pc:chgData name="Spenser Smith" userId="87d99bb3-2d4d-4f5e-9b0c-05647adf110b" providerId="ADAL" clId="{1D827242-EAEB-498A-A21F-AB5CF2A31213}" dt="2024-02-06T14:29:30.976" v="18" actId="20577"/>
        <pc:sldMkLst>
          <pc:docMk/>
          <pc:sldMk cId="2233864273" sldId="418"/>
        </pc:sldMkLst>
        <pc:spChg chg="mod">
          <ac:chgData name="Spenser Smith" userId="87d99bb3-2d4d-4f5e-9b0c-05647adf110b" providerId="ADAL" clId="{1D827242-EAEB-498A-A21F-AB5CF2A31213}" dt="2024-02-06T14:29:30.976" v="18" actId="20577"/>
          <ac:spMkLst>
            <pc:docMk/>
            <pc:sldMk cId="2233864273" sldId="418"/>
            <ac:spMk id="12291" creationId="{00000000-0000-0000-0000-000000000000}"/>
          </ac:spMkLst>
        </pc:spChg>
      </pc:sldChg>
      <pc:sldChg chg="add">
        <pc:chgData name="Spenser Smith" userId="87d99bb3-2d4d-4f5e-9b0c-05647adf110b" providerId="ADAL" clId="{1D827242-EAEB-498A-A21F-AB5CF2A31213}" dt="2024-02-06T14:29:04.272" v="0"/>
        <pc:sldMkLst>
          <pc:docMk/>
          <pc:sldMk cId="4272790299" sldId="419"/>
        </pc:sldMkLst>
      </pc:sldChg>
      <pc:sldChg chg="add">
        <pc:chgData name="Spenser Smith" userId="87d99bb3-2d4d-4f5e-9b0c-05647adf110b" providerId="ADAL" clId="{1D827242-EAEB-498A-A21F-AB5CF2A31213}" dt="2024-02-06T14:29:04.272" v="0"/>
        <pc:sldMkLst>
          <pc:docMk/>
          <pc:sldMk cId="16974425" sldId="420"/>
        </pc:sldMkLst>
      </pc:sldChg>
      <pc:sldChg chg="addSp delSp modSp add">
        <pc:chgData name="Spenser Smith" userId="87d99bb3-2d4d-4f5e-9b0c-05647adf110b" providerId="ADAL" clId="{1D827242-EAEB-498A-A21F-AB5CF2A31213}" dt="2024-02-06T15:03:36.755" v="21" actId="12100"/>
        <pc:sldMkLst>
          <pc:docMk/>
          <pc:sldMk cId="104802628" sldId="421"/>
        </pc:sldMkLst>
        <pc:spChg chg="del">
          <ac:chgData name="Spenser Smith" userId="87d99bb3-2d4d-4f5e-9b0c-05647adf110b" providerId="ADAL" clId="{1D827242-EAEB-498A-A21F-AB5CF2A31213}" dt="2024-02-06T15:03:35.009" v="20" actId="12084"/>
          <ac:spMkLst>
            <pc:docMk/>
            <pc:sldMk cId="104802628" sldId="421"/>
            <ac:spMk id="17411" creationId="{063ED5F8-914D-4D12-B954-C264608857CE}"/>
          </ac:spMkLst>
        </pc:spChg>
        <pc:graphicFrameChg chg="add mod">
          <ac:chgData name="Spenser Smith" userId="87d99bb3-2d4d-4f5e-9b0c-05647adf110b" providerId="ADAL" clId="{1D827242-EAEB-498A-A21F-AB5CF2A31213}" dt="2024-02-06T15:03:36.755" v="21" actId="12100"/>
          <ac:graphicFrameMkLst>
            <pc:docMk/>
            <pc:sldMk cId="104802628" sldId="421"/>
            <ac:graphicFrameMk id="2" creationId="{5D44EFD0-1CCD-2868-13F0-B057C3040A1D}"/>
          </ac:graphicFrameMkLst>
        </pc:graphicFrameChg>
      </pc:sldChg>
      <pc:sldChg chg="modSp add mod">
        <pc:chgData name="Spenser Smith" userId="87d99bb3-2d4d-4f5e-9b0c-05647adf110b" providerId="ADAL" clId="{1D827242-EAEB-498A-A21F-AB5CF2A31213}" dt="2024-02-06T15:04:27.414" v="156" actId="20577"/>
        <pc:sldMkLst>
          <pc:docMk/>
          <pc:sldMk cId="393400286" sldId="422"/>
        </pc:sldMkLst>
        <pc:spChg chg="mod">
          <ac:chgData name="Spenser Smith" userId="87d99bb3-2d4d-4f5e-9b0c-05647adf110b" providerId="ADAL" clId="{1D827242-EAEB-498A-A21F-AB5CF2A31213}" dt="2024-02-06T15:04:27.414" v="156" actId="20577"/>
          <ac:spMkLst>
            <pc:docMk/>
            <pc:sldMk cId="393400286" sldId="422"/>
            <ac:spMk id="14339" creationId="{FDBF9E00-5934-4688-9FA8-82BD4177688A}"/>
          </ac:spMkLst>
        </pc:spChg>
      </pc:sldChg>
      <pc:sldChg chg="add modNotesTx">
        <pc:chgData name="Spenser Smith" userId="87d99bb3-2d4d-4f5e-9b0c-05647adf110b" providerId="ADAL" clId="{1D827242-EAEB-498A-A21F-AB5CF2A31213}" dt="2024-02-06T15:06:37.879" v="176"/>
        <pc:sldMkLst>
          <pc:docMk/>
          <pc:sldMk cId="1627509991" sldId="423"/>
        </pc:sldMkLst>
      </pc:sldChg>
      <pc:sldChg chg="modSp add mod modNotesTx">
        <pc:chgData name="Spenser Smith" userId="87d99bb3-2d4d-4f5e-9b0c-05647adf110b" providerId="ADAL" clId="{1D827242-EAEB-498A-A21F-AB5CF2A31213}" dt="2024-02-06T15:15:24.637" v="231"/>
        <pc:sldMkLst>
          <pc:docMk/>
          <pc:sldMk cId="436911755" sldId="424"/>
        </pc:sldMkLst>
        <pc:spChg chg="mod">
          <ac:chgData name="Spenser Smith" userId="87d99bb3-2d4d-4f5e-9b0c-05647adf110b" providerId="ADAL" clId="{1D827242-EAEB-498A-A21F-AB5CF2A31213}" dt="2024-02-06T15:08:21.903" v="195" actId="255"/>
          <ac:spMkLst>
            <pc:docMk/>
            <pc:sldMk cId="436911755" sldId="424"/>
            <ac:spMk id="22531" creationId="{4147D7D3-1C57-488D-BCC4-B6756E51E153}"/>
          </ac:spMkLst>
        </pc:spChg>
      </pc:sldChg>
      <pc:sldChg chg="modSp add mod modNotesTx">
        <pc:chgData name="Spenser Smith" userId="87d99bb3-2d4d-4f5e-9b0c-05647adf110b" providerId="ADAL" clId="{1D827242-EAEB-498A-A21F-AB5CF2A31213}" dt="2024-02-06T15:15:29.313" v="233"/>
        <pc:sldMkLst>
          <pc:docMk/>
          <pc:sldMk cId="2592035461" sldId="425"/>
        </pc:sldMkLst>
        <pc:spChg chg="mod">
          <ac:chgData name="Spenser Smith" userId="87d99bb3-2d4d-4f5e-9b0c-05647adf110b" providerId="ADAL" clId="{1D827242-EAEB-498A-A21F-AB5CF2A31213}" dt="2024-02-06T15:11:46.362" v="226" actId="27636"/>
          <ac:spMkLst>
            <pc:docMk/>
            <pc:sldMk cId="2592035461" sldId="425"/>
            <ac:spMk id="24579" creationId="{726376A0-0687-4190-B304-6234A2EC59A3}"/>
          </ac:spMkLst>
        </pc:spChg>
      </pc:sldChg>
      <pc:sldChg chg="add modNotesTx">
        <pc:chgData name="Spenser Smith" userId="87d99bb3-2d4d-4f5e-9b0c-05647adf110b" providerId="ADAL" clId="{1D827242-EAEB-498A-A21F-AB5CF2A31213}" dt="2024-02-06T15:15:34.744" v="235"/>
        <pc:sldMkLst>
          <pc:docMk/>
          <pc:sldMk cId="1233742443" sldId="426"/>
        </pc:sldMkLst>
      </pc:sldChg>
      <pc:sldChg chg="add modNotesTx">
        <pc:chgData name="Spenser Smith" userId="87d99bb3-2d4d-4f5e-9b0c-05647adf110b" providerId="ADAL" clId="{1D827242-EAEB-498A-A21F-AB5CF2A31213}" dt="2024-02-06T15:15:39.021" v="236"/>
        <pc:sldMkLst>
          <pc:docMk/>
          <pc:sldMk cId="2606517513" sldId="427"/>
        </pc:sldMkLst>
      </pc:sldChg>
      <pc:sldChg chg="add modNotesTx">
        <pc:chgData name="Spenser Smith" userId="87d99bb3-2d4d-4f5e-9b0c-05647adf110b" providerId="ADAL" clId="{1D827242-EAEB-498A-A21F-AB5CF2A31213}" dt="2024-02-06T15:15:43.154" v="238"/>
        <pc:sldMkLst>
          <pc:docMk/>
          <pc:sldMk cId="2576778742" sldId="428"/>
        </pc:sldMkLst>
      </pc:sldChg>
      <pc:sldChg chg="modSp add mod modNotesTx">
        <pc:chgData name="Spenser Smith" userId="87d99bb3-2d4d-4f5e-9b0c-05647adf110b" providerId="ADAL" clId="{1D827242-EAEB-498A-A21F-AB5CF2A31213}" dt="2024-02-06T15:16:14.202" v="244" actId="12"/>
        <pc:sldMkLst>
          <pc:docMk/>
          <pc:sldMk cId="2030587952" sldId="429"/>
        </pc:sldMkLst>
        <pc:spChg chg="mod">
          <ac:chgData name="Spenser Smith" userId="87d99bb3-2d4d-4f5e-9b0c-05647adf110b" providerId="ADAL" clId="{1D827242-EAEB-498A-A21F-AB5CF2A31213}" dt="2024-02-06T15:16:14.202" v="244" actId="12"/>
          <ac:spMkLst>
            <pc:docMk/>
            <pc:sldMk cId="2030587952" sldId="429"/>
            <ac:spMk id="32771" creationId="{188C8BD8-51BA-49EA-93B4-7DB12A3B191E}"/>
          </ac:spMkLst>
        </pc:spChg>
      </pc:sldChg>
      <pc:sldChg chg="modSp add mod modNotesTx">
        <pc:chgData name="Spenser Smith" userId="87d99bb3-2d4d-4f5e-9b0c-05647adf110b" providerId="ADAL" clId="{1D827242-EAEB-498A-A21F-AB5CF2A31213}" dt="2024-02-06T15:17:58.642" v="260" actId="20577"/>
        <pc:sldMkLst>
          <pc:docMk/>
          <pc:sldMk cId="4072151783" sldId="430"/>
        </pc:sldMkLst>
        <pc:spChg chg="mod">
          <ac:chgData name="Spenser Smith" userId="87d99bb3-2d4d-4f5e-9b0c-05647adf110b" providerId="ADAL" clId="{1D827242-EAEB-498A-A21F-AB5CF2A31213}" dt="2024-02-06T15:17:58.642" v="260" actId="20577"/>
          <ac:spMkLst>
            <pc:docMk/>
            <pc:sldMk cId="4072151783" sldId="430"/>
            <ac:spMk id="34819" creationId="{6858850C-2A43-4EDE-8BC5-E671930B7AB6}"/>
          </ac:spMkLst>
        </pc:spChg>
      </pc:sldChg>
      <pc:sldChg chg="add modNotesTx">
        <pc:chgData name="Spenser Smith" userId="87d99bb3-2d4d-4f5e-9b0c-05647adf110b" providerId="ADAL" clId="{1D827242-EAEB-498A-A21F-AB5CF2A31213}" dt="2024-02-06T15:18:15.142" v="262"/>
        <pc:sldMkLst>
          <pc:docMk/>
          <pc:sldMk cId="3693916868" sldId="431"/>
        </pc:sldMkLst>
      </pc:sldChg>
      <pc:sldChg chg="add">
        <pc:chgData name="Spenser Smith" userId="87d99bb3-2d4d-4f5e-9b0c-05647adf110b" providerId="ADAL" clId="{1D827242-EAEB-498A-A21F-AB5CF2A31213}" dt="2024-02-06T14:29:04.272" v="0"/>
        <pc:sldMkLst>
          <pc:docMk/>
          <pc:sldMk cId="3335288591" sldId="432"/>
        </pc:sldMkLst>
      </pc:sldChg>
      <pc:sldChg chg="modSp add mod">
        <pc:chgData name="Spenser Smith" userId="87d99bb3-2d4d-4f5e-9b0c-05647adf110b" providerId="ADAL" clId="{1D827242-EAEB-498A-A21F-AB5CF2A31213}" dt="2024-02-06T15:19:36.685" v="351" actId="20577"/>
        <pc:sldMkLst>
          <pc:docMk/>
          <pc:sldMk cId="3049310277" sldId="433"/>
        </pc:sldMkLst>
        <pc:spChg chg="mod">
          <ac:chgData name="Spenser Smith" userId="87d99bb3-2d4d-4f5e-9b0c-05647adf110b" providerId="ADAL" clId="{1D827242-EAEB-498A-A21F-AB5CF2A31213}" dt="2024-02-06T15:19:36.685" v="351" actId="20577"/>
          <ac:spMkLst>
            <pc:docMk/>
            <pc:sldMk cId="3049310277" sldId="433"/>
            <ac:spMk id="39939" creationId="{8DD33328-7085-4207-A6A5-D019DE199A89}"/>
          </ac:spMkLst>
        </pc:spChg>
      </pc:sldChg>
      <pc:sldChg chg="add">
        <pc:chgData name="Spenser Smith" userId="87d99bb3-2d4d-4f5e-9b0c-05647adf110b" providerId="ADAL" clId="{1D827242-EAEB-498A-A21F-AB5CF2A31213}" dt="2024-02-06T14:29:04.272" v="0"/>
        <pc:sldMkLst>
          <pc:docMk/>
          <pc:sldMk cId="415179307" sldId="43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8F5B60-6708-42A9-B4EC-2988BC29F92D}"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B21E4EA0-2786-4795-8D57-3ACE8ACD929A}">
      <dgm:prSet/>
      <dgm:spPr/>
      <dgm:t>
        <a:bodyPr/>
        <a:lstStyle/>
        <a:p>
          <a:r>
            <a:rPr lang="en-US"/>
            <a:t>Under 423.153(d), a Part D sponsor must have an established MTM program that:</a:t>
          </a:r>
        </a:p>
      </dgm:t>
    </dgm:pt>
    <dgm:pt modelId="{73A9D683-1F39-451B-992C-A5BB9322BB16}" type="parTrans" cxnId="{9124BEA7-A619-4089-9A99-DB5A3B28C0D3}">
      <dgm:prSet/>
      <dgm:spPr/>
      <dgm:t>
        <a:bodyPr/>
        <a:lstStyle/>
        <a:p>
          <a:endParaRPr lang="en-US"/>
        </a:p>
      </dgm:t>
    </dgm:pt>
    <dgm:pt modelId="{D82D782A-C78A-4028-BBF8-0FAE78F5CAD4}" type="sibTrans" cxnId="{9124BEA7-A619-4089-9A99-DB5A3B28C0D3}">
      <dgm:prSet/>
      <dgm:spPr/>
      <dgm:t>
        <a:bodyPr/>
        <a:lstStyle/>
        <a:p>
          <a:endParaRPr lang="en-US"/>
        </a:p>
      </dgm:t>
    </dgm:pt>
    <dgm:pt modelId="{B964293D-091E-4951-8547-3CE0671E7DBC}">
      <dgm:prSet/>
      <dgm:spPr/>
      <dgm:t>
        <a:bodyPr/>
        <a:lstStyle/>
        <a:p>
          <a:r>
            <a:rPr lang="en-US"/>
            <a:t>Ensures optimal therapeutic outcomes for targeted beneficiaries through improved medication use</a:t>
          </a:r>
        </a:p>
      </dgm:t>
    </dgm:pt>
    <dgm:pt modelId="{7CC6FD7D-CC35-4C9B-812E-4D014058255D}" type="parTrans" cxnId="{130F280B-B47A-4540-9190-2C2309B1ADB1}">
      <dgm:prSet/>
      <dgm:spPr/>
      <dgm:t>
        <a:bodyPr/>
        <a:lstStyle/>
        <a:p>
          <a:endParaRPr lang="en-US"/>
        </a:p>
      </dgm:t>
    </dgm:pt>
    <dgm:pt modelId="{BA420D02-9AAE-4521-BC63-54025475C7B1}" type="sibTrans" cxnId="{130F280B-B47A-4540-9190-2C2309B1ADB1}">
      <dgm:prSet/>
      <dgm:spPr/>
      <dgm:t>
        <a:bodyPr/>
        <a:lstStyle/>
        <a:p>
          <a:endParaRPr lang="en-US"/>
        </a:p>
      </dgm:t>
    </dgm:pt>
    <dgm:pt modelId="{5BC7B77C-053D-4F4E-833C-0DBF0E0F6EE1}">
      <dgm:prSet/>
      <dgm:spPr/>
      <dgm:t>
        <a:bodyPr/>
        <a:lstStyle/>
        <a:p>
          <a:r>
            <a:rPr lang="en-US"/>
            <a:t>Reduces the risk of adverse events</a:t>
          </a:r>
        </a:p>
      </dgm:t>
    </dgm:pt>
    <dgm:pt modelId="{3CE02DA1-5A8D-47E9-A851-B91416D8729A}" type="parTrans" cxnId="{A56FF982-6DEE-47C4-95B8-00B9E43C49D4}">
      <dgm:prSet/>
      <dgm:spPr/>
      <dgm:t>
        <a:bodyPr/>
        <a:lstStyle/>
        <a:p>
          <a:endParaRPr lang="en-US"/>
        </a:p>
      </dgm:t>
    </dgm:pt>
    <dgm:pt modelId="{7B25DDC1-FBA5-4EE9-BA99-F445A9C944C6}" type="sibTrans" cxnId="{A56FF982-6DEE-47C4-95B8-00B9E43C49D4}">
      <dgm:prSet/>
      <dgm:spPr/>
      <dgm:t>
        <a:bodyPr/>
        <a:lstStyle/>
        <a:p>
          <a:endParaRPr lang="en-US"/>
        </a:p>
      </dgm:t>
    </dgm:pt>
    <dgm:pt modelId="{112095E9-0182-4A07-A221-43FB68ACED42}">
      <dgm:prSet/>
      <dgm:spPr/>
      <dgm:t>
        <a:bodyPr/>
        <a:lstStyle/>
        <a:p>
          <a:r>
            <a:rPr lang="en-US"/>
            <a:t>Is developed in cooperation with licensed and practicing pharmacists and physicians</a:t>
          </a:r>
        </a:p>
      </dgm:t>
    </dgm:pt>
    <dgm:pt modelId="{55EA0C63-4F90-4240-80AD-5E8FD89F3BB7}" type="parTrans" cxnId="{0BF24CCD-759F-4CD1-B35C-DC6FDB069255}">
      <dgm:prSet/>
      <dgm:spPr/>
      <dgm:t>
        <a:bodyPr/>
        <a:lstStyle/>
        <a:p>
          <a:endParaRPr lang="en-US"/>
        </a:p>
      </dgm:t>
    </dgm:pt>
    <dgm:pt modelId="{C17DB146-C088-4DED-88FC-F72A14708036}" type="sibTrans" cxnId="{0BF24CCD-759F-4CD1-B35C-DC6FDB069255}">
      <dgm:prSet/>
      <dgm:spPr/>
      <dgm:t>
        <a:bodyPr/>
        <a:lstStyle/>
        <a:p>
          <a:endParaRPr lang="en-US"/>
        </a:p>
      </dgm:t>
    </dgm:pt>
    <dgm:pt modelId="{3E83E7AB-89DA-460C-BC11-A370EAE79EF6}">
      <dgm:prSet/>
      <dgm:spPr/>
      <dgm:t>
        <a:bodyPr/>
        <a:lstStyle/>
        <a:p>
          <a:r>
            <a:rPr lang="en-US"/>
            <a:t>Describes the resources and time required to implement the program if using outside personnel and establishs the fees for pharmacists or others</a:t>
          </a:r>
        </a:p>
      </dgm:t>
    </dgm:pt>
    <dgm:pt modelId="{11ADE194-8C56-47F5-81EA-CB801610D4E6}" type="parTrans" cxnId="{7AA55010-5037-4BBC-80B3-389F132AB4F6}">
      <dgm:prSet/>
      <dgm:spPr/>
      <dgm:t>
        <a:bodyPr/>
        <a:lstStyle/>
        <a:p>
          <a:endParaRPr lang="en-US"/>
        </a:p>
      </dgm:t>
    </dgm:pt>
    <dgm:pt modelId="{F2AE4BC9-FE88-440B-A9C8-08123985248B}" type="sibTrans" cxnId="{7AA55010-5037-4BBC-80B3-389F132AB4F6}">
      <dgm:prSet/>
      <dgm:spPr/>
      <dgm:t>
        <a:bodyPr/>
        <a:lstStyle/>
        <a:p>
          <a:endParaRPr lang="en-US"/>
        </a:p>
      </dgm:t>
    </dgm:pt>
    <dgm:pt modelId="{336ECF2D-4205-46BE-8724-3DB01FB17513}">
      <dgm:prSet/>
      <dgm:spPr/>
      <dgm:t>
        <a:bodyPr/>
        <a:lstStyle/>
        <a:p>
          <a:r>
            <a:rPr lang="en-US"/>
            <a:t>May be furnished by pharmacists or other healthcare providers</a:t>
          </a:r>
        </a:p>
      </dgm:t>
    </dgm:pt>
    <dgm:pt modelId="{7CCCC57B-20D7-40DB-8390-8507A8BAFD4D}" type="parTrans" cxnId="{F5B84152-7356-4104-817C-56BB42BEF6A5}">
      <dgm:prSet/>
      <dgm:spPr/>
      <dgm:t>
        <a:bodyPr/>
        <a:lstStyle/>
        <a:p>
          <a:endParaRPr lang="en-US"/>
        </a:p>
      </dgm:t>
    </dgm:pt>
    <dgm:pt modelId="{3B9BE5DB-70A7-45B7-B7CE-CDFDE03764AB}" type="sibTrans" cxnId="{F5B84152-7356-4104-817C-56BB42BEF6A5}">
      <dgm:prSet/>
      <dgm:spPr/>
      <dgm:t>
        <a:bodyPr/>
        <a:lstStyle/>
        <a:p>
          <a:endParaRPr lang="en-US"/>
        </a:p>
      </dgm:t>
    </dgm:pt>
    <dgm:pt modelId="{00ED7BE1-85EE-4B0E-98DD-9304049ACD22}">
      <dgm:prSet/>
      <dgm:spPr/>
      <dgm:t>
        <a:bodyPr/>
        <a:lstStyle/>
        <a:p>
          <a:r>
            <a:rPr lang="en-US"/>
            <a:t>May distinguish between services in ambulatory and institutional settings</a:t>
          </a:r>
        </a:p>
      </dgm:t>
    </dgm:pt>
    <dgm:pt modelId="{3D2D3E75-CC69-4F32-BC6B-2BAAA62D7792}" type="parTrans" cxnId="{04F16479-C8C2-49F2-9B46-4830C371529D}">
      <dgm:prSet/>
      <dgm:spPr/>
      <dgm:t>
        <a:bodyPr/>
        <a:lstStyle/>
        <a:p>
          <a:endParaRPr lang="en-US"/>
        </a:p>
      </dgm:t>
    </dgm:pt>
    <dgm:pt modelId="{6B15E099-D59A-4D07-B44E-9186B3EA6494}" type="sibTrans" cxnId="{04F16479-C8C2-49F2-9B46-4830C371529D}">
      <dgm:prSet/>
      <dgm:spPr/>
      <dgm:t>
        <a:bodyPr/>
        <a:lstStyle/>
        <a:p>
          <a:endParaRPr lang="en-US"/>
        </a:p>
      </dgm:t>
    </dgm:pt>
    <dgm:pt modelId="{4493F4E2-1AE8-4CE6-9BDD-50797BEDD221}">
      <dgm:prSet/>
      <dgm:spPr/>
      <dgm:t>
        <a:bodyPr/>
        <a:lstStyle/>
        <a:p>
          <a:r>
            <a:rPr lang="en-US"/>
            <a:t>Is coordinated with any care management plan established for a targeted individual under a chronic care improvement program (CCIPP)</a:t>
          </a:r>
        </a:p>
      </dgm:t>
    </dgm:pt>
    <dgm:pt modelId="{1341B07C-11B5-4D06-B300-90CFFD239240}" type="parTrans" cxnId="{6824264F-AF12-448B-B236-300625AF4F96}">
      <dgm:prSet/>
      <dgm:spPr/>
      <dgm:t>
        <a:bodyPr/>
        <a:lstStyle/>
        <a:p>
          <a:endParaRPr lang="en-US"/>
        </a:p>
      </dgm:t>
    </dgm:pt>
    <dgm:pt modelId="{8E86E7F1-350C-4B89-A018-B4FD6922BB97}" type="sibTrans" cxnId="{6824264F-AF12-448B-B236-300625AF4F96}">
      <dgm:prSet/>
      <dgm:spPr/>
      <dgm:t>
        <a:bodyPr/>
        <a:lstStyle/>
        <a:p>
          <a:endParaRPr lang="en-US"/>
        </a:p>
      </dgm:t>
    </dgm:pt>
    <dgm:pt modelId="{D360064C-4FE2-4F29-BAAF-26B50B527E94}" type="pres">
      <dgm:prSet presAssocID="{708F5B60-6708-42A9-B4EC-2988BC29F92D}" presName="linear" presStyleCnt="0">
        <dgm:presLayoutVars>
          <dgm:animLvl val="lvl"/>
          <dgm:resizeHandles val="exact"/>
        </dgm:presLayoutVars>
      </dgm:prSet>
      <dgm:spPr/>
    </dgm:pt>
    <dgm:pt modelId="{26885394-ADF9-4A7B-8026-2F4C266BBAB0}" type="pres">
      <dgm:prSet presAssocID="{B21E4EA0-2786-4795-8D57-3ACE8ACD929A}" presName="parentText" presStyleLbl="node1" presStyleIdx="0" presStyleCnt="1">
        <dgm:presLayoutVars>
          <dgm:chMax val="0"/>
          <dgm:bulletEnabled val="1"/>
        </dgm:presLayoutVars>
      </dgm:prSet>
      <dgm:spPr/>
    </dgm:pt>
    <dgm:pt modelId="{080EAF2E-AC5C-4E8C-8CF2-3081BB479A24}" type="pres">
      <dgm:prSet presAssocID="{B21E4EA0-2786-4795-8D57-3ACE8ACD929A}" presName="childText" presStyleLbl="revTx" presStyleIdx="0" presStyleCnt="1">
        <dgm:presLayoutVars>
          <dgm:bulletEnabled val="1"/>
        </dgm:presLayoutVars>
      </dgm:prSet>
      <dgm:spPr/>
    </dgm:pt>
  </dgm:ptLst>
  <dgm:cxnLst>
    <dgm:cxn modelId="{1DCFF200-0BD7-42E0-9694-A952E906FC5F}" type="presOf" srcId="{B964293D-091E-4951-8547-3CE0671E7DBC}" destId="{080EAF2E-AC5C-4E8C-8CF2-3081BB479A24}" srcOrd="0" destOrd="0" presId="urn:microsoft.com/office/officeart/2005/8/layout/vList2"/>
    <dgm:cxn modelId="{130F280B-B47A-4540-9190-2C2309B1ADB1}" srcId="{B21E4EA0-2786-4795-8D57-3ACE8ACD929A}" destId="{B964293D-091E-4951-8547-3CE0671E7DBC}" srcOrd="0" destOrd="0" parTransId="{7CC6FD7D-CC35-4C9B-812E-4D014058255D}" sibTransId="{BA420D02-9AAE-4521-BC63-54025475C7B1}"/>
    <dgm:cxn modelId="{A8490710-02AC-4DBA-838A-9983225862CD}" type="presOf" srcId="{B21E4EA0-2786-4795-8D57-3ACE8ACD929A}" destId="{26885394-ADF9-4A7B-8026-2F4C266BBAB0}" srcOrd="0" destOrd="0" presId="urn:microsoft.com/office/officeart/2005/8/layout/vList2"/>
    <dgm:cxn modelId="{7AA55010-5037-4BBC-80B3-389F132AB4F6}" srcId="{B21E4EA0-2786-4795-8D57-3ACE8ACD929A}" destId="{3E83E7AB-89DA-460C-BC11-A370EAE79EF6}" srcOrd="3" destOrd="0" parTransId="{11ADE194-8C56-47F5-81EA-CB801610D4E6}" sibTransId="{F2AE4BC9-FE88-440B-A9C8-08123985248B}"/>
    <dgm:cxn modelId="{AAA7321D-546E-4002-8815-087652E1B118}" type="presOf" srcId="{00ED7BE1-85EE-4B0E-98DD-9304049ACD22}" destId="{080EAF2E-AC5C-4E8C-8CF2-3081BB479A24}" srcOrd="0" destOrd="5" presId="urn:microsoft.com/office/officeart/2005/8/layout/vList2"/>
    <dgm:cxn modelId="{CA62F11E-FFB8-4DFA-A1AF-EDA5AC96B306}" type="presOf" srcId="{3E83E7AB-89DA-460C-BC11-A370EAE79EF6}" destId="{080EAF2E-AC5C-4E8C-8CF2-3081BB479A24}" srcOrd="0" destOrd="3" presId="urn:microsoft.com/office/officeart/2005/8/layout/vList2"/>
    <dgm:cxn modelId="{EC33154B-AB9E-4B09-900B-AC5918AB6F80}" type="presOf" srcId="{5BC7B77C-053D-4F4E-833C-0DBF0E0F6EE1}" destId="{080EAF2E-AC5C-4E8C-8CF2-3081BB479A24}" srcOrd="0" destOrd="1" presId="urn:microsoft.com/office/officeart/2005/8/layout/vList2"/>
    <dgm:cxn modelId="{6824264F-AF12-448B-B236-300625AF4F96}" srcId="{B21E4EA0-2786-4795-8D57-3ACE8ACD929A}" destId="{4493F4E2-1AE8-4CE6-9BDD-50797BEDD221}" srcOrd="6" destOrd="0" parTransId="{1341B07C-11B5-4D06-B300-90CFFD239240}" sibTransId="{8E86E7F1-350C-4B89-A018-B4FD6922BB97}"/>
    <dgm:cxn modelId="{FDBC986F-D5CB-41E5-AAB7-A86075E4919E}" type="presOf" srcId="{112095E9-0182-4A07-A221-43FB68ACED42}" destId="{080EAF2E-AC5C-4E8C-8CF2-3081BB479A24}" srcOrd="0" destOrd="2" presId="urn:microsoft.com/office/officeart/2005/8/layout/vList2"/>
    <dgm:cxn modelId="{F5B84152-7356-4104-817C-56BB42BEF6A5}" srcId="{B21E4EA0-2786-4795-8D57-3ACE8ACD929A}" destId="{336ECF2D-4205-46BE-8724-3DB01FB17513}" srcOrd="4" destOrd="0" parTransId="{7CCCC57B-20D7-40DB-8390-8507A8BAFD4D}" sibTransId="{3B9BE5DB-70A7-45B7-B7CE-CDFDE03764AB}"/>
    <dgm:cxn modelId="{04F16479-C8C2-49F2-9B46-4830C371529D}" srcId="{B21E4EA0-2786-4795-8D57-3ACE8ACD929A}" destId="{00ED7BE1-85EE-4B0E-98DD-9304049ACD22}" srcOrd="5" destOrd="0" parTransId="{3D2D3E75-CC69-4F32-BC6B-2BAAA62D7792}" sibTransId="{6B15E099-D59A-4D07-B44E-9186B3EA6494}"/>
    <dgm:cxn modelId="{A56FF982-6DEE-47C4-95B8-00B9E43C49D4}" srcId="{B21E4EA0-2786-4795-8D57-3ACE8ACD929A}" destId="{5BC7B77C-053D-4F4E-833C-0DBF0E0F6EE1}" srcOrd="1" destOrd="0" parTransId="{3CE02DA1-5A8D-47E9-A851-B91416D8729A}" sibTransId="{7B25DDC1-FBA5-4EE9-BA99-F445A9C944C6}"/>
    <dgm:cxn modelId="{FC2C6985-91B1-4CB1-9692-37CC04544F9D}" type="presOf" srcId="{708F5B60-6708-42A9-B4EC-2988BC29F92D}" destId="{D360064C-4FE2-4F29-BAAF-26B50B527E94}" srcOrd="0" destOrd="0" presId="urn:microsoft.com/office/officeart/2005/8/layout/vList2"/>
    <dgm:cxn modelId="{2068FB92-B6B5-41EB-95BC-62372DC205BC}" type="presOf" srcId="{336ECF2D-4205-46BE-8724-3DB01FB17513}" destId="{080EAF2E-AC5C-4E8C-8CF2-3081BB479A24}" srcOrd="0" destOrd="4" presId="urn:microsoft.com/office/officeart/2005/8/layout/vList2"/>
    <dgm:cxn modelId="{9124BEA7-A619-4089-9A99-DB5A3B28C0D3}" srcId="{708F5B60-6708-42A9-B4EC-2988BC29F92D}" destId="{B21E4EA0-2786-4795-8D57-3ACE8ACD929A}" srcOrd="0" destOrd="0" parTransId="{73A9D683-1F39-451B-992C-A5BB9322BB16}" sibTransId="{D82D782A-C78A-4028-BBF8-0FAE78F5CAD4}"/>
    <dgm:cxn modelId="{0BF24CCD-759F-4CD1-B35C-DC6FDB069255}" srcId="{B21E4EA0-2786-4795-8D57-3ACE8ACD929A}" destId="{112095E9-0182-4A07-A221-43FB68ACED42}" srcOrd="2" destOrd="0" parTransId="{55EA0C63-4F90-4240-80AD-5E8FD89F3BB7}" sibTransId="{C17DB146-C088-4DED-88FC-F72A14708036}"/>
    <dgm:cxn modelId="{231559EA-1E5E-4633-BC27-99DEFDF8EE58}" type="presOf" srcId="{4493F4E2-1AE8-4CE6-9BDD-50797BEDD221}" destId="{080EAF2E-AC5C-4E8C-8CF2-3081BB479A24}" srcOrd="0" destOrd="6" presId="urn:microsoft.com/office/officeart/2005/8/layout/vList2"/>
    <dgm:cxn modelId="{9F111CD0-E9A9-4E77-9E52-768CD3E1288B}" type="presParOf" srcId="{D360064C-4FE2-4F29-BAAF-26B50B527E94}" destId="{26885394-ADF9-4A7B-8026-2F4C266BBAB0}" srcOrd="0" destOrd="0" presId="urn:microsoft.com/office/officeart/2005/8/layout/vList2"/>
    <dgm:cxn modelId="{8F52D7F3-37F6-4F7B-97EC-0C18F40F194C}" type="presParOf" srcId="{D360064C-4FE2-4F29-BAAF-26B50B527E94}" destId="{080EAF2E-AC5C-4E8C-8CF2-3081BB479A2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85394-ADF9-4A7B-8026-2F4C266BBAB0}">
      <dsp:nvSpPr>
        <dsp:cNvPr id="0" name=""/>
        <dsp:cNvSpPr/>
      </dsp:nvSpPr>
      <dsp:spPr>
        <a:xfrm>
          <a:off x="0" y="22951"/>
          <a:ext cx="10515600" cy="92663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Under 423.153(d), a Part D sponsor must have an established MTM program that:</a:t>
          </a:r>
        </a:p>
      </dsp:txBody>
      <dsp:txXfrm>
        <a:off x="45235" y="68186"/>
        <a:ext cx="10425130" cy="836169"/>
      </dsp:txXfrm>
    </dsp:sp>
    <dsp:sp modelId="{080EAF2E-AC5C-4E8C-8CF2-3081BB479A24}">
      <dsp:nvSpPr>
        <dsp:cNvPr id="0" name=""/>
        <dsp:cNvSpPr/>
      </dsp:nvSpPr>
      <dsp:spPr>
        <a:xfrm>
          <a:off x="0" y="949591"/>
          <a:ext cx="10515600" cy="293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Ensures optimal therapeutic outcomes for targeted beneficiaries through improved medication use</a:t>
          </a:r>
        </a:p>
        <a:p>
          <a:pPr marL="171450" lvl="1" indent="-171450" algn="l" defTabSz="844550">
            <a:lnSpc>
              <a:spcPct val="90000"/>
            </a:lnSpc>
            <a:spcBef>
              <a:spcPct val="0"/>
            </a:spcBef>
            <a:spcAft>
              <a:spcPct val="20000"/>
            </a:spcAft>
            <a:buChar char="•"/>
          </a:pPr>
          <a:r>
            <a:rPr lang="en-US" sz="1900" kern="1200"/>
            <a:t>Reduces the risk of adverse events</a:t>
          </a:r>
        </a:p>
        <a:p>
          <a:pPr marL="171450" lvl="1" indent="-171450" algn="l" defTabSz="844550">
            <a:lnSpc>
              <a:spcPct val="90000"/>
            </a:lnSpc>
            <a:spcBef>
              <a:spcPct val="0"/>
            </a:spcBef>
            <a:spcAft>
              <a:spcPct val="20000"/>
            </a:spcAft>
            <a:buChar char="•"/>
          </a:pPr>
          <a:r>
            <a:rPr lang="en-US" sz="1900" kern="1200"/>
            <a:t>Is developed in cooperation with licensed and practicing pharmacists and physicians</a:t>
          </a:r>
        </a:p>
        <a:p>
          <a:pPr marL="171450" lvl="1" indent="-171450" algn="l" defTabSz="844550">
            <a:lnSpc>
              <a:spcPct val="90000"/>
            </a:lnSpc>
            <a:spcBef>
              <a:spcPct val="0"/>
            </a:spcBef>
            <a:spcAft>
              <a:spcPct val="20000"/>
            </a:spcAft>
            <a:buChar char="•"/>
          </a:pPr>
          <a:r>
            <a:rPr lang="en-US" sz="1900" kern="1200"/>
            <a:t>Describes the resources and time required to implement the program if using outside personnel and establishs the fees for pharmacists or others</a:t>
          </a:r>
        </a:p>
        <a:p>
          <a:pPr marL="171450" lvl="1" indent="-171450" algn="l" defTabSz="844550">
            <a:lnSpc>
              <a:spcPct val="90000"/>
            </a:lnSpc>
            <a:spcBef>
              <a:spcPct val="0"/>
            </a:spcBef>
            <a:spcAft>
              <a:spcPct val="20000"/>
            </a:spcAft>
            <a:buChar char="•"/>
          </a:pPr>
          <a:r>
            <a:rPr lang="en-US" sz="1900" kern="1200"/>
            <a:t>May be furnished by pharmacists or other healthcare providers</a:t>
          </a:r>
        </a:p>
        <a:p>
          <a:pPr marL="171450" lvl="1" indent="-171450" algn="l" defTabSz="844550">
            <a:lnSpc>
              <a:spcPct val="90000"/>
            </a:lnSpc>
            <a:spcBef>
              <a:spcPct val="0"/>
            </a:spcBef>
            <a:spcAft>
              <a:spcPct val="20000"/>
            </a:spcAft>
            <a:buChar char="•"/>
          </a:pPr>
          <a:r>
            <a:rPr lang="en-US" sz="1900" kern="1200"/>
            <a:t>May distinguish between services in ambulatory and institutional settings</a:t>
          </a:r>
        </a:p>
        <a:p>
          <a:pPr marL="171450" lvl="1" indent="-171450" algn="l" defTabSz="844550">
            <a:lnSpc>
              <a:spcPct val="90000"/>
            </a:lnSpc>
            <a:spcBef>
              <a:spcPct val="0"/>
            </a:spcBef>
            <a:spcAft>
              <a:spcPct val="20000"/>
            </a:spcAft>
            <a:buChar char="•"/>
          </a:pPr>
          <a:r>
            <a:rPr lang="en-US" sz="1900" kern="1200"/>
            <a:t>Is coordinated with any care management plan established for a targeted individual under a chronic care improvement program (CCIPP)</a:t>
          </a:r>
        </a:p>
      </dsp:txBody>
      <dsp:txXfrm>
        <a:off x="0" y="949591"/>
        <a:ext cx="10515600" cy="2931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3/28/2024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7334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2D5D308-2B9D-4644-8EE5-D9FC9B81DAF3}"/>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C597F352-6CF1-4A3B-9F17-43D5FCD900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the beneficiary level, Part D sponsors must measure and report to CMS through reporting requirements the number of comprehensive medication reviews, the number of targeted medication reviews, number of provider interventions, and the change(s) in therapy directly resulting from the MTM interventions. Sponsors are expected to analyze and evaluate their MTM programs and make changes to continuously improve their programs.  Organizations and other </a:t>
            </a:r>
            <a:r>
              <a:rPr lang="en-US" altLang="ja-JP"/>
              <a:t>industry stakeholders may also assist CMS in identifying additional standardized measures that could be measured or reported by all Part D sponsors. </a:t>
            </a:r>
          </a:p>
          <a:p>
            <a:endParaRPr lang="en-US" altLang="ja-JP"/>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endParaRPr lang="en-US" altLang="ja-JP"/>
          </a:p>
          <a:p>
            <a:endParaRPr lang="en-US" altLang="en-US"/>
          </a:p>
          <a:p>
            <a:pPr eaLnBrk="1" hangingPunct="1"/>
            <a:endParaRPr lang="ru-RU" altLang="en-US"/>
          </a:p>
          <a:p>
            <a:endParaRPr lang="en-US" altLang="en-US"/>
          </a:p>
        </p:txBody>
      </p:sp>
      <p:sp>
        <p:nvSpPr>
          <p:cNvPr id="35844" name="Slide Number Placeholder 3">
            <a:extLst>
              <a:ext uri="{FF2B5EF4-FFF2-40B4-BE49-F238E27FC236}">
                <a16:creationId xmlns:a16="http://schemas.microsoft.com/office/drawing/2014/main" id="{E530041E-26D4-4297-BBDD-00013D22C2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DB9EC8A-B9FD-414C-BDF9-6731E13ADF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2867108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D9CDE42-1938-4BF1-9B2C-541CBBB3C12A}"/>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176800F9-42B4-48C7-9EBF-28C63562DF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Programs have to accommodate for beneficiaries in ambulatory and institutional settings (LTC)</a:t>
            </a:r>
          </a:p>
          <a:p>
            <a:endParaRPr lang="en-US" altLang="en-US"/>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endParaRPr lang="en-US" altLang="en-US"/>
          </a:p>
        </p:txBody>
      </p:sp>
      <p:sp>
        <p:nvSpPr>
          <p:cNvPr id="37892" name="Slide Number Placeholder 3">
            <a:extLst>
              <a:ext uri="{FF2B5EF4-FFF2-40B4-BE49-F238E27FC236}">
                <a16:creationId xmlns:a16="http://schemas.microsoft.com/office/drawing/2014/main" id="{7D2D0850-9E2A-48C7-9224-F472BB5B9F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D26BD03-5820-424A-A804-11EB49F8B4E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2858141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17</a:t>
            </a:fld>
            <a:endParaRPr lang="en-US" dirty="0"/>
          </a:p>
        </p:txBody>
      </p:sp>
    </p:spTree>
    <p:extLst>
      <p:ext uri="{BB962C8B-B14F-4D97-AF65-F5344CB8AC3E}">
        <p14:creationId xmlns:p14="http://schemas.microsoft.com/office/powerpoint/2010/main" val="3759035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5B216EA-0E46-4B1D-AD9D-36EED89362E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E094BF63-F4AC-49B5-A875-1C6AE305A4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interested, can pull up the most recent HPMS MTMP Submission Template. Not including due to regular updates and will become outdated quickly. </a:t>
            </a:r>
          </a:p>
        </p:txBody>
      </p:sp>
      <p:sp>
        <p:nvSpPr>
          <p:cNvPr id="19460" name="Slide Number Placeholder 3">
            <a:extLst>
              <a:ext uri="{FF2B5EF4-FFF2-40B4-BE49-F238E27FC236}">
                <a16:creationId xmlns:a16="http://schemas.microsoft.com/office/drawing/2014/main" id="{D843FF46-D7F5-4D60-8A85-14D19A0230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747EAB7-A074-4D12-A1EB-C17C5708C208}"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774565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B609ADE-A3AE-4AD8-B0C0-D3F6FD86938B}"/>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3F3CC5D6-DA2D-4F21-A4FE-D0A9E354B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p:txBody>
      </p:sp>
      <p:sp>
        <p:nvSpPr>
          <p:cNvPr id="21508" name="Slide Number Placeholder 3">
            <a:extLst>
              <a:ext uri="{FF2B5EF4-FFF2-40B4-BE49-F238E27FC236}">
                <a16:creationId xmlns:a16="http://schemas.microsoft.com/office/drawing/2014/main" id="{39D0AB0F-A4C3-4BD7-8DED-C4C170CCB3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D34B000-D1BF-4D52-A644-6A3677CF0E7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35373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541EAE2-2C1B-40C8-B0EC-32F3325C6679}"/>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4FBA404-C2E8-4C92-8707-CC62DA2D12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Part D sponsors are expected to target beneficiaries who: </a:t>
            </a:r>
          </a:p>
          <a:p>
            <a:pPr marL="228600" indent="-228600">
              <a:buAutoNum type="arabicPeriod"/>
            </a:pPr>
            <a:r>
              <a:rPr lang="en-US"/>
              <a:t>Have multiple chronic diseases; </a:t>
            </a:r>
          </a:p>
          <a:p>
            <a:pPr marL="685800" lvl="1" indent="-228600">
              <a:buAutoNum type="arabicPeriod"/>
            </a:pPr>
            <a:r>
              <a:rPr lang="en-US"/>
              <a:t>• In defining multiple chronic diseases, sponsors cannot require more than three chronic diseases as the minimum number of multiple chronic diseases and sponsors must target at least four of the following seven core chronic conditions: 1. Hypertension; 2. Heart Failure; 3. Diabetes; 4. Dyslipidemia; 5. Respiratory Disease (such as asthma, chronic obstructive pulmonary disease (COPD), or chronic lung disorders; 6. Bone Disease-arthritis (such as osteoporosis, osteoarthritis, or rheumatoid arthritis); 7. Mental Health (such as depression, schizophrenia, bipolar disorder, or chronic and disabling disorders). </a:t>
            </a:r>
          </a:p>
          <a:p>
            <a:pPr marL="228600" lvl="0" indent="-228600">
              <a:buAutoNum type="arabicPeriod"/>
            </a:pPr>
            <a:r>
              <a:rPr lang="en-US"/>
              <a:t>Are taking multiple Part D drugs; and </a:t>
            </a:r>
          </a:p>
          <a:p>
            <a:pPr marL="685800" lvl="1" indent="-228600">
              <a:buAutoNum type="arabicPeriod"/>
            </a:pPr>
            <a:r>
              <a:rPr lang="en-US"/>
              <a:t>In defining multiple Part D drugs, sponsors cannot require more than 8 Part D drugs as the minimum number of multiple covered Part D drugs. Sponsors may set this minimum threshold at any number equal to or between two and eight. </a:t>
            </a:r>
          </a:p>
          <a:p>
            <a:pPr marL="228600" lvl="0" indent="-228600">
              <a:buAutoNum type="arabicPeriod"/>
            </a:pPr>
            <a:r>
              <a:rPr lang="en-US"/>
              <a:t>Are likely to incur annual costs for covered Part D drugs that exceed a predetermined level as specified by the Secretary. </a:t>
            </a:r>
          </a:p>
          <a:p>
            <a:pPr marL="685800" lvl="1" indent="-228600">
              <a:buAutoNum type="arabicPeriod"/>
            </a:pPr>
            <a:r>
              <a:rPr lang="en-US"/>
              <a:t>• For CY 2010 the cost threshold will be $3000, and sponsors’ targeting criteria should be adjusted accordingly. </a:t>
            </a:r>
          </a:p>
          <a:p>
            <a:pPr marL="685800" lvl="1" indent="-228600">
              <a:buAutoNum type="arabicPeriod"/>
            </a:pPr>
            <a:endParaRPr lang="en-US"/>
          </a:p>
          <a:p>
            <a:pPr marL="0" lvl="0" indent="0">
              <a:buNone/>
            </a:pPr>
            <a:r>
              <a:rPr lang="en-US"/>
              <a:t>Sponsors are required to target beneficiaries for enrollment at least quarterly during the year to allow more Medicare beneficiaries to have access to the MTM program earlier in the year. For example, daily, weekly, monthly, or quarterly targeting frequencies would meet this requirement. However, CMS also expects Part D sponsors to promote continuity of care by performing an end-of-year analysis that identifies current MTM program participants who will continue to meet the eligibility criteria for the next program year for the same plan. This targeting could be done to auto-enroll eligible beneficiaries in the plan’s MTM program early in the next program year in order to provide MTM interventions with less interruption.</a:t>
            </a:r>
          </a:p>
          <a:p>
            <a:pPr marL="0" lvl="0" indent="0">
              <a:buNone/>
            </a:pPr>
            <a:endParaRPr lang="en-US" altLang="en-US">
              <a:solidFill>
                <a:srgbClr val="FF0000"/>
              </a:solidFill>
            </a:endParaRPr>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pPr marL="0" lvl="0" indent="0">
              <a:buNone/>
            </a:pPr>
            <a:endParaRPr lang="en-US" altLang="en-US">
              <a:solidFill>
                <a:srgbClr val="FF0000"/>
              </a:solidFill>
            </a:endParaRPr>
          </a:p>
        </p:txBody>
      </p:sp>
      <p:sp>
        <p:nvSpPr>
          <p:cNvPr id="23556" name="Slide Number Placeholder 3">
            <a:extLst>
              <a:ext uri="{FF2B5EF4-FFF2-40B4-BE49-F238E27FC236}">
                <a16:creationId xmlns:a16="http://schemas.microsoft.com/office/drawing/2014/main" id="{EE5A89B1-951E-4620-8272-C9EF231A93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F28D5DA-5614-47EF-9A7E-0752F70E89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426992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3202A6-FCC1-424F-AE13-AD366B96D4B5}"/>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A23DA999-52A6-4DF6-A847-338F010334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 In defining multiple chronic diseases, sponsors cannot require more than three chronic diseases as the minimum number of multiple chronic diseases and sponsors must target at least four of the following seven core chronic conditions:</a:t>
            </a:r>
            <a:endParaRPr lang="en-US" altLang="en-US"/>
          </a:p>
          <a:p>
            <a:pPr eaLnBrk="1" hangingPunct="1"/>
            <a:endParaRPr lang="en-US" altLang="en-US"/>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pPr eaLnBrk="1" hangingPunct="1"/>
            <a:endParaRPr lang="en-US" altLang="en-US"/>
          </a:p>
        </p:txBody>
      </p:sp>
    </p:spTree>
    <p:extLst>
      <p:ext uri="{BB962C8B-B14F-4D97-AF65-F5344CB8AC3E}">
        <p14:creationId xmlns:p14="http://schemas.microsoft.com/office/powerpoint/2010/main" val="3770055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ED8552F-0FB9-4F60-B8EE-F530B49F71AE}"/>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16A3EA31-15D5-495E-9434-C46082C9D3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Opt out means that members can tell the plan they do not want to be in the program, but if they don</a:t>
            </a:r>
            <a:r>
              <a:rPr lang="ja-JP" altLang="en-US"/>
              <a:t>’</a:t>
            </a:r>
            <a:r>
              <a:rPr lang="en-US" altLang="ja-JP"/>
              <a:t>t opt out they are included and will be provided the MTM services.</a:t>
            </a:r>
          </a:p>
          <a:p>
            <a:endParaRPr lang="en-US" altLang="ja-JP"/>
          </a:p>
          <a:p>
            <a:r>
              <a:rPr lang="en-US" altLang="ja-JP"/>
              <a:t>Can enroll those who meet targeted criteria, can also expand eligibility to those who meet specified targeting criteria per CMS requirements and who meet other plan specific targeting criteria </a:t>
            </a:r>
          </a:p>
          <a:p>
            <a:endParaRPr lang="en-US" altLang="en-US"/>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endParaRPr lang="en-US" altLang="en-US"/>
          </a:p>
        </p:txBody>
      </p:sp>
      <p:sp>
        <p:nvSpPr>
          <p:cNvPr id="27652" name="Slide Number Placeholder 3">
            <a:extLst>
              <a:ext uri="{FF2B5EF4-FFF2-40B4-BE49-F238E27FC236}">
                <a16:creationId xmlns:a16="http://schemas.microsoft.com/office/drawing/2014/main" id="{4B9E6314-F17D-4F85-A7B8-CADEF4D0B5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9173CF5-EA85-4066-8B97-150073483CBF}"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109133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5080E77-6657-492F-96D6-43100B2EA26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B9ECE996-9CE0-44ED-8703-9FA17EDFF1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endParaRPr lang="en-US" altLang="en-US"/>
          </a:p>
        </p:txBody>
      </p:sp>
      <p:sp>
        <p:nvSpPr>
          <p:cNvPr id="29700" name="Slide Number Placeholder 3">
            <a:extLst>
              <a:ext uri="{FF2B5EF4-FFF2-40B4-BE49-F238E27FC236}">
                <a16:creationId xmlns:a16="http://schemas.microsoft.com/office/drawing/2014/main" id="{88EADD71-5103-4AB8-8958-D03C923405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D2A4D01-A1FC-46C1-86EE-D0F841B9019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63730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5A99153-DC72-4A70-8E71-2748B8C5E97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275D74E3-2D97-4DE1-A1D8-804CC32090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Offering to provide to each targeted beneficiary enrolled in the MTM program an interactive, person-to-person consultation performed by a qualified provider. This real-time interaction may be face-to-face or through other interactive methods such as the telephone or telehealth. This interaction should include further assessment of the beneficiary</a:t>
            </a:r>
            <a:r>
              <a:rPr lang="ja-JP" altLang="en-US"/>
              <a:t>’</a:t>
            </a:r>
            <a:r>
              <a:rPr lang="en-US" altLang="ja-JP"/>
              <a:t>s medication history and use (could enable sponsors to collect information from the beneficiary, such as OTC medications or supplements, that is outside of the claims data they have access to), health status, clinical information, adverse events, or other issues that could affect medication use or outcomes. </a:t>
            </a:r>
          </a:p>
          <a:p>
            <a:pPr eaLnBrk="1" hangingPunct="1"/>
            <a:endParaRPr lang="en-US" altLang="en-US"/>
          </a:p>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pPr eaLnBrk="1" hangingPunct="1"/>
            <a:endParaRPr lang="ru-RU" altLang="en-US"/>
          </a:p>
        </p:txBody>
      </p:sp>
    </p:spTree>
    <p:extLst>
      <p:ext uri="{BB962C8B-B14F-4D97-AF65-F5344CB8AC3E}">
        <p14:creationId xmlns:p14="http://schemas.microsoft.com/office/powerpoint/2010/main" val="2314682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433B9D9-E94E-445B-8DD6-56E3C6E67122}"/>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A7147263-35CA-4BE7-80F1-0A530FDA11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https://www.cms.gov/medicare/prescription-drug-coverage/prescriptiondrugcovcontra/downloads/dwnlds/chapter7pdf</a:t>
            </a:r>
          </a:p>
          <a:p>
            <a:endParaRPr lang="en-US" altLang="en-US"/>
          </a:p>
          <a:p>
            <a:r>
              <a:rPr lang="en-US" altLang="en-US"/>
              <a:t>Download here: https://www.cms.gov/medicare/coverage/prescription-drug-coverage-contracting/prescription-drug-benefit-manual</a:t>
            </a:r>
          </a:p>
          <a:p>
            <a:endParaRPr lang="en-US" altLang="en-US"/>
          </a:p>
        </p:txBody>
      </p:sp>
      <p:sp>
        <p:nvSpPr>
          <p:cNvPr id="33796" name="Slide Number Placeholder 3">
            <a:extLst>
              <a:ext uri="{FF2B5EF4-FFF2-40B4-BE49-F238E27FC236}">
                <a16:creationId xmlns:a16="http://schemas.microsoft.com/office/drawing/2014/main" id="{8F499087-4528-47CE-9820-A3E33EE6C5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MS PGothic" panose="020B0600070205080204" pitchFamily="34" charset="-128"/>
              </a:defRPr>
            </a:lvl1pPr>
            <a:lvl2pPr marL="742950" indent="-285750" defTabSz="933450">
              <a:defRPr>
                <a:solidFill>
                  <a:schemeClr val="tx1"/>
                </a:solidFill>
                <a:latin typeface="Arial" panose="020B0604020202020204" pitchFamily="34" charset="0"/>
                <a:ea typeface="MS PGothic" panose="020B0600070205080204" pitchFamily="34" charset="-128"/>
              </a:defRPr>
            </a:lvl2pPr>
            <a:lvl3pPr marL="1143000" indent="-228600" defTabSz="933450">
              <a:defRPr>
                <a:solidFill>
                  <a:schemeClr val="tx1"/>
                </a:solidFill>
                <a:latin typeface="Arial" panose="020B0604020202020204" pitchFamily="34" charset="0"/>
                <a:ea typeface="MS PGothic" panose="020B0600070205080204" pitchFamily="34" charset="-128"/>
              </a:defRPr>
            </a:lvl3pPr>
            <a:lvl4pPr marL="1600200" indent="-228600" defTabSz="933450">
              <a:defRPr>
                <a:solidFill>
                  <a:schemeClr val="tx1"/>
                </a:solidFill>
                <a:latin typeface="Arial" panose="020B0604020202020204" pitchFamily="34" charset="0"/>
                <a:ea typeface="MS PGothic" panose="020B0600070205080204" pitchFamily="34" charset="-128"/>
              </a:defRPr>
            </a:lvl4pPr>
            <a:lvl5pPr marL="2057400" indent="-228600" defTabSz="933450">
              <a:defRPr>
                <a:solidFill>
                  <a:schemeClr val="tx1"/>
                </a:solidFill>
                <a:latin typeface="Arial" panose="020B0604020202020204" pitchFamily="34" charset="0"/>
                <a:ea typeface="MS PGothic"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8DC1E1B-8B10-4B5F-971B-3B2AF986B7FA}"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205833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Medicare/Prescription-Drug-Coverage/PrescriptionDrugCovContra/RxContracting_ReportingOversight" TargetMode="External"/><Relationship Id="rId2" Type="http://schemas.openxmlformats.org/officeDocument/2006/relationships/hyperlink" Target="https://www.cms.gov/Medicare/Prescription-Drug-Coverage/PrescriptionDrugCovContra/MTM" TargetMode="External"/><Relationship Id="rId1" Type="http://schemas.openxmlformats.org/officeDocument/2006/relationships/slideLayout" Target="../slideLayouts/slideLayout1.xml"/><Relationship Id="rId4" Type="http://schemas.openxmlformats.org/officeDocument/2006/relationships/hyperlink" Target="https://www.cms.gov/medicare/coverage/prescription-drug-coverage-contracting/prescription-drug-benefit-manua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78770" y="1023327"/>
            <a:ext cx="10013230" cy="2169367"/>
          </a:xfrm>
        </p:spPr>
        <p:txBody>
          <a:bodyPr/>
          <a:lstStyle/>
          <a:p>
            <a:pPr algn="r" eaLnBrk="1" hangingPunct="1"/>
            <a:r>
              <a:rPr lang="en-US" altLang="en-US" sz="5400" dirty="0">
                <a:solidFill>
                  <a:schemeClr val="bg1"/>
                </a:solidFill>
              </a:rPr>
              <a:t>Medicare Part D: Medication </a:t>
            </a:r>
            <a:r>
              <a:rPr lang="en-US" altLang="en-US" sz="5400">
                <a:solidFill>
                  <a:schemeClr val="bg1"/>
                </a:solidFill>
              </a:rPr>
              <a:t>Therapy Management</a:t>
            </a:r>
            <a:endParaRPr lang="en-US" altLang="en-US" sz="5400" b="1" dirty="0">
              <a:solidFill>
                <a:schemeClr val="bg1"/>
              </a:solidFill>
            </a:endParaRPr>
          </a:p>
        </p:txBody>
      </p:sp>
      <p:sp>
        <p:nvSpPr>
          <p:cNvPr id="12291" name="Subtitle 2"/>
          <p:cNvSpPr>
            <a:spLocks noGrp="1"/>
          </p:cNvSpPr>
          <p:nvPr>
            <p:ph type="subTitle" idx="4294967295"/>
          </p:nvPr>
        </p:nvSpPr>
        <p:spPr>
          <a:xfrm>
            <a:off x="5791200" y="4103049"/>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a:solidFill>
                  <a:schemeClr val="bg1"/>
                </a:solidFill>
              </a:rPr>
              <a:t>Last Reviewed: March 2024</a:t>
            </a:r>
            <a:endParaRPr lang="en-US" altLang="en-US" dirty="0">
              <a:solidFill>
                <a:schemeClr val="bg1"/>
              </a:solidFill>
            </a:endParaRPr>
          </a:p>
          <a:p>
            <a:pPr algn="r" eaLnBrk="1" hangingPunct="1"/>
            <a:endParaRPr lang="en-US" altLang="en-US" dirty="0"/>
          </a:p>
        </p:txBody>
      </p:sp>
    </p:spTree>
    <p:extLst>
      <p:ext uri="{BB962C8B-B14F-4D97-AF65-F5344CB8AC3E}">
        <p14:creationId xmlns:p14="http://schemas.microsoft.com/office/powerpoint/2010/main" val="2233864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402220-656A-4067-87AA-2B2230446759}"/>
              </a:ext>
            </a:extLst>
          </p:cNvPr>
          <p:cNvSpPr>
            <a:spLocks noGrp="1"/>
          </p:cNvSpPr>
          <p:nvPr>
            <p:ph type="title"/>
          </p:nvPr>
        </p:nvSpPr>
        <p:spPr/>
        <p:txBody>
          <a:bodyPr/>
          <a:lstStyle/>
          <a:p>
            <a:pPr eaLnBrk="1" hangingPunct="1"/>
            <a:r>
              <a:rPr lang="en-US" altLang="en-US" dirty="0">
                <a:solidFill>
                  <a:schemeClr val="tx1"/>
                </a:solidFill>
              </a:rPr>
              <a:t>Minimum Level of MTM Services</a:t>
            </a:r>
          </a:p>
        </p:txBody>
      </p:sp>
      <p:sp>
        <p:nvSpPr>
          <p:cNvPr id="28675" name="Rectangle 3">
            <a:extLst>
              <a:ext uri="{FF2B5EF4-FFF2-40B4-BE49-F238E27FC236}">
                <a16:creationId xmlns:a16="http://schemas.microsoft.com/office/drawing/2014/main" id="{9C636EB5-C47E-4394-B486-5E2B66DF500F}"/>
              </a:ext>
            </a:extLst>
          </p:cNvPr>
          <p:cNvSpPr>
            <a:spLocks noGrp="1"/>
          </p:cNvSpPr>
          <p:nvPr>
            <p:ph idx="1"/>
          </p:nvPr>
        </p:nvSpPr>
        <p:spPr/>
        <p:txBody>
          <a:bodyPr/>
          <a:lstStyle/>
          <a:p>
            <a:pPr>
              <a:lnSpc>
                <a:spcPct val="80000"/>
              </a:lnSpc>
            </a:pPr>
            <a:r>
              <a:rPr lang="en-US" altLang="en-US"/>
              <a:t>Must have an interactive component of MTM as well as continued monitoring and follow-up</a:t>
            </a:r>
          </a:p>
          <a:p>
            <a:pPr>
              <a:lnSpc>
                <a:spcPct val="80000"/>
              </a:lnSpc>
              <a:buFont typeface="Arial" panose="020B0604020202020204" pitchFamily="34" charset="0"/>
              <a:buNone/>
            </a:pPr>
            <a:endParaRPr lang="en-US" altLang="en-US"/>
          </a:p>
          <a:p>
            <a:pPr>
              <a:lnSpc>
                <a:spcPct val="80000"/>
              </a:lnSpc>
            </a:pPr>
            <a:r>
              <a:rPr lang="en-US" altLang="en-US"/>
              <a:t>May incorporate passive or</a:t>
            </a:r>
            <a:r>
              <a:rPr lang="ja-JP" altLang="en-US"/>
              <a:t>‘</a:t>
            </a:r>
            <a:r>
              <a:rPr lang="en-US" altLang="ja-JP"/>
              <a:t>lower touch</a:t>
            </a:r>
            <a:r>
              <a:rPr lang="ja-JP" altLang="en-US"/>
              <a:t>’</a:t>
            </a:r>
            <a:r>
              <a:rPr lang="en-US" altLang="ja-JP"/>
              <a:t> interventions, such as educational newsletters, drug utilization review (DUR) edits, refill reminders, and medication lists into their MTM programs, but these cannot be the sole offerings.</a:t>
            </a:r>
          </a:p>
          <a:p>
            <a:pPr eaLnBrk="1" hangingPunct="1">
              <a:buFont typeface="Arial" panose="020B0604020202020204" pitchFamily="34" charset="0"/>
              <a:buNone/>
            </a:pPr>
            <a:endParaRPr lang="en-US" altLang="en-US"/>
          </a:p>
        </p:txBody>
      </p:sp>
    </p:spTree>
    <p:extLst>
      <p:ext uri="{BB962C8B-B14F-4D97-AF65-F5344CB8AC3E}">
        <p14:creationId xmlns:p14="http://schemas.microsoft.com/office/powerpoint/2010/main" val="2606517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3EFB801-95B5-4853-B70A-348F39FBF36F}"/>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0723" name="Rectangle 3">
            <a:extLst>
              <a:ext uri="{FF2B5EF4-FFF2-40B4-BE49-F238E27FC236}">
                <a16:creationId xmlns:a16="http://schemas.microsoft.com/office/drawing/2014/main" id="{825C923C-2ADB-413B-9240-16188E24AAE9}"/>
              </a:ext>
            </a:extLst>
          </p:cNvPr>
          <p:cNvSpPr>
            <a:spLocks noGrp="1"/>
          </p:cNvSpPr>
          <p:nvPr>
            <p:ph idx="1"/>
          </p:nvPr>
        </p:nvSpPr>
        <p:spPr/>
        <p:txBody>
          <a:bodyPr/>
          <a:lstStyle/>
          <a:p>
            <a:r>
              <a:rPr lang="en-US" altLang="en-US" sz="2800" dirty="0"/>
              <a:t>Each beneficiary must be offered an annual comprehensive medication review (CMR)</a:t>
            </a:r>
          </a:p>
          <a:p>
            <a:r>
              <a:rPr lang="en-US" altLang="en-US" sz="2800" dirty="0"/>
              <a:t>Beneficiary must be provided a summary of the interactive consultation and an individualized written </a:t>
            </a:r>
            <a:r>
              <a:rPr lang="ja-JP" altLang="en-US" sz="2800" dirty="0"/>
              <a:t>“</a:t>
            </a:r>
            <a:r>
              <a:rPr lang="en-US" altLang="ja-JP" sz="2800" dirty="0"/>
              <a:t>take-away</a:t>
            </a:r>
            <a:r>
              <a:rPr lang="ja-JP" altLang="en-US" sz="2800" dirty="0"/>
              <a:t>”</a:t>
            </a:r>
            <a:endParaRPr lang="en-US" altLang="ja-JP" sz="2800" dirty="0"/>
          </a:p>
          <a:p>
            <a:pPr marL="800100" lvl="1" indent="-342900">
              <a:buFont typeface="Arial" panose="020B0604020202020204" pitchFamily="34" charset="0"/>
              <a:buChar char="•"/>
            </a:pPr>
            <a:r>
              <a:rPr lang="en-US" altLang="en-US" dirty="0"/>
              <a:t>Personal medication record, reconciled medication list, action plan, plan for monitoring, education, or self-management. </a:t>
            </a:r>
          </a:p>
          <a:p>
            <a:pPr eaLnBrk="1" hangingPunct="1">
              <a:lnSpc>
                <a:spcPct val="80000"/>
              </a:lnSpc>
              <a:buFont typeface="Arial" panose="020B0604020202020204" pitchFamily="34" charset="0"/>
              <a:buNone/>
            </a:pPr>
            <a:endParaRPr lang="en-US" altLang="en-US" sz="1200" dirty="0"/>
          </a:p>
        </p:txBody>
      </p:sp>
    </p:spTree>
    <p:extLst>
      <p:ext uri="{BB962C8B-B14F-4D97-AF65-F5344CB8AC3E}">
        <p14:creationId xmlns:p14="http://schemas.microsoft.com/office/powerpoint/2010/main" val="25767787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0FDDDD4-081A-4C7E-B80D-6584064E4E9A}"/>
              </a:ext>
            </a:extLst>
          </p:cNvPr>
          <p:cNvSpPr>
            <a:spLocks noGrp="1"/>
          </p:cNvSpPr>
          <p:nvPr>
            <p:ph type="title"/>
          </p:nvPr>
        </p:nvSpPr>
        <p:spPr/>
        <p:txBody>
          <a:bodyPr/>
          <a:lstStyle/>
          <a:p>
            <a:pPr eaLnBrk="1" hangingPunct="1"/>
            <a:r>
              <a:rPr lang="en-US" altLang="en-US" dirty="0">
                <a:solidFill>
                  <a:schemeClr val="tx1"/>
                </a:solidFill>
              </a:rPr>
              <a:t>MTM Services</a:t>
            </a:r>
          </a:p>
        </p:txBody>
      </p:sp>
      <p:sp>
        <p:nvSpPr>
          <p:cNvPr id="32771" name="Rectangle 3">
            <a:extLst>
              <a:ext uri="{FF2B5EF4-FFF2-40B4-BE49-F238E27FC236}">
                <a16:creationId xmlns:a16="http://schemas.microsoft.com/office/drawing/2014/main" id="{188C8BD8-51BA-49EA-93B4-7DB12A3B191E}"/>
              </a:ext>
            </a:extLst>
          </p:cNvPr>
          <p:cNvSpPr>
            <a:spLocks noGrp="1"/>
          </p:cNvSpPr>
          <p:nvPr>
            <p:ph idx="1"/>
          </p:nvPr>
        </p:nvSpPr>
        <p:spPr>
          <a:xfrm>
            <a:off x="838200" y="1568771"/>
            <a:ext cx="10515600" cy="3903663"/>
          </a:xfrm>
        </p:spPr>
        <p:txBody>
          <a:bodyPr/>
          <a:lstStyle/>
          <a:p>
            <a:r>
              <a:rPr lang="en-US" altLang="en-US" sz="2800" dirty="0">
                <a:cs typeface="Arial" panose="020B0604020202020204" pitchFamily="34" charset="0"/>
              </a:rPr>
              <a:t>For ongoing monitoring, sponsors </a:t>
            </a:r>
            <a:r>
              <a:rPr lang="en-US" altLang="en-US" sz="2800">
                <a:cs typeface="Arial" panose="020B0604020202020204" pitchFamily="34" charset="0"/>
              </a:rPr>
              <a:t>must provide </a:t>
            </a:r>
            <a:r>
              <a:rPr lang="en-US" altLang="en-US" sz="2800" dirty="0">
                <a:cs typeface="Arial" panose="020B0604020202020204" pitchFamily="34" charset="0"/>
              </a:rPr>
              <a:t>targeted medication reviews, no </a:t>
            </a:r>
            <a:r>
              <a:rPr lang="en-US" altLang="en-US" sz="2800">
                <a:cs typeface="Arial" panose="020B0604020202020204" pitchFamily="34" charset="0"/>
              </a:rPr>
              <a:t>less often </a:t>
            </a:r>
            <a:r>
              <a:rPr lang="en-US" altLang="en-US" sz="2800" dirty="0">
                <a:cs typeface="Arial" panose="020B0604020202020204" pitchFamily="34" charset="0"/>
              </a:rPr>
              <a:t>than quarterly, to assess medication use since the CMR </a:t>
            </a:r>
          </a:p>
          <a:p>
            <a:r>
              <a:rPr lang="en-US" altLang="en-US" sz="2800" dirty="0">
                <a:cs typeface="Arial" panose="020B0604020202020204" pitchFamily="34" charset="0"/>
              </a:rPr>
              <a:t>Should monitor whether:</a:t>
            </a:r>
          </a:p>
          <a:p>
            <a:pPr lvl="1">
              <a:buClr>
                <a:srgbClr val="00205B"/>
              </a:buClr>
            </a:pPr>
            <a:r>
              <a:rPr lang="en-US" altLang="en-US" sz="2400" dirty="0">
                <a:cs typeface="Arial" panose="020B0604020202020204" pitchFamily="34" charset="0"/>
              </a:rPr>
              <a:t>any unresolved issues need attention</a:t>
            </a:r>
          </a:p>
          <a:p>
            <a:pPr lvl="1">
              <a:buClr>
                <a:srgbClr val="00205B"/>
              </a:buClr>
            </a:pPr>
            <a:r>
              <a:rPr lang="en-US" altLang="en-US" sz="2400" dirty="0">
                <a:cs typeface="Arial" panose="020B0604020202020204" pitchFamily="34" charset="0"/>
              </a:rPr>
              <a:t>new drug therapy problems have arisen</a:t>
            </a:r>
          </a:p>
          <a:p>
            <a:pPr lvl="1">
              <a:buClr>
                <a:srgbClr val="00205B"/>
              </a:buClr>
            </a:pPr>
            <a:r>
              <a:rPr lang="en-US" altLang="en-US" sz="2400" dirty="0">
                <a:cs typeface="Arial" panose="020B0604020202020204" pitchFamily="34" charset="0"/>
              </a:rPr>
              <a:t>if the beneficiary has experienced a transition in care</a:t>
            </a:r>
          </a:p>
          <a:p>
            <a:r>
              <a:rPr lang="en-US" altLang="en-US" sz="2800" dirty="0">
                <a:cs typeface="Arial" panose="020B0604020202020204" pitchFamily="34" charset="0"/>
              </a:rPr>
              <a:t>Can be person-to-person and/or system generated and include follow-up interventions when necessary</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2030587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9201166-DB81-4A41-8002-15C49FC972B4}"/>
              </a:ext>
            </a:extLst>
          </p:cNvPr>
          <p:cNvSpPr>
            <a:spLocks noGrp="1"/>
          </p:cNvSpPr>
          <p:nvPr>
            <p:ph type="title"/>
          </p:nvPr>
        </p:nvSpPr>
        <p:spPr/>
        <p:txBody>
          <a:bodyPr/>
          <a:lstStyle/>
          <a:p>
            <a:pPr eaLnBrk="1" hangingPunct="1"/>
            <a:r>
              <a:rPr lang="en-US" altLang="en-US" sz="4000" dirty="0">
                <a:solidFill>
                  <a:schemeClr val="tx1"/>
                </a:solidFill>
              </a:rPr>
              <a:t>Measuring the Outcome of the MTMP</a:t>
            </a:r>
          </a:p>
        </p:txBody>
      </p:sp>
      <p:sp>
        <p:nvSpPr>
          <p:cNvPr id="34819" name="Rectangle 3">
            <a:extLst>
              <a:ext uri="{FF2B5EF4-FFF2-40B4-BE49-F238E27FC236}">
                <a16:creationId xmlns:a16="http://schemas.microsoft.com/office/drawing/2014/main" id="{6858850C-2A43-4EDE-8BC5-E671930B7AB6}"/>
              </a:ext>
            </a:extLst>
          </p:cNvPr>
          <p:cNvSpPr>
            <a:spLocks noGrp="1"/>
          </p:cNvSpPr>
          <p:nvPr>
            <p:ph idx="1"/>
          </p:nvPr>
        </p:nvSpPr>
        <p:spPr/>
        <p:txBody>
          <a:bodyPr/>
          <a:lstStyle/>
          <a:p>
            <a:pPr>
              <a:lnSpc>
                <a:spcPct val="80000"/>
              </a:lnSpc>
            </a:pPr>
            <a:r>
              <a:rPr lang="en-US" altLang="en-US"/>
              <a:t>Part D sponsors must measure and analyze MTMP outcomes</a:t>
            </a:r>
          </a:p>
          <a:p>
            <a:pPr>
              <a:lnSpc>
                <a:spcPct val="80000"/>
              </a:lnSpc>
            </a:pPr>
            <a:r>
              <a:rPr lang="en-US" altLang="en-US"/>
              <a:t>Sponsors must provide certain reports to CMS and in turn CMS releases an overview of MTM programs to the public</a:t>
            </a:r>
          </a:p>
          <a:p>
            <a:pPr>
              <a:lnSpc>
                <a:spcPct val="80000"/>
              </a:lnSpc>
            </a:pPr>
            <a:r>
              <a:rPr lang="en-US" altLang="en-US"/>
              <a:t>Outcomes include: </a:t>
            </a:r>
          </a:p>
          <a:p>
            <a:pPr lvl="1">
              <a:lnSpc>
                <a:spcPct val="80000"/>
              </a:lnSpc>
            </a:pPr>
            <a:r>
              <a:rPr lang="en-US" altLang="en-US"/>
              <a:t>medication adherence, medication persistence, drug-drug interactions identified, number of high-risk medications changed, polypharmacy, overutilization, medication issues resolved, overall prescription drug costs, overall healthcare costs impacted</a:t>
            </a:r>
          </a:p>
          <a:p>
            <a:pPr eaLnBrk="1" hangingPunct="1">
              <a:buFont typeface="Arial" panose="020B0604020202020204" pitchFamily="34" charset="0"/>
              <a:buNone/>
            </a:pPr>
            <a:endParaRPr lang="en-US" altLang="en-US"/>
          </a:p>
        </p:txBody>
      </p:sp>
    </p:spTree>
    <p:extLst>
      <p:ext uri="{BB962C8B-B14F-4D97-AF65-F5344CB8AC3E}">
        <p14:creationId xmlns:p14="http://schemas.microsoft.com/office/powerpoint/2010/main" val="4072151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FD637DB-A9C7-4F70-8BFA-0E334DDC7F27}"/>
              </a:ext>
            </a:extLst>
          </p:cNvPr>
          <p:cNvSpPr>
            <a:spLocks noGrp="1"/>
          </p:cNvSpPr>
          <p:nvPr>
            <p:ph type="title"/>
          </p:nvPr>
        </p:nvSpPr>
        <p:spPr/>
        <p:txBody>
          <a:bodyPr/>
          <a:lstStyle/>
          <a:p>
            <a:pPr eaLnBrk="1" hangingPunct="1"/>
            <a:r>
              <a:rPr lang="en-US" altLang="en-US" dirty="0">
                <a:solidFill>
                  <a:schemeClr val="tx1"/>
                </a:solidFill>
              </a:rPr>
              <a:t>MTM Providers</a:t>
            </a:r>
          </a:p>
        </p:txBody>
      </p:sp>
      <p:sp>
        <p:nvSpPr>
          <p:cNvPr id="36867" name="Rectangle 3">
            <a:extLst>
              <a:ext uri="{FF2B5EF4-FFF2-40B4-BE49-F238E27FC236}">
                <a16:creationId xmlns:a16="http://schemas.microsoft.com/office/drawing/2014/main" id="{2CDF3EEB-BB75-4E33-BF6E-15B4AB80D60F}"/>
              </a:ext>
            </a:extLst>
          </p:cNvPr>
          <p:cNvSpPr>
            <a:spLocks noGrp="1"/>
          </p:cNvSpPr>
          <p:nvPr>
            <p:ph idx="1"/>
          </p:nvPr>
        </p:nvSpPr>
        <p:spPr/>
        <p:txBody>
          <a:bodyPr/>
          <a:lstStyle/>
          <a:p>
            <a:r>
              <a:rPr lang="en-US" altLang="en-US" sz="2800"/>
              <a:t>MTM services are commonly provided by a PBM or health plan, MTM vendor, and/or community pharmacists contracted with the sponsor or MTM vendor</a:t>
            </a:r>
          </a:p>
          <a:p>
            <a:pPr>
              <a:lnSpc>
                <a:spcPct val="90000"/>
              </a:lnSpc>
            </a:pPr>
            <a:r>
              <a:rPr lang="en-US" altLang="en-US" sz="2800"/>
              <a:t>May be done by pharmacists or other qualified providers</a:t>
            </a:r>
          </a:p>
          <a:p>
            <a:pPr>
              <a:lnSpc>
                <a:spcPct val="90000"/>
              </a:lnSpc>
            </a:pPr>
            <a:r>
              <a:rPr lang="en-US" altLang="en-US" sz="2800"/>
              <a:t>Sponsors must outline the program to CMS if using outside personnel and establish the fees for pharmacists or others providing the services</a:t>
            </a:r>
          </a:p>
          <a:p>
            <a:pPr marL="800100" lvl="1" indent="-342900">
              <a:lnSpc>
                <a:spcPct val="90000"/>
              </a:lnSpc>
              <a:buFont typeface="Arial" panose="020B0604020202020204" pitchFamily="34" charset="0"/>
              <a:buChar char="•"/>
            </a:pPr>
            <a:r>
              <a:rPr lang="en-US" altLang="en-US"/>
              <a:t>Including specific fees, billing methods such as per minute or per service</a:t>
            </a:r>
          </a:p>
          <a:p>
            <a:pPr eaLnBrk="1" hangingPunct="1">
              <a:buFont typeface="Arial" panose="020B0604020202020204" pitchFamily="34" charset="0"/>
              <a:buNone/>
            </a:pPr>
            <a:endParaRPr lang="en-US" altLang="en-US"/>
          </a:p>
        </p:txBody>
      </p:sp>
    </p:spTree>
    <p:extLst>
      <p:ext uri="{BB962C8B-B14F-4D97-AF65-F5344CB8AC3E}">
        <p14:creationId xmlns:p14="http://schemas.microsoft.com/office/powerpoint/2010/main" val="36939168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1428C73-65D6-41A4-B6E8-F58C81FB88D3}"/>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8915" name="Rectangle 3">
            <a:extLst>
              <a:ext uri="{FF2B5EF4-FFF2-40B4-BE49-F238E27FC236}">
                <a16:creationId xmlns:a16="http://schemas.microsoft.com/office/drawing/2014/main" id="{96A3DFA3-99E0-4EE3-80C0-5C6E09C811AE}"/>
              </a:ext>
            </a:extLst>
          </p:cNvPr>
          <p:cNvSpPr>
            <a:spLocks noGrp="1"/>
          </p:cNvSpPr>
          <p:nvPr>
            <p:ph idx="1"/>
          </p:nvPr>
        </p:nvSpPr>
        <p:spPr/>
        <p:txBody>
          <a:bodyPr/>
          <a:lstStyle/>
          <a:p>
            <a:r>
              <a:rPr lang="en-US" altLang="en-US">
                <a:latin typeface="Arial" panose="020B0604020202020204" pitchFamily="34" charset="0"/>
              </a:rPr>
              <a:t>MTM requirements are outlined by CMS and may change annually</a:t>
            </a:r>
          </a:p>
          <a:p>
            <a:r>
              <a:rPr lang="en-US" altLang="en-US">
                <a:latin typeface="Arial" panose="020B0604020202020204" pitchFamily="34" charset="0"/>
              </a:rPr>
              <a:t>Part D sponsors are required to meet the minimum level of MTM services</a:t>
            </a:r>
          </a:p>
          <a:p>
            <a:r>
              <a:rPr lang="en-US" altLang="en-US">
                <a:latin typeface="Arial" panose="020B0604020202020204" pitchFamily="34" charset="0"/>
              </a:rPr>
              <a:t>MTM providers can be pharmacists and other health care professionals</a:t>
            </a:r>
          </a:p>
          <a:p>
            <a:r>
              <a:rPr lang="en-US" altLang="en-US">
                <a:latin typeface="Arial" panose="020B0604020202020204" pitchFamily="34" charset="0"/>
              </a:rPr>
              <a:t>The goal of MTM is to improve medication therapy regimens</a:t>
            </a:r>
          </a:p>
          <a:p>
            <a:pPr eaLnBrk="1" hangingPunct="1">
              <a:buFont typeface="Arial" panose="020B0604020202020204" pitchFamily="34" charset="0"/>
              <a:buNone/>
            </a:pPr>
            <a:endParaRPr lang="en-US" altLang="en-US"/>
          </a:p>
        </p:txBody>
      </p:sp>
    </p:spTree>
    <p:extLst>
      <p:ext uri="{BB962C8B-B14F-4D97-AF65-F5344CB8AC3E}">
        <p14:creationId xmlns:p14="http://schemas.microsoft.com/office/powerpoint/2010/main" val="3335288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28112CF-4659-4E86-AEA2-CD514A610915}"/>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39939" name="Rectangle 3">
            <a:extLst>
              <a:ext uri="{FF2B5EF4-FFF2-40B4-BE49-F238E27FC236}">
                <a16:creationId xmlns:a16="http://schemas.microsoft.com/office/drawing/2014/main" id="{8DD33328-7085-4207-A6A5-D019DE199A89}"/>
              </a:ext>
            </a:extLst>
          </p:cNvPr>
          <p:cNvSpPr>
            <a:spLocks noGrp="1"/>
          </p:cNvSpPr>
          <p:nvPr>
            <p:ph idx="1"/>
          </p:nvPr>
        </p:nvSpPr>
        <p:spPr/>
        <p:txBody>
          <a:bodyPr/>
          <a:lstStyle/>
          <a:p>
            <a:r>
              <a:rPr lang="en-US" altLang="en-US" sz="2400">
                <a:solidFill>
                  <a:schemeClr val="tx1"/>
                </a:solidFill>
                <a:latin typeface="Arial" panose="020B0604020202020204" pitchFamily="34" charset="0"/>
              </a:rPr>
              <a:t>Medicare Modernization Act of 2003 (MMA) under title 42 CFR Part 423, Subpart D </a:t>
            </a:r>
            <a:r>
              <a:rPr lang="pt-BR" altLang="en-US" sz="2400">
                <a:solidFill>
                  <a:schemeClr val="tx1"/>
                </a:solidFill>
                <a:cs typeface="Arial" panose="020B0604020202020204" pitchFamily="34" charset="0"/>
              </a:rPr>
              <a:t>§422.4 (a)(3)</a:t>
            </a:r>
          </a:p>
          <a:p>
            <a:r>
              <a:rPr lang="en-US" altLang="en-US" sz="2400">
                <a:solidFill>
                  <a:srgbClr val="0076CF"/>
                </a:solidFill>
                <a:hlinkClick r:id="rId2">
                  <a:extLst>
                    <a:ext uri="{A12FA001-AC4F-418D-AE19-62706E023703}">
                      <ahyp:hlinkClr xmlns:ahyp="http://schemas.microsoft.com/office/drawing/2018/hyperlinkcolor" val="tx"/>
                    </a:ext>
                  </a:extLst>
                </a:hlinkClick>
              </a:rPr>
              <a:t>CMS.Gov MTM site: https</a:t>
            </a:r>
            <a:r>
              <a:rPr lang="en-US" altLang="en-US" sz="2400">
                <a:solidFill>
                  <a:schemeClr val="tx1"/>
                </a:solidFill>
                <a:hlinkClick r:id="rId2">
                  <a:extLst>
                    <a:ext uri="{A12FA001-AC4F-418D-AE19-62706E023703}">
                      <ahyp:hlinkClr xmlns:ahyp="http://schemas.microsoft.com/office/drawing/2018/hyperlinkcolor" val="tx"/>
                    </a:ext>
                  </a:extLst>
                </a:hlinkClick>
              </a:rPr>
              <a:t>://www.cms.gov/Medicare/Prescription-Drug-Coverage/PrescriptionDrugCovContra/MTM</a:t>
            </a:r>
            <a:endParaRPr lang="en-US" altLang="ja-JP" sz="2400">
              <a:solidFill>
                <a:schemeClr val="tx1"/>
              </a:solidFill>
              <a:cs typeface="Arial" panose="020B0604020202020204" pitchFamily="34" charset="0"/>
            </a:endParaRPr>
          </a:p>
          <a:p>
            <a:r>
              <a:rPr lang="en-US" altLang="en-US" sz="2400">
                <a:solidFill>
                  <a:srgbClr val="0076CF"/>
                </a:solidFill>
                <a:hlinkClick r:id="rId3">
                  <a:extLst>
                    <a:ext uri="{A12FA001-AC4F-418D-AE19-62706E023703}">
                      <ahyp:hlinkClr xmlns:ahyp="http://schemas.microsoft.com/office/drawing/2018/hyperlinkcolor" val="tx"/>
                    </a:ext>
                  </a:extLst>
                </a:hlinkClick>
              </a:rPr>
              <a:t>Part D Reporting Requirements: https://www.cms.gov/Medicare/Prescription-Drug-Coverage/PrescriptionDrugCovContra/RxContracting_</a:t>
            </a:r>
            <a:r>
              <a:rPr lang="en-US" altLang="en-US" sz="2400">
                <a:solidFill>
                  <a:schemeClr val="tx1"/>
                </a:solidFill>
                <a:hlinkClick r:id="rId3">
                  <a:extLst>
                    <a:ext uri="{A12FA001-AC4F-418D-AE19-62706E023703}">
                      <ahyp:hlinkClr xmlns:ahyp="http://schemas.microsoft.com/office/drawing/2018/hyperlinkcolor" val="tx"/>
                    </a:ext>
                  </a:extLst>
                </a:hlinkClick>
              </a:rPr>
              <a:t>ReportingOversight</a:t>
            </a:r>
            <a:endParaRPr lang="en-US" altLang="en-US" sz="2400">
              <a:solidFill>
                <a:schemeClr val="tx1"/>
              </a:solidFill>
            </a:endParaRPr>
          </a:p>
          <a:p>
            <a:r>
              <a:rPr lang="en-US" altLang="en-US" sz="2400">
                <a:solidFill>
                  <a:schemeClr val="tx1"/>
                </a:solidFill>
                <a:cs typeface="Arial" panose="020B0604020202020204" pitchFamily="34" charset="0"/>
              </a:rPr>
              <a:t>Prescription Drug Benefit Manual: </a:t>
            </a:r>
            <a:r>
              <a:rPr lang="en-US" altLang="en-US" sz="2400">
                <a:solidFill>
                  <a:schemeClr val="tx1"/>
                </a:solidFill>
                <a:cs typeface="Arial" panose="020B0604020202020204" pitchFamily="34" charset="0"/>
                <a:hlinkClick r:id="rId4">
                  <a:extLst>
                    <a:ext uri="{A12FA001-AC4F-418D-AE19-62706E023703}">
                      <ahyp:hlinkClr xmlns:ahyp="http://schemas.microsoft.com/office/drawing/2018/hyperlinkcolor" val="tx"/>
                    </a:ext>
                  </a:extLst>
                </a:hlinkClick>
              </a:rPr>
              <a:t>https://www.cms.gov/medicare/coverage/prescription-drug-coverage-contracting/prescription-drug-benefit-manual</a:t>
            </a:r>
            <a:r>
              <a:rPr lang="en-US" altLang="en-US" sz="2400">
                <a:solidFill>
                  <a:schemeClr val="tx1"/>
                </a:solidFill>
                <a:cs typeface="Arial" panose="020B0604020202020204" pitchFamily="34" charset="0"/>
              </a:rPr>
              <a:t> </a:t>
            </a:r>
            <a:endParaRPr lang="en-US" altLang="en-US" sz="2800">
              <a:solidFill>
                <a:schemeClr val="tx1"/>
              </a:solidFill>
              <a:cs typeface="Arial" panose="020B0604020202020204" pitchFamily="34" charset="0"/>
            </a:endParaRPr>
          </a:p>
          <a:p>
            <a:pPr eaLnBrk="1" hangingPunct="1">
              <a:buFont typeface="Arial" panose="020B0604020202020204" pitchFamily="34" charset="0"/>
              <a:buNone/>
            </a:pPr>
            <a:endParaRPr lang="en-US" altLang="en-US">
              <a:solidFill>
                <a:schemeClr val="tx1"/>
              </a:solidFill>
            </a:endParaRPr>
          </a:p>
        </p:txBody>
      </p:sp>
    </p:spTree>
    <p:extLst>
      <p:ext uri="{BB962C8B-B14F-4D97-AF65-F5344CB8AC3E}">
        <p14:creationId xmlns:p14="http://schemas.microsoft.com/office/powerpoint/2010/main" val="3049310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793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3CF5825-7A4F-42B3-A749-A1D6D5BAA178}"/>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5363" name="Rectangle 3">
            <a:extLst>
              <a:ext uri="{FF2B5EF4-FFF2-40B4-BE49-F238E27FC236}">
                <a16:creationId xmlns:a16="http://schemas.microsoft.com/office/drawing/2014/main" id="{5CD8CB4D-B820-4450-B1E2-99C2FE13B836}"/>
              </a:ext>
            </a:extLst>
          </p:cNvPr>
          <p:cNvSpPr>
            <a:spLocks noGrp="1"/>
          </p:cNvSpPr>
          <p:nvPr>
            <p:ph idx="1"/>
          </p:nvPr>
        </p:nvSpPr>
        <p:spPr/>
        <p:txBody>
          <a:bodyPr/>
          <a:lstStyle/>
          <a:p>
            <a:r>
              <a:rPr lang="en-US" altLang="en-US" dirty="0"/>
              <a:t>Describe the key components of a medication therapy management Part D program</a:t>
            </a:r>
          </a:p>
          <a:p>
            <a:r>
              <a:rPr lang="en-US" altLang="en-US" dirty="0"/>
              <a:t>List the current eligibility criteria and program requirements</a:t>
            </a:r>
          </a:p>
          <a:p>
            <a:r>
              <a:rPr lang="en-US" altLang="en-US" dirty="0"/>
              <a:t>Discuss the value of medication therapy management programs within health care and the role of the pharmacist</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4272790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ED7FC5-EE64-43AC-9314-FB346A99AEBB}"/>
              </a:ext>
            </a:extLst>
          </p:cNvPr>
          <p:cNvSpPr>
            <a:spLocks noGrp="1"/>
          </p:cNvSpPr>
          <p:nvPr>
            <p:ph type="title"/>
          </p:nvPr>
        </p:nvSpPr>
        <p:spPr/>
        <p:txBody>
          <a:bodyPr/>
          <a:lstStyle/>
          <a:p>
            <a:pPr eaLnBrk="1" hangingPunct="1"/>
            <a:r>
              <a:rPr lang="en-US" altLang="en-US" dirty="0">
                <a:solidFill>
                  <a:schemeClr val="tx1"/>
                </a:solidFill>
              </a:rPr>
              <a:t>Medicare Modernization Act of 2003</a:t>
            </a:r>
          </a:p>
        </p:txBody>
      </p:sp>
      <p:sp>
        <p:nvSpPr>
          <p:cNvPr id="13315" name="Rectangle 3">
            <a:extLst>
              <a:ext uri="{FF2B5EF4-FFF2-40B4-BE49-F238E27FC236}">
                <a16:creationId xmlns:a16="http://schemas.microsoft.com/office/drawing/2014/main" id="{3253C128-7FAC-4864-8C68-E8269BCC19FE}"/>
              </a:ext>
            </a:extLst>
          </p:cNvPr>
          <p:cNvSpPr>
            <a:spLocks noGrp="1"/>
          </p:cNvSpPr>
          <p:nvPr>
            <p:ph idx="1"/>
          </p:nvPr>
        </p:nvSpPr>
        <p:spPr/>
        <p:txBody>
          <a:bodyPr/>
          <a:lstStyle/>
          <a:p>
            <a:pPr marL="533400" indent="-533400">
              <a:lnSpc>
                <a:spcPct val="90000"/>
              </a:lnSpc>
              <a:buFont typeface="Arial" charset="0"/>
              <a:buChar char="•"/>
              <a:defRPr/>
            </a:pPr>
            <a:r>
              <a:rPr lang="en-US" dirty="0">
                <a:ea typeface="+mn-ea"/>
              </a:rPr>
              <a:t>Each Part D sponsor is required to have a MTMP (medication therapy management program) in their benefit for Part D Medicare beneficiaries</a:t>
            </a:r>
          </a:p>
          <a:p>
            <a:pPr marL="533400" indent="-533400">
              <a:lnSpc>
                <a:spcPct val="90000"/>
              </a:lnSpc>
              <a:buFont typeface="Arial" charset="0"/>
              <a:buChar char="•"/>
              <a:defRPr/>
            </a:pPr>
            <a:r>
              <a:rPr lang="en-US" dirty="0">
                <a:ea typeface="+mn-ea"/>
              </a:rPr>
              <a:t>Title 42 CFR Part 423 , Subpart D establishes requirements for Medicare Part D Medication Therapy Management Programs (MTMP) for Part D sponsors</a:t>
            </a:r>
          </a:p>
          <a:p>
            <a:pPr marL="533400" indent="-533400">
              <a:lnSpc>
                <a:spcPct val="90000"/>
              </a:lnSpc>
              <a:buFont typeface="Arial" charset="0"/>
              <a:buChar char="•"/>
              <a:defRPr/>
            </a:pPr>
            <a:r>
              <a:rPr lang="en-US" dirty="0">
                <a:ea typeface="+mn-ea"/>
              </a:rPr>
              <a:t>CMS Part D MTMP requirements are associated with cost control and quality improvement</a:t>
            </a:r>
          </a:p>
          <a:p>
            <a:pPr eaLnBrk="1" hangingPunct="1">
              <a:buFont typeface="Arial" charset="0"/>
              <a:buNone/>
              <a:defRPr/>
            </a:pPr>
            <a:endParaRPr lang="en-US" dirty="0">
              <a:ea typeface="+mn-ea"/>
            </a:endParaRPr>
          </a:p>
        </p:txBody>
      </p:sp>
    </p:spTree>
    <p:extLst>
      <p:ext uri="{BB962C8B-B14F-4D97-AF65-F5344CB8AC3E}">
        <p14:creationId xmlns:p14="http://schemas.microsoft.com/office/powerpoint/2010/main" val="16974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8F4EA8-2684-4DB4-AB77-972B52FB08A7}"/>
              </a:ext>
            </a:extLst>
          </p:cNvPr>
          <p:cNvSpPr>
            <a:spLocks noGrp="1"/>
          </p:cNvSpPr>
          <p:nvPr>
            <p:ph type="title"/>
          </p:nvPr>
        </p:nvSpPr>
        <p:spPr/>
        <p:txBody>
          <a:bodyPr/>
          <a:lstStyle/>
          <a:p>
            <a:r>
              <a:rPr lang="en-US" altLang="en-US"/>
              <a:t>Requirements for MTMP</a:t>
            </a:r>
          </a:p>
        </p:txBody>
      </p:sp>
      <p:graphicFrame>
        <p:nvGraphicFramePr>
          <p:cNvPr id="2" name="Content Placeholder 1">
            <a:extLst>
              <a:ext uri="{FF2B5EF4-FFF2-40B4-BE49-F238E27FC236}">
                <a16:creationId xmlns:a16="http://schemas.microsoft.com/office/drawing/2014/main" id="{5D44EFD0-1CCD-2868-13F0-B057C3040A1D}"/>
              </a:ext>
            </a:extLst>
          </p:cNvPr>
          <p:cNvGraphicFramePr>
            <a:graphicFrameLocks noGrp="1"/>
          </p:cNvGraphicFramePr>
          <p:nvPr>
            <p:ph idx="1"/>
            <p:extLst>
              <p:ext uri="{D42A27DB-BD31-4B8C-83A1-F6EECF244321}">
                <p14:modId xmlns:p14="http://schemas.microsoft.com/office/powerpoint/2010/main" val="2838679095"/>
              </p:ext>
            </p:extLst>
          </p:nvPr>
        </p:nvGraphicFramePr>
        <p:xfrm>
          <a:off x="838200" y="1675790"/>
          <a:ext cx="10515600" cy="3903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802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1A32975-CC6E-414C-8329-BFBB5FEDB8DB}"/>
              </a:ext>
            </a:extLst>
          </p:cNvPr>
          <p:cNvSpPr>
            <a:spLocks noGrp="1"/>
          </p:cNvSpPr>
          <p:nvPr>
            <p:ph type="title"/>
          </p:nvPr>
        </p:nvSpPr>
        <p:spPr/>
        <p:txBody>
          <a:bodyPr/>
          <a:lstStyle/>
          <a:p>
            <a:pPr eaLnBrk="1" hangingPunct="1"/>
            <a:r>
              <a:rPr lang="en-US" altLang="en-US" sz="4400"/>
              <a:t>Sponsors of Part D MTMPs</a:t>
            </a:r>
          </a:p>
        </p:txBody>
      </p:sp>
      <p:sp>
        <p:nvSpPr>
          <p:cNvPr id="14339" name="Content Placeholder 2">
            <a:extLst>
              <a:ext uri="{FF2B5EF4-FFF2-40B4-BE49-F238E27FC236}">
                <a16:creationId xmlns:a16="http://schemas.microsoft.com/office/drawing/2014/main" id="{FDBF9E00-5934-4688-9FA8-82BD4177688A}"/>
              </a:ext>
            </a:extLst>
          </p:cNvPr>
          <p:cNvSpPr>
            <a:spLocks noGrp="1"/>
          </p:cNvSpPr>
          <p:nvPr>
            <p:ph idx="1"/>
          </p:nvPr>
        </p:nvSpPr>
        <p:spPr/>
        <p:txBody>
          <a:bodyPr/>
          <a:lstStyle/>
          <a:p>
            <a:pPr marL="533400" indent="-533400">
              <a:lnSpc>
                <a:spcPct val="90000"/>
              </a:lnSpc>
              <a:buFont typeface="Arial" charset="0"/>
              <a:buChar char="•"/>
              <a:defRPr/>
            </a:pPr>
            <a:r>
              <a:rPr lang="en-US" sz="3200" dirty="0">
                <a:ea typeface="+mn-ea"/>
              </a:rPr>
              <a:t>Annually, each sponsor submits their program description to CMS for review and approval</a:t>
            </a:r>
          </a:p>
          <a:p>
            <a:pPr marL="533400" indent="-533400">
              <a:lnSpc>
                <a:spcPct val="90000"/>
              </a:lnSpc>
              <a:buFont typeface="Arial" charset="0"/>
              <a:buChar char="•"/>
              <a:defRPr/>
            </a:pPr>
            <a:r>
              <a:rPr lang="en-US" sz="3200" dirty="0">
                <a:ea typeface="+mn-ea"/>
              </a:rPr>
              <a:t>Sponsors must meet the MTMP requirements outlined by CMS guidance that can change </a:t>
            </a:r>
            <a:r>
              <a:rPr lang="en-US" sz="3200">
                <a:ea typeface="+mn-ea"/>
              </a:rPr>
              <a:t>each year</a:t>
            </a:r>
          </a:p>
          <a:p>
            <a:pPr marL="533400" indent="-533400">
              <a:lnSpc>
                <a:spcPct val="90000"/>
              </a:lnSpc>
              <a:buFont typeface="Arial" charset="0"/>
              <a:buChar char="•"/>
              <a:defRPr/>
            </a:pPr>
            <a:r>
              <a:rPr lang="en-US" sz="3200"/>
              <a:t>A CMS approved MTM Program is one of several required elements in the development of a Sponsor’s bid for the upcoming contract year</a:t>
            </a:r>
            <a:endParaRPr lang="en-US" sz="3200" dirty="0">
              <a:ea typeface="+mn-ea"/>
            </a:endParaRPr>
          </a:p>
          <a:p>
            <a:pPr eaLnBrk="1" hangingPunct="1">
              <a:buFont typeface="Arial" charset="0"/>
              <a:buChar char="•"/>
              <a:defRPr/>
            </a:pPr>
            <a:endParaRPr lang="en-US" sz="3600" dirty="0">
              <a:ea typeface="+mn-ea"/>
            </a:endParaRPr>
          </a:p>
        </p:txBody>
      </p:sp>
    </p:spTree>
    <p:extLst>
      <p:ext uri="{BB962C8B-B14F-4D97-AF65-F5344CB8AC3E}">
        <p14:creationId xmlns:p14="http://schemas.microsoft.com/office/powerpoint/2010/main" val="393400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1A58CB4-DBC3-439E-8555-9CF9A1BDF68D}"/>
              </a:ext>
            </a:extLst>
          </p:cNvPr>
          <p:cNvSpPr>
            <a:spLocks noGrp="1"/>
          </p:cNvSpPr>
          <p:nvPr>
            <p:ph type="title"/>
          </p:nvPr>
        </p:nvSpPr>
        <p:spPr/>
        <p:txBody>
          <a:bodyPr/>
          <a:lstStyle/>
          <a:p>
            <a:pPr eaLnBrk="1" hangingPunct="1"/>
            <a:r>
              <a:rPr lang="en-US" altLang="en-US" dirty="0">
                <a:solidFill>
                  <a:schemeClr val="tx1"/>
                </a:solidFill>
              </a:rPr>
              <a:t>Goals of MTMP</a:t>
            </a:r>
          </a:p>
        </p:txBody>
      </p:sp>
      <p:sp>
        <p:nvSpPr>
          <p:cNvPr id="15363" name="Rectangle 3">
            <a:extLst>
              <a:ext uri="{FF2B5EF4-FFF2-40B4-BE49-F238E27FC236}">
                <a16:creationId xmlns:a16="http://schemas.microsoft.com/office/drawing/2014/main" id="{F468E3AC-4F4E-42C4-A2A7-9A5891C3325A}"/>
              </a:ext>
            </a:extLst>
          </p:cNvPr>
          <p:cNvSpPr>
            <a:spLocks noGrp="1"/>
          </p:cNvSpPr>
          <p:nvPr>
            <p:ph idx="1"/>
          </p:nvPr>
        </p:nvSpPr>
        <p:spPr/>
        <p:txBody>
          <a:bodyPr>
            <a:normAutofit lnSpcReduction="10000"/>
          </a:bodyPr>
          <a:lstStyle/>
          <a:p>
            <a:pPr marL="533400" indent="-533400">
              <a:lnSpc>
                <a:spcPct val="90000"/>
              </a:lnSpc>
              <a:buFont typeface="Arial" charset="0"/>
              <a:buChar char="•"/>
              <a:defRPr/>
            </a:pPr>
            <a:r>
              <a:rPr lang="en-US" sz="2800" dirty="0">
                <a:ea typeface="+mn-ea"/>
              </a:rPr>
              <a:t>Ensure that medications and supplements are utilized appropriately by targeted beneficiaries to optimize therapeutic outcomes through improved medication use</a:t>
            </a:r>
          </a:p>
          <a:p>
            <a:pPr marL="533400" indent="-533400">
              <a:lnSpc>
                <a:spcPct val="90000"/>
              </a:lnSpc>
              <a:buFont typeface="Arial" charset="0"/>
              <a:buChar char="•"/>
              <a:defRPr/>
            </a:pPr>
            <a:r>
              <a:rPr lang="en-US" sz="2800" dirty="0">
                <a:ea typeface="+mn-ea"/>
              </a:rPr>
              <a:t>Reduce the risk of adverse events, including adverse drug interactions, for targeted beneficiaries</a:t>
            </a:r>
          </a:p>
          <a:p>
            <a:pPr marL="533400" indent="-533400">
              <a:lnSpc>
                <a:spcPct val="90000"/>
              </a:lnSpc>
              <a:buFont typeface="Arial" charset="0"/>
              <a:buChar char="•"/>
              <a:defRPr/>
            </a:pPr>
            <a:r>
              <a:rPr lang="en-US" sz="2800" dirty="0">
                <a:ea typeface="+mn-ea"/>
              </a:rPr>
              <a:t>Minimize polypharmacy, duplication of medicines and unnecessary prescribing</a:t>
            </a:r>
          </a:p>
          <a:p>
            <a:pPr marL="533400" indent="-533400">
              <a:lnSpc>
                <a:spcPct val="90000"/>
              </a:lnSpc>
              <a:buFont typeface="Arial" charset="0"/>
              <a:buChar char="•"/>
              <a:defRPr/>
            </a:pPr>
            <a:r>
              <a:rPr lang="en-US" sz="2800" dirty="0">
                <a:ea typeface="+mn-ea"/>
              </a:rPr>
              <a:t>Promote collaboration with the patient, physician and other healthcare team members to develop and achieve optimal goals of medication therapy</a:t>
            </a:r>
          </a:p>
          <a:p>
            <a:pPr eaLnBrk="1" hangingPunct="1">
              <a:buFont typeface="Arial" charset="0"/>
              <a:buNone/>
              <a:defRPr/>
            </a:pPr>
            <a:endParaRPr lang="en-US" dirty="0">
              <a:ea typeface="+mn-ea"/>
            </a:endParaRPr>
          </a:p>
        </p:txBody>
      </p:sp>
    </p:spTree>
    <p:extLst>
      <p:ext uri="{BB962C8B-B14F-4D97-AF65-F5344CB8AC3E}">
        <p14:creationId xmlns:p14="http://schemas.microsoft.com/office/powerpoint/2010/main" val="162750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F1E6AAC-70C6-401B-9646-FDF59317DBAC}"/>
              </a:ext>
            </a:extLst>
          </p:cNvPr>
          <p:cNvSpPr>
            <a:spLocks noGrp="1"/>
          </p:cNvSpPr>
          <p:nvPr>
            <p:ph type="title"/>
          </p:nvPr>
        </p:nvSpPr>
        <p:spPr/>
        <p:txBody>
          <a:bodyPr/>
          <a:lstStyle/>
          <a:p>
            <a:pPr eaLnBrk="1" hangingPunct="1"/>
            <a:r>
              <a:rPr lang="en-US" altLang="en-US" sz="4000" dirty="0">
                <a:solidFill>
                  <a:schemeClr val="tx1"/>
                </a:solidFill>
              </a:rPr>
              <a:t>MTMP Requirements</a:t>
            </a:r>
          </a:p>
        </p:txBody>
      </p:sp>
      <p:sp>
        <p:nvSpPr>
          <p:cNvPr id="22531" name="Rectangle 3">
            <a:extLst>
              <a:ext uri="{FF2B5EF4-FFF2-40B4-BE49-F238E27FC236}">
                <a16:creationId xmlns:a16="http://schemas.microsoft.com/office/drawing/2014/main" id="{4147D7D3-1C57-488D-BCC4-B6756E51E153}"/>
              </a:ext>
            </a:extLst>
          </p:cNvPr>
          <p:cNvSpPr>
            <a:spLocks noGrp="1"/>
          </p:cNvSpPr>
          <p:nvPr>
            <p:ph idx="1"/>
          </p:nvPr>
        </p:nvSpPr>
        <p:spPr/>
        <p:txBody>
          <a:bodyPr/>
          <a:lstStyle/>
          <a:p>
            <a:r>
              <a:rPr lang="en-US" altLang="en-US" dirty="0"/>
              <a:t>Program must target beneficiaries </a:t>
            </a:r>
            <a:r>
              <a:rPr lang="en-US" altLang="en-US"/>
              <a:t>who are </a:t>
            </a:r>
            <a:r>
              <a:rPr lang="en-US" altLang="en-US" dirty="0"/>
              <a:t>enrollees in the </a:t>
            </a:r>
            <a:r>
              <a:rPr lang="en-US" altLang="en-US"/>
              <a:t>sponsor</a:t>
            </a:r>
            <a:r>
              <a:rPr lang="ja-JP" altLang="en-US"/>
              <a:t>’</a:t>
            </a:r>
            <a:r>
              <a:rPr lang="en-US" altLang="ja-JP"/>
              <a:t> </a:t>
            </a:r>
            <a:r>
              <a:rPr lang="en-US" altLang="ja-JP" dirty="0"/>
              <a:t>Part D plan and </a:t>
            </a:r>
            <a:r>
              <a:rPr lang="en-US" altLang="ja-JP"/>
              <a:t>who:</a:t>
            </a:r>
          </a:p>
          <a:p>
            <a:pPr lvl="1">
              <a:buClr>
                <a:schemeClr val="bg2"/>
              </a:buClr>
            </a:pPr>
            <a:r>
              <a:rPr lang="en-US" altLang="en-US"/>
              <a:t>Have multiple chronic diseases, </a:t>
            </a:r>
            <a:r>
              <a:rPr lang="en-US" altLang="en-US" i="1"/>
              <a:t>AND</a:t>
            </a:r>
          </a:p>
          <a:p>
            <a:pPr lvl="1">
              <a:buClr>
                <a:schemeClr val="bg2"/>
              </a:buClr>
            </a:pPr>
            <a:r>
              <a:rPr lang="en-US" altLang="en-US"/>
              <a:t>Are taking multiple Part D drugs, </a:t>
            </a:r>
            <a:r>
              <a:rPr lang="en-US" altLang="en-US" i="1"/>
              <a:t>AND</a:t>
            </a:r>
            <a:r>
              <a:rPr lang="en-US" altLang="en-US"/>
              <a:t> </a:t>
            </a:r>
          </a:p>
          <a:p>
            <a:pPr lvl="1">
              <a:buClr>
                <a:schemeClr val="bg2"/>
              </a:buClr>
            </a:pPr>
            <a:r>
              <a:rPr lang="en-US" altLang="en-US"/>
              <a:t>Are likely to incur annual costs for covered Part D drugs that exceed a predetermined </a:t>
            </a:r>
            <a:r>
              <a:rPr lang="en-US" altLang="en-US" sz="2400"/>
              <a:t>level specified by the Secretary</a:t>
            </a:r>
          </a:p>
          <a:p>
            <a:endParaRPr lang="en-US" altLang="en-US" sz="2600" dirty="0"/>
          </a:p>
        </p:txBody>
      </p:sp>
    </p:spTree>
    <p:extLst>
      <p:ext uri="{BB962C8B-B14F-4D97-AF65-F5344CB8AC3E}">
        <p14:creationId xmlns:p14="http://schemas.microsoft.com/office/powerpoint/2010/main" val="436911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2E4411F-91B8-4B28-B6B1-6F89CEBD8FD5}"/>
              </a:ext>
            </a:extLst>
          </p:cNvPr>
          <p:cNvSpPr>
            <a:spLocks noGrp="1"/>
          </p:cNvSpPr>
          <p:nvPr>
            <p:ph type="title"/>
          </p:nvPr>
        </p:nvSpPr>
        <p:spPr>
          <a:xfrm>
            <a:off x="838200" y="16000"/>
            <a:ext cx="10515600" cy="1325563"/>
          </a:xfrm>
        </p:spPr>
        <p:txBody>
          <a:bodyPr/>
          <a:lstStyle/>
          <a:p>
            <a:pPr eaLnBrk="1" hangingPunct="1"/>
            <a:r>
              <a:rPr lang="en-US" altLang="en-US" dirty="0">
                <a:solidFill>
                  <a:schemeClr val="tx1"/>
                </a:solidFill>
              </a:rPr>
              <a:t>Qualified CORE Chronic Diseases</a:t>
            </a:r>
          </a:p>
        </p:txBody>
      </p:sp>
      <p:sp>
        <p:nvSpPr>
          <p:cNvPr id="24579" name="Content Placeholder 8">
            <a:extLst>
              <a:ext uri="{FF2B5EF4-FFF2-40B4-BE49-F238E27FC236}">
                <a16:creationId xmlns:a16="http://schemas.microsoft.com/office/drawing/2014/main" id="{726376A0-0687-4190-B304-6234A2EC59A3}"/>
              </a:ext>
            </a:extLst>
          </p:cNvPr>
          <p:cNvSpPr>
            <a:spLocks noGrp="1"/>
          </p:cNvSpPr>
          <p:nvPr>
            <p:ph idx="1"/>
          </p:nvPr>
        </p:nvSpPr>
        <p:spPr>
          <a:xfrm>
            <a:off x="951216" y="1322191"/>
            <a:ext cx="10515600" cy="3903663"/>
          </a:xfrm>
        </p:spPr>
        <p:txBody>
          <a:bodyPr>
            <a:normAutofit/>
          </a:bodyPr>
          <a:lstStyle/>
          <a:p>
            <a:r>
              <a:rPr lang="en-US" altLang="en-US" sz="2800"/>
              <a:t>Bone </a:t>
            </a:r>
            <a:r>
              <a:rPr lang="en-US" altLang="en-US" sz="2800" dirty="0"/>
              <a:t>Disease – Arthritis</a:t>
            </a:r>
          </a:p>
          <a:p>
            <a:pPr lvl="1">
              <a:lnSpc>
                <a:spcPct val="120000"/>
              </a:lnSpc>
              <a:buFont typeface="Arial" panose="020B0604020202020204" pitchFamily="34" charset="0"/>
              <a:buChar char="̶"/>
            </a:pPr>
            <a:r>
              <a:rPr lang="en-US" altLang="en-US" sz="2400" dirty="0">
                <a:latin typeface="+mj-lt"/>
              </a:rPr>
              <a:t>Rheumatoid Arthritis</a:t>
            </a:r>
          </a:p>
          <a:p>
            <a:pPr lvl="1">
              <a:lnSpc>
                <a:spcPct val="120000"/>
              </a:lnSpc>
              <a:buFont typeface="Arial" panose="020B0604020202020204" pitchFamily="34" charset="0"/>
              <a:buChar char="̶"/>
            </a:pPr>
            <a:r>
              <a:rPr lang="en-US" altLang="en-US" sz="2400" dirty="0">
                <a:latin typeface="+mj-lt"/>
              </a:rPr>
              <a:t>Osteoporosis</a:t>
            </a:r>
          </a:p>
          <a:p>
            <a:pPr lvl="1">
              <a:lnSpc>
                <a:spcPct val="120000"/>
              </a:lnSpc>
              <a:buFont typeface="Arial" panose="020B0604020202020204" pitchFamily="34" charset="0"/>
              <a:buChar char="̶"/>
            </a:pPr>
            <a:r>
              <a:rPr lang="en-US" altLang="en-US" sz="2400" dirty="0">
                <a:latin typeface="+mj-lt"/>
              </a:rPr>
              <a:t>Osteoarthritis</a:t>
            </a:r>
          </a:p>
          <a:p>
            <a:r>
              <a:rPr lang="en-US" altLang="en-US" sz="2800"/>
              <a:t>Diabetes</a:t>
            </a:r>
            <a:endParaRPr lang="en-US" altLang="en-US" sz="2800" dirty="0"/>
          </a:p>
          <a:p>
            <a:r>
              <a:rPr lang="en-US" altLang="en-US" sz="2800" dirty="0"/>
              <a:t>Dyslipidemia</a:t>
            </a:r>
          </a:p>
          <a:p>
            <a:r>
              <a:rPr lang="en-US" altLang="en-US" sz="2800"/>
              <a:t>Hypertension</a:t>
            </a:r>
            <a:endParaRPr lang="en-US" altLang="en-US" sz="2800" dirty="0"/>
          </a:p>
          <a:p>
            <a:endParaRPr lang="en-US" altLang="en-US" sz="2800" dirty="0"/>
          </a:p>
        </p:txBody>
      </p:sp>
      <p:sp>
        <p:nvSpPr>
          <p:cNvPr id="24580" name="Content Placeholder 9">
            <a:extLst>
              <a:ext uri="{FF2B5EF4-FFF2-40B4-BE49-F238E27FC236}">
                <a16:creationId xmlns:a16="http://schemas.microsoft.com/office/drawing/2014/main" id="{0B402CDA-08AB-42C2-93A5-8B47D535C7D0}"/>
              </a:ext>
            </a:extLst>
          </p:cNvPr>
          <p:cNvSpPr txBox="1">
            <a:spLocks/>
          </p:cNvSpPr>
          <p:nvPr/>
        </p:nvSpPr>
        <p:spPr bwMode="auto">
          <a:xfrm>
            <a:off x="5333144" y="1134438"/>
            <a:ext cx="6246688" cy="339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0" fontAlgn="base" hangingPunct="0">
              <a:spcAft>
                <a:spcPct val="0"/>
              </a:spcAft>
            </a:pPr>
            <a:r>
              <a:rPr lang="en-US" altLang="en-US" sz="2400" dirty="0">
                <a:latin typeface="+mj-lt"/>
              </a:rPr>
              <a:t>Mental Health</a:t>
            </a:r>
          </a:p>
          <a:p>
            <a:pPr marL="857250" lvl="2" indent="0" eaLnBrk="0" fontAlgn="base" hangingPunct="0">
              <a:spcAft>
                <a:spcPct val="0"/>
              </a:spcAft>
              <a:buNone/>
            </a:pPr>
            <a:r>
              <a:rPr lang="en-US" altLang="en-US" sz="2000" dirty="0">
                <a:latin typeface="+mj-lt"/>
              </a:rPr>
              <a:t>Depression</a:t>
            </a:r>
          </a:p>
          <a:p>
            <a:pPr marL="857250" lvl="2" indent="0" eaLnBrk="0" fontAlgn="base" hangingPunct="0">
              <a:spcAft>
                <a:spcPct val="0"/>
              </a:spcAft>
              <a:buNone/>
            </a:pPr>
            <a:r>
              <a:rPr lang="en-US" altLang="en-US" sz="2000" dirty="0">
                <a:latin typeface="+mj-lt"/>
              </a:rPr>
              <a:t>Schizophrenia</a:t>
            </a:r>
          </a:p>
          <a:p>
            <a:pPr marL="857250" lvl="2" indent="0" eaLnBrk="0" fontAlgn="base" hangingPunct="0">
              <a:spcAft>
                <a:spcPct val="0"/>
              </a:spcAft>
              <a:buNone/>
            </a:pPr>
            <a:r>
              <a:rPr lang="en-US" altLang="en-US" sz="2000" dirty="0">
                <a:latin typeface="+mj-lt"/>
              </a:rPr>
              <a:t>Chronic/Disabling Mental Health Conditions</a:t>
            </a:r>
          </a:p>
          <a:p>
            <a:pPr marL="857250" lvl="2" indent="0" eaLnBrk="0" fontAlgn="base" hangingPunct="0">
              <a:spcAft>
                <a:spcPct val="0"/>
              </a:spcAft>
              <a:buNone/>
            </a:pPr>
            <a:r>
              <a:rPr lang="en-US" altLang="en-US" sz="2000" dirty="0">
                <a:latin typeface="+mj-lt"/>
              </a:rPr>
              <a:t>Bipolar Disorder</a:t>
            </a:r>
          </a:p>
          <a:p>
            <a:pPr eaLnBrk="0" fontAlgn="base" hangingPunct="0">
              <a:spcAft>
                <a:spcPct val="0"/>
              </a:spcAft>
            </a:pPr>
            <a:r>
              <a:rPr lang="en-US" altLang="en-US" sz="2400" dirty="0">
                <a:latin typeface="+mj-lt"/>
              </a:rPr>
              <a:t>Respiratory Diseases</a:t>
            </a:r>
          </a:p>
          <a:p>
            <a:pPr marL="857250" lvl="2" indent="0" eaLnBrk="0" fontAlgn="base" hangingPunct="0">
              <a:spcAft>
                <a:spcPct val="0"/>
              </a:spcAft>
              <a:buNone/>
            </a:pPr>
            <a:r>
              <a:rPr lang="en-US" altLang="en-US" sz="2000" dirty="0">
                <a:latin typeface="+mj-lt"/>
              </a:rPr>
              <a:t>Asthma</a:t>
            </a:r>
          </a:p>
          <a:p>
            <a:pPr marL="857250" lvl="2" indent="0" eaLnBrk="0" fontAlgn="base" hangingPunct="0">
              <a:spcAft>
                <a:spcPct val="0"/>
              </a:spcAft>
              <a:buNone/>
            </a:pPr>
            <a:r>
              <a:rPr lang="en-US" altLang="en-US" sz="2000" dirty="0">
                <a:latin typeface="+mj-lt"/>
              </a:rPr>
              <a:t>COPD</a:t>
            </a:r>
          </a:p>
          <a:p>
            <a:pPr marL="857250" lvl="2" indent="0" eaLnBrk="0" fontAlgn="base" hangingPunct="0">
              <a:spcAft>
                <a:spcPct val="0"/>
              </a:spcAft>
              <a:buNone/>
            </a:pPr>
            <a:r>
              <a:rPr lang="en-US" altLang="en-US" sz="2000" dirty="0">
                <a:latin typeface="+mj-lt"/>
              </a:rPr>
              <a:t>Chronic Lung Disorders</a:t>
            </a:r>
          </a:p>
          <a:p>
            <a:pPr lvl="1" eaLnBrk="0" fontAlgn="base" hangingPunct="0">
              <a:spcAft>
                <a:spcPct val="0"/>
              </a:spcAft>
            </a:pPr>
            <a:endParaRPr lang="en-US" altLang="en-US" sz="2400" dirty="0">
              <a:solidFill>
                <a:prstClr val="black"/>
              </a:solidFill>
            </a:endParaRPr>
          </a:p>
        </p:txBody>
      </p:sp>
    </p:spTree>
    <p:extLst>
      <p:ext uri="{BB962C8B-B14F-4D97-AF65-F5344CB8AC3E}">
        <p14:creationId xmlns:p14="http://schemas.microsoft.com/office/powerpoint/2010/main" val="2592035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5420F01-B225-4493-9F25-14130E1EF797}"/>
              </a:ext>
            </a:extLst>
          </p:cNvPr>
          <p:cNvSpPr>
            <a:spLocks noGrp="1"/>
          </p:cNvSpPr>
          <p:nvPr>
            <p:ph type="title"/>
          </p:nvPr>
        </p:nvSpPr>
        <p:spPr/>
        <p:txBody>
          <a:bodyPr/>
          <a:lstStyle/>
          <a:p>
            <a:pPr eaLnBrk="1" hangingPunct="1"/>
            <a:r>
              <a:rPr lang="en-US" altLang="en-US" sz="4000" dirty="0">
                <a:solidFill>
                  <a:schemeClr val="tx1"/>
                </a:solidFill>
              </a:rPr>
              <a:t>MTMP Enrollment</a:t>
            </a:r>
          </a:p>
        </p:txBody>
      </p:sp>
      <p:sp>
        <p:nvSpPr>
          <p:cNvPr id="26627" name="Rectangle 3">
            <a:extLst>
              <a:ext uri="{FF2B5EF4-FFF2-40B4-BE49-F238E27FC236}">
                <a16:creationId xmlns:a16="http://schemas.microsoft.com/office/drawing/2014/main" id="{7A7B5DE5-4CB9-4296-83DF-7C57F97BBEAF}"/>
              </a:ext>
            </a:extLst>
          </p:cNvPr>
          <p:cNvSpPr>
            <a:spLocks noGrp="1"/>
          </p:cNvSpPr>
          <p:nvPr>
            <p:ph idx="1"/>
          </p:nvPr>
        </p:nvSpPr>
        <p:spPr/>
        <p:txBody>
          <a:bodyPr/>
          <a:lstStyle/>
          <a:p>
            <a:r>
              <a:rPr lang="en-US" altLang="en-US" dirty="0"/>
              <a:t>Sponsors must enroll targeted beneficiaries using only an opt-out method of enrollment</a:t>
            </a:r>
          </a:p>
          <a:p>
            <a:r>
              <a:rPr lang="en-US" altLang="en-US" dirty="0"/>
              <a:t>Therefore, the beneficiary is auto-enrolled and must decline the service or opt out of the program</a:t>
            </a:r>
          </a:p>
          <a:p>
            <a:r>
              <a:rPr lang="en-US" altLang="en-US" dirty="0"/>
              <a:t>Beneficiaries are targeted for enrollment at least quarterly during each year </a:t>
            </a:r>
          </a:p>
          <a:p>
            <a:pPr eaLnBrk="1" hangingPunct="1">
              <a:lnSpc>
                <a:spcPct val="90000"/>
              </a:lnSpc>
              <a:buFont typeface="Arial" panose="020B0604020202020204" pitchFamily="34" charset="0"/>
              <a:buNone/>
            </a:pPr>
            <a:endParaRPr lang="en-US" altLang="en-US" sz="1200" dirty="0"/>
          </a:p>
        </p:txBody>
      </p:sp>
    </p:spTree>
    <p:extLst>
      <p:ext uri="{BB962C8B-B14F-4D97-AF65-F5344CB8AC3E}">
        <p14:creationId xmlns:p14="http://schemas.microsoft.com/office/powerpoint/2010/main" val="1233742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2.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a48dff03-4399-4d22-87ec-f9fbe221725d"/>
    <ds:schemaRef ds:uri="875918e8-6976-4b4f-aace-74094fd1364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1293</TotalTime>
  <Words>1994</Words>
  <Application>Microsoft Office PowerPoint</Application>
  <PresentationFormat>Widescreen</PresentationFormat>
  <Paragraphs>154</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Montserrat</vt:lpstr>
      <vt:lpstr>Wingdings</vt:lpstr>
      <vt:lpstr>Office Theme</vt:lpstr>
      <vt:lpstr>Medicare Part D: Medication Therapy Management</vt:lpstr>
      <vt:lpstr>Objectives</vt:lpstr>
      <vt:lpstr>Medicare Modernization Act of 2003</vt:lpstr>
      <vt:lpstr>Requirements for MTMP</vt:lpstr>
      <vt:lpstr>Sponsors of Part D MTMPs</vt:lpstr>
      <vt:lpstr>Goals of MTMP</vt:lpstr>
      <vt:lpstr>MTMP Requirements</vt:lpstr>
      <vt:lpstr>Qualified CORE Chronic Diseases</vt:lpstr>
      <vt:lpstr>MTMP Enrollment</vt:lpstr>
      <vt:lpstr>Minimum Level of MTM Services</vt:lpstr>
      <vt:lpstr>MTM Services</vt:lpstr>
      <vt:lpstr>MTM Services</vt:lpstr>
      <vt:lpstr>Measuring the Outcome of the MTMP</vt:lpstr>
      <vt:lpstr>MTM Providers</vt:lpstr>
      <vt:lpstr>Summary</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Spenser Smith</cp:lastModifiedBy>
  <cp:revision>208</cp:revision>
  <cp:lastPrinted>2019-10-28T17:05:04Z</cp:lastPrinted>
  <dcterms:created xsi:type="dcterms:W3CDTF">2019-05-03T17:39:49Z</dcterms:created>
  <dcterms:modified xsi:type="dcterms:W3CDTF">2024-03-28T14:58:54Z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