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handoutMasterIdLst>
    <p:handoutMasterId r:id="rId31"/>
  </p:handoutMasterIdLst>
  <p:sldIdLst>
    <p:sldId id="3667" r:id="rId5"/>
    <p:sldId id="4135" r:id="rId6"/>
    <p:sldId id="4154" r:id="rId7"/>
    <p:sldId id="794" r:id="rId8"/>
    <p:sldId id="4149" r:id="rId9"/>
    <p:sldId id="4137" r:id="rId10"/>
    <p:sldId id="667" r:id="rId11"/>
    <p:sldId id="640" r:id="rId12"/>
    <p:sldId id="3265" r:id="rId13"/>
    <p:sldId id="4153" r:id="rId14"/>
    <p:sldId id="830" r:id="rId15"/>
    <p:sldId id="819" r:id="rId16"/>
    <p:sldId id="4140" r:id="rId17"/>
    <p:sldId id="4141" r:id="rId18"/>
    <p:sldId id="795" r:id="rId19"/>
    <p:sldId id="4114" r:id="rId20"/>
    <p:sldId id="4152" r:id="rId21"/>
    <p:sldId id="4143" r:id="rId22"/>
    <p:sldId id="4144" r:id="rId23"/>
    <p:sldId id="4148" r:id="rId24"/>
    <p:sldId id="4147" r:id="rId25"/>
    <p:sldId id="4145" r:id="rId26"/>
    <p:sldId id="4155" r:id="rId27"/>
    <p:sldId id="4156" r:id="rId28"/>
    <p:sldId id="41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FE8B5C-C6F7-278F-0964-BB3F875E7B36}" name="Vyishali Dharbhamalla" initials="VD" userId="S::vdharbhamalla@amcp.org::cb50b854-bf43-4340-a0ee-22d600cb3ed1" providerId="AD"/>
  <p188:author id="{3C503C67-A04F-E056-A4FD-6C38582C9B73}" name="Penelope Solis" initials="PS" userId="S::psolis@atlasclarity.com::fa787902-0e04-41ba-a8d8-2ff74b0a1c41" providerId="AD"/>
  <p188:author id="{0AADD478-54D7-4568-F6EB-9AC8B741F371}" name="Jennifer Graff" initials="JG" userId="S::jgraff@amcp.org::7b127178-6d64-459b-8678-8ec69a45d065" providerId="AD"/>
  <p188:author id="{58C64D81-C185-F27F-D634-956747DE9BC4}" name="Kristi Mitchell" initials="KM" userId="Kristi Mitchell" providerId="None"/>
  <p188:author id="{B98FABBB-AF00-479F-F0CD-B3426294933B}" name="weverett@nehi-us.org" initials="we" userId="S::urn:spo:guest#weverett@nehi-us.org::"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1566" autoAdjust="0"/>
  </p:normalViewPr>
  <p:slideViewPr>
    <p:cSldViewPr snapToGrid="0">
      <p:cViewPr varScale="1">
        <p:scale>
          <a:sx n="69" d="100"/>
          <a:sy n="69" d="100"/>
        </p:scale>
        <p:origin x="215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12D88-B33F-4DD7-8B5B-F118F7F31188}"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US"/>
        </a:p>
      </dgm:t>
    </dgm:pt>
    <dgm:pt modelId="{1F11AFEF-3B52-418A-B1CA-F2CD91ABBAA0}">
      <dgm:prSet phldrT="[Text]" custT="1"/>
      <dgm:spPr/>
      <dgm:t>
        <a:bodyPr/>
        <a:lstStyle/>
        <a:p>
          <a:r>
            <a:rPr lang="en-US" sz="4000">
              <a:latin typeface="Calibri Light" panose="020F0302020204030204" pitchFamily="34" charset="0"/>
              <a:cs typeface="Calibri Light" panose="020F0302020204030204" pitchFamily="34" charset="0"/>
            </a:rPr>
            <a:t>Health Equity</a:t>
          </a:r>
        </a:p>
      </dgm:t>
    </dgm:pt>
    <dgm:pt modelId="{4DEDB11B-6DD7-4E83-8861-1D3F1F942D26}" type="parTrans" cxnId="{1766D6CE-6C2E-44F2-9BCB-E0D1D6163CA1}">
      <dgm:prSet/>
      <dgm:spPr/>
      <dgm:t>
        <a:bodyPr/>
        <a:lstStyle/>
        <a:p>
          <a:endParaRPr lang="en-US"/>
        </a:p>
      </dgm:t>
    </dgm:pt>
    <dgm:pt modelId="{5B26C8D2-ADEE-48E9-B866-2BA7D22BB03A}" type="sibTrans" cxnId="{1766D6CE-6C2E-44F2-9BCB-E0D1D6163CA1}">
      <dgm:prSet/>
      <dgm:spPr/>
      <dgm:t>
        <a:bodyPr/>
        <a:lstStyle/>
        <a:p>
          <a:endParaRPr lang="en-US"/>
        </a:p>
      </dgm:t>
    </dgm:pt>
    <dgm:pt modelId="{39104D88-011C-4F86-82EA-FE6AB04631D8}">
      <dgm:prSet phldrT="[Text]" custT="1"/>
      <dgm:spPr/>
      <dgm:t>
        <a:bodyPr/>
        <a:lstStyle/>
        <a:p>
          <a:r>
            <a:rPr lang="en-US" sz="4000">
              <a:latin typeface="Calibri Light" panose="020F0302020204030204" pitchFamily="34" charset="0"/>
              <a:cs typeface="Calibri Light" panose="020F0302020204030204" pitchFamily="34" charset="0"/>
            </a:rPr>
            <a:t>Results </a:t>
          </a:r>
          <a:endParaRPr lang="en-US" sz="4300">
            <a:latin typeface="Calibri Light" panose="020F0302020204030204" pitchFamily="34" charset="0"/>
            <a:cs typeface="Calibri Light" panose="020F0302020204030204" pitchFamily="34" charset="0"/>
          </a:endParaRPr>
        </a:p>
      </dgm:t>
    </dgm:pt>
    <dgm:pt modelId="{AFDA1526-85EF-493E-A3B0-AF688537F5AF}" type="parTrans" cxnId="{607F2F27-FABC-43C7-941C-4BA3B2B80C6D}">
      <dgm:prSet/>
      <dgm:spPr/>
      <dgm:t>
        <a:bodyPr/>
        <a:lstStyle/>
        <a:p>
          <a:endParaRPr lang="en-US"/>
        </a:p>
      </dgm:t>
    </dgm:pt>
    <dgm:pt modelId="{A50A197A-EEEC-4C7D-BCA7-BB89600B3AB9}" type="sibTrans" cxnId="{607F2F27-FABC-43C7-941C-4BA3B2B80C6D}">
      <dgm:prSet/>
      <dgm:spPr/>
      <dgm:t>
        <a:bodyPr/>
        <a:lstStyle/>
        <a:p>
          <a:endParaRPr lang="en-US"/>
        </a:p>
      </dgm:t>
    </dgm:pt>
    <dgm:pt modelId="{088265E0-6DE8-4B1F-80A1-3DA150967135}">
      <dgm:prSet phldrT="[Text]" custT="1"/>
      <dgm:spPr/>
      <dgm:t>
        <a:bodyPr/>
        <a:lstStyle/>
        <a:p>
          <a:r>
            <a:rPr lang="en-US" sz="3200">
              <a:latin typeface="Calibri Light" panose="020F0302020204030204" pitchFamily="34" charset="0"/>
              <a:cs typeface="Calibri Light" panose="020F0302020204030204" pitchFamily="34" charset="0"/>
            </a:rPr>
            <a:t>Cultural and linguistic training </a:t>
          </a:r>
        </a:p>
      </dgm:t>
    </dgm:pt>
    <dgm:pt modelId="{327EDBE7-7738-46E4-B2B5-26433BE3325E}" type="sibTrans" cxnId="{E759D381-DCE9-45DA-AC4D-9D212023CBC3}">
      <dgm:prSet/>
      <dgm:spPr/>
      <dgm:t>
        <a:bodyPr/>
        <a:lstStyle/>
        <a:p>
          <a:endParaRPr lang="en-US"/>
        </a:p>
      </dgm:t>
    </dgm:pt>
    <dgm:pt modelId="{1A58892A-EA92-4AC0-9054-C0ED6D0F0C9A}" type="parTrans" cxnId="{E759D381-DCE9-45DA-AC4D-9D212023CBC3}">
      <dgm:prSet/>
      <dgm:spPr/>
      <dgm:t>
        <a:bodyPr/>
        <a:lstStyle/>
        <a:p>
          <a:endParaRPr lang="en-US"/>
        </a:p>
      </dgm:t>
    </dgm:pt>
    <dgm:pt modelId="{4B164E34-87AE-44D3-A638-315EF358B0E2}" type="pres">
      <dgm:prSet presAssocID="{7BE12D88-B33F-4DD7-8B5B-F118F7F31188}" presName="Name0" presStyleCnt="0">
        <dgm:presLayoutVars>
          <dgm:dir/>
          <dgm:resizeHandles val="exact"/>
        </dgm:presLayoutVars>
      </dgm:prSet>
      <dgm:spPr/>
    </dgm:pt>
    <dgm:pt modelId="{82F87E41-4749-4FF6-A5CC-5BDEE0D81A65}" type="pres">
      <dgm:prSet presAssocID="{7BE12D88-B33F-4DD7-8B5B-F118F7F31188}" presName="fgShape" presStyleLbl="fgShp" presStyleIdx="0" presStyleCnt="1" custScaleY="190866" custLinFactNeighborX="709" custLinFactNeighborY="1735"/>
      <dgm:spPr/>
    </dgm:pt>
    <dgm:pt modelId="{51509DEE-DD41-44B5-AF96-87D7E9409273}" type="pres">
      <dgm:prSet presAssocID="{7BE12D88-B33F-4DD7-8B5B-F118F7F31188}" presName="linComp" presStyleCnt="0"/>
      <dgm:spPr/>
    </dgm:pt>
    <dgm:pt modelId="{CB67E65C-DD31-46F4-8596-2333266A1DCD}" type="pres">
      <dgm:prSet presAssocID="{1F11AFEF-3B52-418A-B1CA-F2CD91ABBAA0}" presName="compNode" presStyleCnt="0"/>
      <dgm:spPr/>
    </dgm:pt>
    <dgm:pt modelId="{EDA1BA94-4C2D-4588-953B-9AEC8FF15ABB}" type="pres">
      <dgm:prSet presAssocID="{1F11AFEF-3B52-418A-B1CA-F2CD91ABBAA0}" presName="bkgdShape" presStyleLbl="node1" presStyleIdx="0" presStyleCnt="3"/>
      <dgm:spPr/>
    </dgm:pt>
    <dgm:pt modelId="{7FE1B586-2288-4C39-8017-62618932913C}" type="pres">
      <dgm:prSet presAssocID="{1F11AFEF-3B52-418A-B1CA-F2CD91ABBAA0}" presName="nodeTx" presStyleLbl="node1" presStyleIdx="0" presStyleCnt="3">
        <dgm:presLayoutVars>
          <dgm:bulletEnabled val="1"/>
        </dgm:presLayoutVars>
      </dgm:prSet>
      <dgm:spPr/>
    </dgm:pt>
    <dgm:pt modelId="{AA85D9B0-B3B3-420D-B339-56AFFA1C5242}" type="pres">
      <dgm:prSet presAssocID="{1F11AFEF-3B52-418A-B1CA-F2CD91ABBAA0}" presName="invisiNode" presStyleLbl="node1" presStyleIdx="0" presStyleCnt="3"/>
      <dgm:spPr/>
    </dgm:pt>
    <dgm:pt modelId="{7121642E-3450-4843-BB22-2E34F0B2AFC6}" type="pres">
      <dgm:prSet presAssocID="{1F11AFEF-3B52-418A-B1CA-F2CD91ABBAA0}"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oks outline"/>
        </a:ext>
      </dgm:extLst>
    </dgm:pt>
    <dgm:pt modelId="{56EFDE3D-4295-434E-83A6-3A99FFD8BEF1}" type="pres">
      <dgm:prSet presAssocID="{5B26C8D2-ADEE-48E9-B866-2BA7D22BB03A}" presName="sibTrans" presStyleLbl="sibTrans2D1" presStyleIdx="0" presStyleCnt="0"/>
      <dgm:spPr/>
    </dgm:pt>
    <dgm:pt modelId="{E4125803-FDE9-44E6-8179-2B191450FAF5}" type="pres">
      <dgm:prSet presAssocID="{088265E0-6DE8-4B1F-80A1-3DA150967135}" presName="compNode" presStyleCnt="0"/>
      <dgm:spPr/>
    </dgm:pt>
    <dgm:pt modelId="{0A219356-11EA-4E89-B790-8B0D1C982488}" type="pres">
      <dgm:prSet presAssocID="{088265E0-6DE8-4B1F-80A1-3DA150967135}" presName="bkgdShape" presStyleLbl="node1" presStyleIdx="1" presStyleCnt="3"/>
      <dgm:spPr/>
    </dgm:pt>
    <dgm:pt modelId="{7E2DA3EA-5631-46A2-B4B4-7B885BEE5736}" type="pres">
      <dgm:prSet presAssocID="{088265E0-6DE8-4B1F-80A1-3DA150967135}" presName="nodeTx" presStyleLbl="node1" presStyleIdx="1" presStyleCnt="3">
        <dgm:presLayoutVars>
          <dgm:bulletEnabled val="1"/>
        </dgm:presLayoutVars>
      </dgm:prSet>
      <dgm:spPr/>
    </dgm:pt>
    <dgm:pt modelId="{6604A286-4B75-4578-872D-3BD9C530D367}" type="pres">
      <dgm:prSet presAssocID="{088265E0-6DE8-4B1F-80A1-3DA150967135}" presName="invisiNode" presStyleLbl="node1" presStyleIdx="1" presStyleCnt="3"/>
      <dgm:spPr/>
    </dgm:pt>
    <dgm:pt modelId="{3BCC2A15-476B-4CFD-B31C-AB54B194A551}" type="pres">
      <dgm:prSet presAssocID="{088265E0-6DE8-4B1F-80A1-3DA150967135}"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ocument outline"/>
        </a:ext>
      </dgm:extLst>
    </dgm:pt>
    <dgm:pt modelId="{F925456E-CB3D-4028-B0DB-8126693F57B6}" type="pres">
      <dgm:prSet presAssocID="{327EDBE7-7738-46E4-B2B5-26433BE3325E}" presName="sibTrans" presStyleLbl="sibTrans2D1" presStyleIdx="0" presStyleCnt="0"/>
      <dgm:spPr/>
    </dgm:pt>
    <dgm:pt modelId="{D3B450D8-7A08-4485-9DFB-0C0BF0759ED9}" type="pres">
      <dgm:prSet presAssocID="{39104D88-011C-4F86-82EA-FE6AB04631D8}" presName="compNode" presStyleCnt="0"/>
      <dgm:spPr/>
    </dgm:pt>
    <dgm:pt modelId="{78890306-E025-4867-B8BE-E76837C74E08}" type="pres">
      <dgm:prSet presAssocID="{39104D88-011C-4F86-82EA-FE6AB04631D8}" presName="bkgdShape" presStyleLbl="node1" presStyleIdx="2" presStyleCnt="3"/>
      <dgm:spPr/>
    </dgm:pt>
    <dgm:pt modelId="{F48DA07F-F212-4BCD-A4A4-48786B7E4047}" type="pres">
      <dgm:prSet presAssocID="{39104D88-011C-4F86-82EA-FE6AB04631D8}" presName="nodeTx" presStyleLbl="node1" presStyleIdx="2" presStyleCnt="3">
        <dgm:presLayoutVars>
          <dgm:bulletEnabled val="1"/>
        </dgm:presLayoutVars>
      </dgm:prSet>
      <dgm:spPr/>
    </dgm:pt>
    <dgm:pt modelId="{8B49AC09-25C9-4B19-A620-0A60D2D7ABEA}" type="pres">
      <dgm:prSet presAssocID="{39104D88-011C-4F86-82EA-FE6AB04631D8}" presName="invisiNode" presStyleLbl="node1" presStyleIdx="2" presStyleCnt="3"/>
      <dgm:spPr/>
    </dgm:pt>
    <dgm:pt modelId="{62250733-8279-4912-A33D-1B4AEFF0ACFC}" type="pres">
      <dgm:prSet presAssocID="{39104D88-011C-4F86-82EA-FE6AB04631D8}"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Users outline"/>
        </a:ext>
      </dgm:extLst>
    </dgm:pt>
  </dgm:ptLst>
  <dgm:cxnLst>
    <dgm:cxn modelId="{C2D8321B-7E68-4C35-BAE8-0214B4D32F57}" type="presOf" srcId="{088265E0-6DE8-4B1F-80A1-3DA150967135}" destId="{7E2DA3EA-5631-46A2-B4B4-7B885BEE5736}" srcOrd="1" destOrd="0" presId="urn:microsoft.com/office/officeart/2005/8/layout/hList7"/>
    <dgm:cxn modelId="{A0F00025-0CF5-46A5-8D07-9B32DE0FA145}" type="presOf" srcId="{327EDBE7-7738-46E4-B2B5-26433BE3325E}" destId="{F925456E-CB3D-4028-B0DB-8126693F57B6}" srcOrd="0" destOrd="0" presId="urn:microsoft.com/office/officeart/2005/8/layout/hList7"/>
    <dgm:cxn modelId="{EB210A27-0019-429A-AB68-0ABDFDDA860F}" type="presOf" srcId="{7BE12D88-B33F-4DD7-8B5B-F118F7F31188}" destId="{4B164E34-87AE-44D3-A638-315EF358B0E2}" srcOrd="0" destOrd="0" presId="urn:microsoft.com/office/officeart/2005/8/layout/hList7"/>
    <dgm:cxn modelId="{607F2F27-FABC-43C7-941C-4BA3B2B80C6D}" srcId="{7BE12D88-B33F-4DD7-8B5B-F118F7F31188}" destId="{39104D88-011C-4F86-82EA-FE6AB04631D8}" srcOrd="2" destOrd="0" parTransId="{AFDA1526-85EF-493E-A3B0-AF688537F5AF}" sibTransId="{A50A197A-EEEC-4C7D-BCA7-BB89600B3AB9}"/>
    <dgm:cxn modelId="{599A0839-D030-43E2-A014-61BC40ED70BB}" type="presOf" srcId="{5B26C8D2-ADEE-48E9-B866-2BA7D22BB03A}" destId="{56EFDE3D-4295-434E-83A6-3A99FFD8BEF1}" srcOrd="0" destOrd="0" presId="urn:microsoft.com/office/officeart/2005/8/layout/hList7"/>
    <dgm:cxn modelId="{58D19749-C4AA-4808-BC87-DDC80D597DE0}" type="presOf" srcId="{1F11AFEF-3B52-418A-B1CA-F2CD91ABBAA0}" destId="{7FE1B586-2288-4C39-8017-62618932913C}" srcOrd="1" destOrd="0" presId="urn:microsoft.com/office/officeart/2005/8/layout/hList7"/>
    <dgm:cxn modelId="{E759D381-DCE9-45DA-AC4D-9D212023CBC3}" srcId="{7BE12D88-B33F-4DD7-8B5B-F118F7F31188}" destId="{088265E0-6DE8-4B1F-80A1-3DA150967135}" srcOrd="1" destOrd="0" parTransId="{1A58892A-EA92-4AC0-9054-C0ED6D0F0C9A}" sibTransId="{327EDBE7-7738-46E4-B2B5-26433BE3325E}"/>
    <dgm:cxn modelId="{B6E896A5-0C3A-4899-8F24-2D5D78252AF1}" type="presOf" srcId="{088265E0-6DE8-4B1F-80A1-3DA150967135}" destId="{0A219356-11EA-4E89-B790-8B0D1C982488}" srcOrd="0" destOrd="0" presId="urn:microsoft.com/office/officeart/2005/8/layout/hList7"/>
    <dgm:cxn modelId="{ED1352A6-7EB3-482C-B518-8E90355D9C5E}" type="presOf" srcId="{39104D88-011C-4F86-82EA-FE6AB04631D8}" destId="{F48DA07F-F212-4BCD-A4A4-48786B7E4047}" srcOrd="1" destOrd="0" presId="urn:microsoft.com/office/officeart/2005/8/layout/hList7"/>
    <dgm:cxn modelId="{1766D6CE-6C2E-44F2-9BCB-E0D1D6163CA1}" srcId="{7BE12D88-B33F-4DD7-8B5B-F118F7F31188}" destId="{1F11AFEF-3B52-418A-B1CA-F2CD91ABBAA0}" srcOrd="0" destOrd="0" parTransId="{4DEDB11B-6DD7-4E83-8861-1D3F1F942D26}" sibTransId="{5B26C8D2-ADEE-48E9-B866-2BA7D22BB03A}"/>
    <dgm:cxn modelId="{DD6846E0-3510-400B-B08F-9F9270D4E2B9}" type="presOf" srcId="{1F11AFEF-3B52-418A-B1CA-F2CD91ABBAA0}" destId="{EDA1BA94-4C2D-4588-953B-9AEC8FF15ABB}" srcOrd="0" destOrd="0" presId="urn:microsoft.com/office/officeart/2005/8/layout/hList7"/>
    <dgm:cxn modelId="{C08DCAFF-65CD-4026-8F39-294DFCECF409}" type="presOf" srcId="{39104D88-011C-4F86-82EA-FE6AB04631D8}" destId="{78890306-E025-4867-B8BE-E76837C74E08}" srcOrd="0" destOrd="0" presId="urn:microsoft.com/office/officeart/2005/8/layout/hList7"/>
    <dgm:cxn modelId="{5EC88ED0-0E20-45F7-98F6-4CCA9B5F836C}" type="presParOf" srcId="{4B164E34-87AE-44D3-A638-315EF358B0E2}" destId="{82F87E41-4749-4FF6-A5CC-5BDEE0D81A65}" srcOrd="0" destOrd="0" presId="urn:microsoft.com/office/officeart/2005/8/layout/hList7"/>
    <dgm:cxn modelId="{DD49C248-0CF6-4A31-A86D-A2AAB6F0D9CB}" type="presParOf" srcId="{4B164E34-87AE-44D3-A638-315EF358B0E2}" destId="{51509DEE-DD41-44B5-AF96-87D7E9409273}" srcOrd="1" destOrd="0" presId="urn:microsoft.com/office/officeart/2005/8/layout/hList7"/>
    <dgm:cxn modelId="{20246536-9F5A-4BEC-842A-5419A8F34365}" type="presParOf" srcId="{51509DEE-DD41-44B5-AF96-87D7E9409273}" destId="{CB67E65C-DD31-46F4-8596-2333266A1DCD}" srcOrd="0" destOrd="0" presId="urn:microsoft.com/office/officeart/2005/8/layout/hList7"/>
    <dgm:cxn modelId="{D2EDDED5-0818-4F78-9E81-FB374CC180C5}" type="presParOf" srcId="{CB67E65C-DD31-46F4-8596-2333266A1DCD}" destId="{EDA1BA94-4C2D-4588-953B-9AEC8FF15ABB}" srcOrd="0" destOrd="0" presId="urn:microsoft.com/office/officeart/2005/8/layout/hList7"/>
    <dgm:cxn modelId="{BE1DE624-F485-4E89-AD37-7F4FC39C936C}" type="presParOf" srcId="{CB67E65C-DD31-46F4-8596-2333266A1DCD}" destId="{7FE1B586-2288-4C39-8017-62618932913C}" srcOrd="1" destOrd="0" presId="urn:microsoft.com/office/officeart/2005/8/layout/hList7"/>
    <dgm:cxn modelId="{1F11EE8B-CEDD-4059-BB54-AADC7F3C158B}" type="presParOf" srcId="{CB67E65C-DD31-46F4-8596-2333266A1DCD}" destId="{AA85D9B0-B3B3-420D-B339-56AFFA1C5242}" srcOrd="2" destOrd="0" presId="urn:microsoft.com/office/officeart/2005/8/layout/hList7"/>
    <dgm:cxn modelId="{927F9241-3B13-436F-BF2E-34E1C718DDE3}" type="presParOf" srcId="{CB67E65C-DD31-46F4-8596-2333266A1DCD}" destId="{7121642E-3450-4843-BB22-2E34F0B2AFC6}" srcOrd="3" destOrd="0" presId="urn:microsoft.com/office/officeart/2005/8/layout/hList7"/>
    <dgm:cxn modelId="{D1023089-7DFF-412F-B4CB-D62B6CB9132A}" type="presParOf" srcId="{51509DEE-DD41-44B5-AF96-87D7E9409273}" destId="{56EFDE3D-4295-434E-83A6-3A99FFD8BEF1}" srcOrd="1" destOrd="0" presId="urn:microsoft.com/office/officeart/2005/8/layout/hList7"/>
    <dgm:cxn modelId="{0FA575C6-C458-4C2B-A17B-82413A4885B1}" type="presParOf" srcId="{51509DEE-DD41-44B5-AF96-87D7E9409273}" destId="{E4125803-FDE9-44E6-8179-2B191450FAF5}" srcOrd="2" destOrd="0" presId="urn:microsoft.com/office/officeart/2005/8/layout/hList7"/>
    <dgm:cxn modelId="{3EEA4575-1398-45CD-B90A-9652359257E2}" type="presParOf" srcId="{E4125803-FDE9-44E6-8179-2B191450FAF5}" destId="{0A219356-11EA-4E89-B790-8B0D1C982488}" srcOrd="0" destOrd="0" presId="urn:microsoft.com/office/officeart/2005/8/layout/hList7"/>
    <dgm:cxn modelId="{6405814D-EB84-4709-8FE1-6BB7DC440B7D}" type="presParOf" srcId="{E4125803-FDE9-44E6-8179-2B191450FAF5}" destId="{7E2DA3EA-5631-46A2-B4B4-7B885BEE5736}" srcOrd="1" destOrd="0" presId="urn:microsoft.com/office/officeart/2005/8/layout/hList7"/>
    <dgm:cxn modelId="{377ABEF4-564F-4B03-A384-DED9A97D185A}" type="presParOf" srcId="{E4125803-FDE9-44E6-8179-2B191450FAF5}" destId="{6604A286-4B75-4578-872D-3BD9C530D367}" srcOrd="2" destOrd="0" presId="urn:microsoft.com/office/officeart/2005/8/layout/hList7"/>
    <dgm:cxn modelId="{815FE41D-BCB4-41CB-B755-C445C42DBDD6}" type="presParOf" srcId="{E4125803-FDE9-44E6-8179-2B191450FAF5}" destId="{3BCC2A15-476B-4CFD-B31C-AB54B194A551}" srcOrd="3" destOrd="0" presId="urn:microsoft.com/office/officeart/2005/8/layout/hList7"/>
    <dgm:cxn modelId="{486B9473-B6B3-450D-B5B0-BABF51C510C0}" type="presParOf" srcId="{51509DEE-DD41-44B5-AF96-87D7E9409273}" destId="{F925456E-CB3D-4028-B0DB-8126693F57B6}" srcOrd="3" destOrd="0" presId="urn:microsoft.com/office/officeart/2005/8/layout/hList7"/>
    <dgm:cxn modelId="{AE00F869-627A-433B-AE27-E8F73F9CC17B}" type="presParOf" srcId="{51509DEE-DD41-44B5-AF96-87D7E9409273}" destId="{D3B450D8-7A08-4485-9DFB-0C0BF0759ED9}" srcOrd="4" destOrd="0" presId="urn:microsoft.com/office/officeart/2005/8/layout/hList7"/>
    <dgm:cxn modelId="{E07E6935-4352-4A4B-86FE-0FC5AC90C34F}" type="presParOf" srcId="{D3B450D8-7A08-4485-9DFB-0C0BF0759ED9}" destId="{78890306-E025-4867-B8BE-E76837C74E08}" srcOrd="0" destOrd="0" presId="urn:microsoft.com/office/officeart/2005/8/layout/hList7"/>
    <dgm:cxn modelId="{CA4F181F-79D1-4E95-91E9-4A1A2B9FA6B6}" type="presParOf" srcId="{D3B450D8-7A08-4485-9DFB-0C0BF0759ED9}" destId="{F48DA07F-F212-4BCD-A4A4-48786B7E4047}" srcOrd="1" destOrd="0" presId="urn:microsoft.com/office/officeart/2005/8/layout/hList7"/>
    <dgm:cxn modelId="{C6341DB5-5AD4-4396-B777-6321D71ACB0C}" type="presParOf" srcId="{D3B450D8-7A08-4485-9DFB-0C0BF0759ED9}" destId="{8B49AC09-25C9-4B19-A620-0A60D2D7ABEA}" srcOrd="2" destOrd="0" presId="urn:microsoft.com/office/officeart/2005/8/layout/hList7"/>
    <dgm:cxn modelId="{96B04635-7D9E-426F-8B1A-78BBE59CB5A5}" type="presParOf" srcId="{D3B450D8-7A08-4485-9DFB-0C0BF0759ED9}" destId="{62250733-8279-4912-A33D-1B4AEFF0ACF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D0B851-3B2C-4A48-9C1D-BD70E7A6EA65}"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n-US"/>
        </a:p>
      </dgm:t>
    </dgm:pt>
    <dgm:pt modelId="{DA70738C-61CE-47A2-A4D7-3155BEE03F0D}">
      <dgm:prSet phldrT="[Text]" custT="1"/>
      <dgm:spPr/>
      <dgm:t>
        <a:bodyPr/>
        <a:lstStyle/>
        <a:p>
          <a:r>
            <a:rPr lang="en-US" sz="1200" b="1"/>
            <a:t>Race, ethnicity, language</a:t>
          </a:r>
        </a:p>
      </dgm:t>
    </dgm:pt>
    <dgm:pt modelId="{28EB5C6E-4B22-4E12-BEF3-B8D98486B979}" type="parTrans" cxnId="{FE3AFC67-6808-4AB3-8080-CD53476E6089}">
      <dgm:prSet/>
      <dgm:spPr/>
      <dgm:t>
        <a:bodyPr/>
        <a:lstStyle/>
        <a:p>
          <a:endParaRPr lang="en-US"/>
        </a:p>
      </dgm:t>
    </dgm:pt>
    <dgm:pt modelId="{667AB88B-AD13-442E-9DF6-7FEE907B13F3}" type="sibTrans" cxnId="{FE3AFC67-6808-4AB3-8080-CD53476E6089}">
      <dgm:prSet/>
      <dgm:spPr/>
      <dgm:t>
        <a:bodyPr/>
        <a:lstStyle/>
        <a:p>
          <a:endParaRPr lang="en-US"/>
        </a:p>
      </dgm:t>
    </dgm:pt>
    <dgm:pt modelId="{A4495A9A-07B9-48A6-B9F2-7987327C844D}">
      <dgm:prSet phldrT="[Text]" custT="1"/>
      <dgm:spPr/>
      <dgm:t>
        <a:bodyPr/>
        <a:lstStyle/>
        <a:p>
          <a:r>
            <a:rPr lang="en-US" sz="1200" b="1"/>
            <a:t>Social Determines of Health</a:t>
          </a:r>
        </a:p>
      </dgm:t>
    </dgm:pt>
    <dgm:pt modelId="{D84B15CC-89EF-4A3B-A6FE-43B7F7C3D972}" type="parTrans" cxnId="{E37F362E-E5E1-4583-A0BF-10591BE59C44}">
      <dgm:prSet/>
      <dgm:spPr/>
      <dgm:t>
        <a:bodyPr/>
        <a:lstStyle/>
        <a:p>
          <a:endParaRPr lang="en-US"/>
        </a:p>
      </dgm:t>
    </dgm:pt>
    <dgm:pt modelId="{33B3A16C-4977-46D3-AD34-C077ED8DEA64}" type="sibTrans" cxnId="{E37F362E-E5E1-4583-A0BF-10591BE59C44}">
      <dgm:prSet/>
      <dgm:spPr/>
      <dgm:t>
        <a:bodyPr/>
        <a:lstStyle/>
        <a:p>
          <a:endParaRPr lang="en-US"/>
        </a:p>
      </dgm:t>
    </dgm:pt>
    <dgm:pt modelId="{52FC5BCF-A199-43E9-946B-A055159B7CEC}">
      <dgm:prSet phldrT="[Text]" custT="1"/>
      <dgm:spPr/>
      <dgm:t>
        <a:bodyPr/>
        <a:lstStyle/>
        <a:p>
          <a:r>
            <a:rPr lang="en-US" sz="1180" b="1"/>
            <a:t>Geography</a:t>
          </a:r>
        </a:p>
      </dgm:t>
    </dgm:pt>
    <dgm:pt modelId="{F98A658B-256A-49BA-B637-102067C24C19}" type="parTrans" cxnId="{3C024AD5-B69E-4F0C-93D8-8C4662B4A71D}">
      <dgm:prSet/>
      <dgm:spPr/>
      <dgm:t>
        <a:bodyPr/>
        <a:lstStyle/>
        <a:p>
          <a:endParaRPr lang="en-US"/>
        </a:p>
      </dgm:t>
    </dgm:pt>
    <dgm:pt modelId="{3784DA06-4E98-4DA4-9C83-33CEAAD88D29}" type="sibTrans" cxnId="{3C024AD5-B69E-4F0C-93D8-8C4662B4A71D}">
      <dgm:prSet/>
      <dgm:spPr/>
      <dgm:t>
        <a:bodyPr/>
        <a:lstStyle/>
        <a:p>
          <a:endParaRPr lang="en-US"/>
        </a:p>
      </dgm:t>
    </dgm:pt>
    <dgm:pt modelId="{99387D95-6B0B-4002-970C-888366F82386}">
      <dgm:prSet phldrT="[Text]" custT="1"/>
      <dgm:spPr/>
      <dgm:t>
        <a:bodyPr/>
        <a:lstStyle/>
        <a:p>
          <a:r>
            <a:rPr lang="en-US" sz="975" b="1"/>
            <a:t>Sexual Orientation and Gender Identification </a:t>
          </a:r>
        </a:p>
      </dgm:t>
    </dgm:pt>
    <dgm:pt modelId="{023AAA2E-BE2E-49C8-AA8F-631D3F0B2A8B}" type="parTrans" cxnId="{8E1BB504-B1F1-4212-B1F2-43E424890CDF}">
      <dgm:prSet/>
      <dgm:spPr/>
      <dgm:t>
        <a:bodyPr/>
        <a:lstStyle/>
        <a:p>
          <a:endParaRPr lang="en-US"/>
        </a:p>
      </dgm:t>
    </dgm:pt>
    <dgm:pt modelId="{FF119543-FE56-4961-8552-4860EF14A4C2}" type="sibTrans" cxnId="{8E1BB504-B1F1-4212-B1F2-43E424890CDF}">
      <dgm:prSet/>
      <dgm:spPr/>
      <dgm:t>
        <a:bodyPr/>
        <a:lstStyle/>
        <a:p>
          <a:endParaRPr lang="en-US"/>
        </a:p>
      </dgm:t>
    </dgm:pt>
    <dgm:pt modelId="{E3F3EE26-C74D-4F52-9D85-A296000E3D95}">
      <dgm:prSet phldrT="[Text]" custT="1"/>
      <dgm:spPr/>
      <dgm:t>
        <a:bodyPr/>
        <a:lstStyle/>
        <a:p>
          <a:r>
            <a:rPr lang="en-US" sz="1200" b="1"/>
            <a:t>Disabilities </a:t>
          </a:r>
        </a:p>
      </dgm:t>
    </dgm:pt>
    <dgm:pt modelId="{05B29D34-C225-46C8-A31D-9476D0EAE87D}" type="sibTrans" cxnId="{7A1499ED-6259-4B39-8486-EAB8614A8FE3}">
      <dgm:prSet/>
      <dgm:spPr/>
      <dgm:t>
        <a:bodyPr/>
        <a:lstStyle/>
        <a:p>
          <a:endParaRPr lang="en-US"/>
        </a:p>
      </dgm:t>
    </dgm:pt>
    <dgm:pt modelId="{157EC13C-D020-48BB-B92C-BB89F34D9F7E}" type="parTrans" cxnId="{7A1499ED-6259-4B39-8486-EAB8614A8FE3}">
      <dgm:prSet/>
      <dgm:spPr/>
      <dgm:t>
        <a:bodyPr/>
        <a:lstStyle/>
        <a:p>
          <a:endParaRPr lang="en-US"/>
        </a:p>
      </dgm:t>
    </dgm:pt>
    <dgm:pt modelId="{8C4567F4-CCFB-4440-8613-1017265C5B33}" type="pres">
      <dgm:prSet presAssocID="{33D0B851-3B2C-4A48-9C1D-BD70E7A6EA65}" presName="diagram" presStyleCnt="0">
        <dgm:presLayoutVars>
          <dgm:dir/>
          <dgm:resizeHandles val="exact"/>
        </dgm:presLayoutVars>
      </dgm:prSet>
      <dgm:spPr/>
    </dgm:pt>
    <dgm:pt modelId="{898F3C06-0D13-4716-8B02-865815D5B03C}" type="pres">
      <dgm:prSet presAssocID="{DA70738C-61CE-47A2-A4D7-3155BEE03F0D}" presName="arrow" presStyleLbl="node1" presStyleIdx="0" presStyleCnt="5">
        <dgm:presLayoutVars>
          <dgm:bulletEnabled val="1"/>
        </dgm:presLayoutVars>
      </dgm:prSet>
      <dgm:spPr/>
    </dgm:pt>
    <dgm:pt modelId="{84A0ED3C-425E-46D0-8CAA-9C580E978A8B}" type="pres">
      <dgm:prSet presAssocID="{A4495A9A-07B9-48A6-B9F2-7987327C844D}" presName="arrow" presStyleLbl="node1" presStyleIdx="1" presStyleCnt="5">
        <dgm:presLayoutVars>
          <dgm:bulletEnabled val="1"/>
        </dgm:presLayoutVars>
      </dgm:prSet>
      <dgm:spPr/>
    </dgm:pt>
    <dgm:pt modelId="{10B05833-77D0-46EE-8BDF-979A78D24465}" type="pres">
      <dgm:prSet presAssocID="{52FC5BCF-A199-43E9-946B-A055159B7CEC}" presName="arrow" presStyleLbl="node1" presStyleIdx="2" presStyleCnt="5">
        <dgm:presLayoutVars>
          <dgm:bulletEnabled val="1"/>
        </dgm:presLayoutVars>
      </dgm:prSet>
      <dgm:spPr/>
    </dgm:pt>
    <dgm:pt modelId="{BB86BEB7-848A-498F-A396-867F9B446A22}" type="pres">
      <dgm:prSet presAssocID="{99387D95-6B0B-4002-970C-888366F82386}" presName="arrow" presStyleLbl="node1" presStyleIdx="3" presStyleCnt="5">
        <dgm:presLayoutVars>
          <dgm:bulletEnabled val="1"/>
        </dgm:presLayoutVars>
      </dgm:prSet>
      <dgm:spPr/>
    </dgm:pt>
    <dgm:pt modelId="{46A46E90-FF03-44EE-BD75-A819ED78AA45}" type="pres">
      <dgm:prSet presAssocID="{E3F3EE26-C74D-4F52-9D85-A296000E3D95}" presName="arrow" presStyleLbl="node1" presStyleIdx="4" presStyleCnt="5">
        <dgm:presLayoutVars>
          <dgm:bulletEnabled val="1"/>
        </dgm:presLayoutVars>
      </dgm:prSet>
      <dgm:spPr/>
    </dgm:pt>
  </dgm:ptLst>
  <dgm:cxnLst>
    <dgm:cxn modelId="{8E1BB504-B1F1-4212-B1F2-43E424890CDF}" srcId="{33D0B851-3B2C-4A48-9C1D-BD70E7A6EA65}" destId="{99387D95-6B0B-4002-970C-888366F82386}" srcOrd="3" destOrd="0" parTransId="{023AAA2E-BE2E-49C8-AA8F-631D3F0B2A8B}" sibTransId="{FF119543-FE56-4961-8552-4860EF14A4C2}"/>
    <dgm:cxn modelId="{E37F362E-E5E1-4583-A0BF-10591BE59C44}" srcId="{33D0B851-3B2C-4A48-9C1D-BD70E7A6EA65}" destId="{A4495A9A-07B9-48A6-B9F2-7987327C844D}" srcOrd="1" destOrd="0" parTransId="{D84B15CC-89EF-4A3B-A6FE-43B7F7C3D972}" sibTransId="{33B3A16C-4977-46D3-AD34-C077ED8DEA64}"/>
    <dgm:cxn modelId="{FE3AFC67-6808-4AB3-8080-CD53476E6089}" srcId="{33D0B851-3B2C-4A48-9C1D-BD70E7A6EA65}" destId="{DA70738C-61CE-47A2-A4D7-3155BEE03F0D}" srcOrd="0" destOrd="0" parTransId="{28EB5C6E-4B22-4E12-BEF3-B8D98486B979}" sibTransId="{667AB88B-AD13-442E-9DF6-7FEE907B13F3}"/>
    <dgm:cxn modelId="{1033DB4E-1125-4504-AA10-3CBD70E516D8}" type="presOf" srcId="{33D0B851-3B2C-4A48-9C1D-BD70E7A6EA65}" destId="{8C4567F4-CCFB-4440-8613-1017265C5B33}" srcOrd="0" destOrd="0" presId="urn:microsoft.com/office/officeart/2005/8/layout/arrow5"/>
    <dgm:cxn modelId="{D29D0B96-15E8-4B67-B31D-76F81409A934}" type="presOf" srcId="{99387D95-6B0B-4002-970C-888366F82386}" destId="{BB86BEB7-848A-498F-A396-867F9B446A22}" srcOrd="0" destOrd="0" presId="urn:microsoft.com/office/officeart/2005/8/layout/arrow5"/>
    <dgm:cxn modelId="{6B9CC2C8-24B5-43FA-B0E1-6B54B6CEA97A}" type="presOf" srcId="{DA70738C-61CE-47A2-A4D7-3155BEE03F0D}" destId="{898F3C06-0D13-4716-8B02-865815D5B03C}" srcOrd="0" destOrd="0" presId="urn:microsoft.com/office/officeart/2005/8/layout/arrow5"/>
    <dgm:cxn modelId="{3C024AD5-B69E-4F0C-93D8-8C4662B4A71D}" srcId="{33D0B851-3B2C-4A48-9C1D-BD70E7A6EA65}" destId="{52FC5BCF-A199-43E9-946B-A055159B7CEC}" srcOrd="2" destOrd="0" parTransId="{F98A658B-256A-49BA-B637-102067C24C19}" sibTransId="{3784DA06-4E98-4DA4-9C83-33CEAAD88D29}"/>
    <dgm:cxn modelId="{A6AAD7DC-C50A-4E7B-AD87-8BA31683DEEA}" type="presOf" srcId="{52FC5BCF-A199-43E9-946B-A055159B7CEC}" destId="{10B05833-77D0-46EE-8BDF-979A78D24465}" srcOrd="0" destOrd="0" presId="urn:microsoft.com/office/officeart/2005/8/layout/arrow5"/>
    <dgm:cxn modelId="{880CD0E0-5649-4C83-88E5-02A86D49332B}" type="presOf" srcId="{A4495A9A-07B9-48A6-B9F2-7987327C844D}" destId="{84A0ED3C-425E-46D0-8CAA-9C580E978A8B}" srcOrd="0" destOrd="0" presId="urn:microsoft.com/office/officeart/2005/8/layout/arrow5"/>
    <dgm:cxn modelId="{7A1499ED-6259-4B39-8486-EAB8614A8FE3}" srcId="{33D0B851-3B2C-4A48-9C1D-BD70E7A6EA65}" destId="{E3F3EE26-C74D-4F52-9D85-A296000E3D95}" srcOrd="4" destOrd="0" parTransId="{157EC13C-D020-48BB-B92C-BB89F34D9F7E}" sibTransId="{05B29D34-C225-46C8-A31D-9476D0EAE87D}"/>
    <dgm:cxn modelId="{448CF4F9-7276-422F-B91A-668E39924B9C}" type="presOf" srcId="{E3F3EE26-C74D-4F52-9D85-A296000E3D95}" destId="{46A46E90-FF03-44EE-BD75-A819ED78AA45}" srcOrd="0" destOrd="0" presId="urn:microsoft.com/office/officeart/2005/8/layout/arrow5"/>
    <dgm:cxn modelId="{ED697E09-5266-4E62-84E2-747CB87E2566}" type="presParOf" srcId="{8C4567F4-CCFB-4440-8613-1017265C5B33}" destId="{898F3C06-0D13-4716-8B02-865815D5B03C}" srcOrd="0" destOrd="0" presId="urn:microsoft.com/office/officeart/2005/8/layout/arrow5"/>
    <dgm:cxn modelId="{9603B850-D722-4660-98BA-5342281E4981}" type="presParOf" srcId="{8C4567F4-CCFB-4440-8613-1017265C5B33}" destId="{84A0ED3C-425E-46D0-8CAA-9C580E978A8B}" srcOrd="1" destOrd="0" presId="urn:microsoft.com/office/officeart/2005/8/layout/arrow5"/>
    <dgm:cxn modelId="{AD0AA246-870B-4903-98C5-42BA111B9D26}" type="presParOf" srcId="{8C4567F4-CCFB-4440-8613-1017265C5B33}" destId="{10B05833-77D0-46EE-8BDF-979A78D24465}" srcOrd="2" destOrd="0" presId="urn:microsoft.com/office/officeart/2005/8/layout/arrow5"/>
    <dgm:cxn modelId="{19511B2B-CB0B-4EBF-9156-FBE3E37FCA44}" type="presParOf" srcId="{8C4567F4-CCFB-4440-8613-1017265C5B33}" destId="{BB86BEB7-848A-498F-A396-867F9B446A22}" srcOrd="3" destOrd="0" presId="urn:microsoft.com/office/officeart/2005/8/layout/arrow5"/>
    <dgm:cxn modelId="{C6CFC7FF-8D41-43D4-AC15-976A6121A650}" type="presParOf" srcId="{8C4567F4-CCFB-4440-8613-1017265C5B33}" destId="{46A46E90-FF03-44EE-BD75-A819ED78AA45}" srcOrd="4"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1BA94-4C2D-4588-953B-9AEC8FF15ABB}">
      <dsp:nvSpPr>
        <dsp:cNvPr id="0" name=""/>
        <dsp:cNvSpPr/>
      </dsp:nvSpPr>
      <dsp:spPr>
        <a:xfrm>
          <a:off x="2190" y="-38421"/>
          <a:ext cx="3408061" cy="4233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a:latin typeface="Calibri Light" panose="020F0302020204030204" pitchFamily="34" charset="0"/>
              <a:cs typeface="Calibri Light" panose="020F0302020204030204" pitchFamily="34" charset="0"/>
            </a:rPr>
            <a:t>Health Equity</a:t>
          </a:r>
        </a:p>
      </dsp:txBody>
      <dsp:txXfrm>
        <a:off x="2190" y="1655123"/>
        <a:ext cx="3408061" cy="1693544"/>
      </dsp:txXfrm>
    </dsp:sp>
    <dsp:sp modelId="{7121642E-3450-4843-BB22-2E34F0B2AFC6}">
      <dsp:nvSpPr>
        <dsp:cNvPr id="0" name=""/>
        <dsp:cNvSpPr/>
      </dsp:nvSpPr>
      <dsp:spPr>
        <a:xfrm>
          <a:off x="1001283" y="215610"/>
          <a:ext cx="1409876" cy="140987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219356-11EA-4E89-B790-8B0D1C982488}">
      <dsp:nvSpPr>
        <dsp:cNvPr id="0" name=""/>
        <dsp:cNvSpPr/>
      </dsp:nvSpPr>
      <dsp:spPr>
        <a:xfrm>
          <a:off x="3512494" y="-38421"/>
          <a:ext cx="3408061" cy="4233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latin typeface="Calibri Light" panose="020F0302020204030204" pitchFamily="34" charset="0"/>
              <a:cs typeface="Calibri Light" panose="020F0302020204030204" pitchFamily="34" charset="0"/>
            </a:rPr>
            <a:t>Cultural and linguistic training </a:t>
          </a:r>
        </a:p>
      </dsp:txBody>
      <dsp:txXfrm>
        <a:off x="3512494" y="1655123"/>
        <a:ext cx="3408061" cy="1693544"/>
      </dsp:txXfrm>
    </dsp:sp>
    <dsp:sp modelId="{3BCC2A15-476B-4CFD-B31C-AB54B194A551}">
      <dsp:nvSpPr>
        <dsp:cNvPr id="0" name=""/>
        <dsp:cNvSpPr/>
      </dsp:nvSpPr>
      <dsp:spPr>
        <a:xfrm>
          <a:off x="4511586" y="215610"/>
          <a:ext cx="1409876" cy="140987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890306-E025-4867-B8BE-E76837C74E08}">
      <dsp:nvSpPr>
        <dsp:cNvPr id="0" name=""/>
        <dsp:cNvSpPr/>
      </dsp:nvSpPr>
      <dsp:spPr>
        <a:xfrm>
          <a:off x="7022797" y="-38421"/>
          <a:ext cx="3408061" cy="4233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a:latin typeface="Calibri Light" panose="020F0302020204030204" pitchFamily="34" charset="0"/>
              <a:cs typeface="Calibri Light" panose="020F0302020204030204" pitchFamily="34" charset="0"/>
            </a:rPr>
            <a:t>Results </a:t>
          </a:r>
          <a:endParaRPr lang="en-US" sz="4300" kern="1200">
            <a:latin typeface="Calibri Light" panose="020F0302020204030204" pitchFamily="34" charset="0"/>
            <a:cs typeface="Calibri Light" panose="020F0302020204030204" pitchFamily="34" charset="0"/>
          </a:endParaRPr>
        </a:p>
      </dsp:txBody>
      <dsp:txXfrm>
        <a:off x="7022797" y="1655123"/>
        <a:ext cx="3408061" cy="1693544"/>
      </dsp:txXfrm>
    </dsp:sp>
    <dsp:sp modelId="{62250733-8279-4912-A33D-1B4AEFF0ACFC}">
      <dsp:nvSpPr>
        <dsp:cNvPr id="0" name=""/>
        <dsp:cNvSpPr/>
      </dsp:nvSpPr>
      <dsp:spPr>
        <a:xfrm>
          <a:off x="8021890" y="215610"/>
          <a:ext cx="1409876" cy="140987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F87E41-4749-4FF6-A5CC-5BDEE0D81A65}">
      <dsp:nvSpPr>
        <dsp:cNvPr id="0" name=""/>
        <dsp:cNvSpPr/>
      </dsp:nvSpPr>
      <dsp:spPr>
        <a:xfrm>
          <a:off x="485374" y="3060132"/>
          <a:ext cx="9598406" cy="121215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F3C06-0D13-4716-8B02-865815D5B03C}">
      <dsp:nvSpPr>
        <dsp:cNvPr id="0" name=""/>
        <dsp:cNvSpPr/>
      </dsp:nvSpPr>
      <dsp:spPr>
        <a:xfrm>
          <a:off x="3950877" y="1521"/>
          <a:ext cx="2038536" cy="203853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Race, ethnicity, language</a:t>
          </a:r>
        </a:p>
      </dsp:txBody>
      <dsp:txXfrm>
        <a:off x="4460511" y="1521"/>
        <a:ext cx="1019268" cy="1681792"/>
      </dsp:txXfrm>
    </dsp:sp>
    <dsp:sp modelId="{84A0ED3C-425E-46D0-8CAA-9C580E978A8B}">
      <dsp:nvSpPr>
        <dsp:cNvPr id="0" name=""/>
        <dsp:cNvSpPr/>
      </dsp:nvSpPr>
      <dsp:spPr>
        <a:xfrm rot="4320000">
          <a:off x="5660641" y="1243738"/>
          <a:ext cx="2038536" cy="203853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Social Determines of Health</a:t>
          </a:r>
        </a:p>
      </dsp:txBody>
      <dsp:txXfrm rot="-5400000">
        <a:off x="6008655" y="1698252"/>
        <a:ext cx="1681792" cy="1019268"/>
      </dsp:txXfrm>
    </dsp:sp>
    <dsp:sp modelId="{10B05833-77D0-46EE-8BDF-979A78D24465}">
      <dsp:nvSpPr>
        <dsp:cNvPr id="0" name=""/>
        <dsp:cNvSpPr/>
      </dsp:nvSpPr>
      <dsp:spPr>
        <a:xfrm rot="8640000">
          <a:off x="5007570" y="3253687"/>
          <a:ext cx="2038536" cy="203853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24510">
            <a:lnSpc>
              <a:spcPct val="90000"/>
            </a:lnSpc>
            <a:spcBef>
              <a:spcPct val="0"/>
            </a:spcBef>
            <a:spcAft>
              <a:spcPct val="35000"/>
            </a:spcAft>
            <a:buNone/>
          </a:pPr>
          <a:r>
            <a:rPr lang="en-US" sz="1180" b="1" kern="1200"/>
            <a:t>Geography</a:t>
          </a:r>
        </a:p>
      </dsp:txBody>
      <dsp:txXfrm rot="10800000">
        <a:off x="5622048" y="3576365"/>
        <a:ext cx="1019268" cy="1681792"/>
      </dsp:txXfrm>
    </dsp:sp>
    <dsp:sp modelId="{BB86BEB7-848A-498F-A396-867F9B446A22}">
      <dsp:nvSpPr>
        <dsp:cNvPr id="0" name=""/>
        <dsp:cNvSpPr/>
      </dsp:nvSpPr>
      <dsp:spPr>
        <a:xfrm rot="12960000">
          <a:off x="2894184" y="3253687"/>
          <a:ext cx="2038536" cy="203853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33387">
            <a:lnSpc>
              <a:spcPct val="90000"/>
            </a:lnSpc>
            <a:spcBef>
              <a:spcPct val="0"/>
            </a:spcBef>
            <a:spcAft>
              <a:spcPct val="35000"/>
            </a:spcAft>
            <a:buNone/>
          </a:pPr>
          <a:r>
            <a:rPr lang="en-US" sz="975" b="1" kern="1200"/>
            <a:t>Sexual Orientation and Gender Identification </a:t>
          </a:r>
        </a:p>
      </dsp:txBody>
      <dsp:txXfrm rot="10800000">
        <a:off x="3298974" y="3576365"/>
        <a:ext cx="1019268" cy="1681792"/>
      </dsp:txXfrm>
    </dsp:sp>
    <dsp:sp modelId="{46A46E90-FF03-44EE-BD75-A819ED78AA45}">
      <dsp:nvSpPr>
        <dsp:cNvPr id="0" name=""/>
        <dsp:cNvSpPr/>
      </dsp:nvSpPr>
      <dsp:spPr>
        <a:xfrm rot="17280000">
          <a:off x="2241112" y="1243738"/>
          <a:ext cx="2038536" cy="203853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a:t>Disabilities </a:t>
          </a:r>
        </a:p>
      </dsp:txBody>
      <dsp:txXfrm rot="5400000">
        <a:off x="2249842" y="1698252"/>
        <a:ext cx="1681792" cy="101926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AB992-F2BB-6C06-6799-3A7AB74D91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ADB20D-405B-6860-FE3D-D971FB09FB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CA2C29-C0E6-46C3-87C5-F6664D4619B5}" type="datetimeFigureOut">
              <a:rPr lang="en-US" smtClean="0"/>
              <a:t>3/19/2024</a:t>
            </a:fld>
            <a:endParaRPr lang="en-US"/>
          </a:p>
        </p:txBody>
      </p:sp>
      <p:sp>
        <p:nvSpPr>
          <p:cNvPr id="4" name="Footer Placeholder 3">
            <a:extLst>
              <a:ext uri="{FF2B5EF4-FFF2-40B4-BE49-F238E27FC236}">
                <a16:creationId xmlns:a16="http://schemas.microsoft.com/office/drawing/2014/main" id="{CAE62B2A-DC14-9D1D-7A0C-2C43A5E368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BB6DFF-6A44-A938-C5F2-41F4E9200A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C2A9F1-8206-4833-94B4-967A8B535C1D}" type="slidenum">
              <a:rPr lang="en-US" smtClean="0"/>
              <a:t>‹#›</a:t>
            </a:fld>
            <a:endParaRPr lang="en-US"/>
          </a:p>
        </p:txBody>
      </p:sp>
    </p:spTree>
    <p:extLst>
      <p:ext uri="{BB962C8B-B14F-4D97-AF65-F5344CB8AC3E}">
        <p14:creationId xmlns:p14="http://schemas.microsoft.com/office/powerpoint/2010/main" val="23645817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D0FF0-97CF-4A74-8ADD-24BC18CBE798}"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8BE24-2B41-43F8-AD38-0BCEC1B0695F}" type="slidenum">
              <a:rPr lang="en-US" smtClean="0"/>
              <a:t>‹#›</a:t>
            </a:fld>
            <a:endParaRPr lang="en-US"/>
          </a:p>
        </p:txBody>
      </p:sp>
    </p:spTree>
    <p:extLst>
      <p:ext uri="{BB962C8B-B14F-4D97-AF65-F5344CB8AC3E}">
        <p14:creationId xmlns:p14="http://schemas.microsoft.com/office/powerpoint/2010/main" val="2927372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C7299B-D4AE-0C4B-AFB5-6F560D46A765}" type="slidenum">
              <a:rPr lang="en-US" smtClean="0"/>
              <a:t>1</a:t>
            </a:fld>
            <a:endParaRPr lang="en-US"/>
          </a:p>
        </p:txBody>
      </p:sp>
    </p:spTree>
    <p:extLst>
      <p:ext uri="{BB962C8B-B14F-4D97-AF65-F5344CB8AC3E}">
        <p14:creationId xmlns:p14="http://schemas.microsoft.com/office/powerpoint/2010/main" val="122700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Census data: income, education, language, name– talk about AI to compute this data and overlay with other types of data to make inferences </a:t>
            </a:r>
          </a:p>
        </p:txBody>
      </p:sp>
      <p:sp>
        <p:nvSpPr>
          <p:cNvPr id="4" name="Slide Number Placeholder 3"/>
          <p:cNvSpPr>
            <a:spLocks noGrp="1"/>
          </p:cNvSpPr>
          <p:nvPr>
            <p:ph type="sldNum" sz="quarter" idx="5"/>
          </p:nvPr>
        </p:nvSpPr>
        <p:spPr/>
        <p:txBody>
          <a:bodyPr/>
          <a:lstStyle/>
          <a:p>
            <a:fld id="{1A9AB7E0-7E60-4A2A-BB0D-0116E65A49A8}" type="slidenum">
              <a:rPr lang="en-US" smtClean="0"/>
              <a:t>12</a:t>
            </a:fld>
            <a:endParaRPr lang="en-US"/>
          </a:p>
        </p:txBody>
      </p:sp>
    </p:spTree>
    <p:extLst>
      <p:ext uri="{BB962C8B-B14F-4D97-AF65-F5344CB8AC3E}">
        <p14:creationId xmlns:p14="http://schemas.microsoft.com/office/powerpoint/2010/main" val="107831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disparities are a major concern with far-reaching impacts on individual’s lives and health status.  Improving data collection approaches and reporting strategies is an integral component to addressing disparities in pursuing health equity. </a:t>
            </a:r>
            <a:endParaRPr lang="en-US" dirty="0">
              <a:cs typeface="Calibri"/>
            </a:endParaRPr>
          </a:p>
          <a:p>
            <a:pPr marL="285750" indent="-285750">
              <a:lnSpc>
                <a:spcPct val="90000"/>
              </a:lnSpc>
              <a:buFont typeface="Arial"/>
              <a:buChar char="•"/>
            </a:pPr>
            <a:r>
              <a:rPr lang="en-US" dirty="0"/>
              <a:t>Identifying gaps in data availability and access as well as innovative strategies to address these challenges is critical to moving the health disparities work forward as a key priority area in HC</a:t>
            </a:r>
            <a:endParaRPr lang="en-US" dirty="0">
              <a:cs typeface="Calibri"/>
            </a:endParaRPr>
          </a:p>
          <a:p>
            <a:pPr marL="285750" indent="-285750">
              <a:lnSpc>
                <a:spcPct val="90000"/>
              </a:lnSpc>
              <a:buFont typeface="Arial"/>
              <a:buChar char="•"/>
            </a:pPr>
            <a:r>
              <a:rPr lang="en-US" dirty="0"/>
              <a:t>Health plans must recognize the challenges they are confronted with for collecting sensitive member information (e.g., RELD, SDOH, &amp; SOGI), including necessary infrastructure updates</a:t>
            </a:r>
            <a:endParaRPr lang="en-US" dirty="0">
              <a:cs typeface="Calibri"/>
            </a:endParaRPr>
          </a:p>
          <a:p>
            <a:pPr marL="285750" indent="-285750">
              <a:lnSpc>
                <a:spcPct val="90000"/>
              </a:lnSpc>
              <a:buFont typeface="Arial"/>
              <a:buChar char="•"/>
            </a:pPr>
            <a:r>
              <a:rPr lang="en-US" dirty="0"/>
              <a:t>When developing strategies to address disparities, utilize established standards when collecting key member demographic and health-related social needs</a:t>
            </a:r>
            <a:endParaRPr lang="en-US" dirty="0">
              <a:cs typeface="Calibri"/>
            </a:endParaRPr>
          </a:p>
          <a:p>
            <a:pPr marL="285750" indent="-285750">
              <a:lnSpc>
                <a:spcPct val="90000"/>
              </a:lnSpc>
              <a:buFont typeface="Arial"/>
              <a:buChar char="•"/>
            </a:pPr>
            <a:r>
              <a:rPr lang="en-US" dirty="0"/>
              <a:t>Recognize the sensitivity of personal member information and foster trust with members regarding data protection and intended uses to facilitate optional data sharing</a:t>
            </a:r>
            <a:endParaRPr lang="en-US" dirty="0">
              <a:cs typeface="Calibri"/>
            </a:endParaRPr>
          </a:p>
          <a:p>
            <a:pPr marL="285750" indent="-285750">
              <a:lnSpc>
                <a:spcPct val="90000"/>
              </a:lnSpc>
              <a:buFont typeface="Arial"/>
              <a:buChar char="•"/>
            </a:pPr>
            <a:r>
              <a:rPr lang="en-US" dirty="0"/>
              <a:t>Continuously review the data and normalize addressing disparity concerns at P&amp;T and other stakeholder meetings</a:t>
            </a:r>
            <a:endParaRPr lang="en-US" dirty="0">
              <a:cs typeface="Calibri"/>
            </a:endParaRPr>
          </a:p>
          <a:p>
            <a:pPr marL="285750" indent="-285750">
              <a:lnSpc>
                <a:spcPct val="90000"/>
              </a:lnSpc>
              <a:buFont typeface="Arial"/>
              <a:buChar char="•"/>
            </a:pPr>
            <a:endParaRPr lang="en-US" dirty="0">
              <a:cs typeface="Calibri"/>
            </a:endParaRPr>
          </a:p>
          <a:p>
            <a:pPr>
              <a:lnSpc>
                <a:spcPct val="90000"/>
              </a:lnSpc>
            </a:pPr>
            <a:r>
              <a:rPr lang="en-US" dirty="0">
                <a:cs typeface="Calibri"/>
              </a:rPr>
              <a:t>So let's get started to ensure health equity becomes a reality!</a:t>
            </a:r>
          </a:p>
          <a:p>
            <a:pPr marL="285750" indent="-285750">
              <a:lnSpc>
                <a:spcPct val="90000"/>
              </a:lnSpc>
              <a:buFont typeface="Arial"/>
              <a:buChar char="•"/>
            </a:pPr>
            <a:endParaRPr lang="en-US" dirty="0">
              <a:cs typeface="Calibri"/>
            </a:endParaRPr>
          </a:p>
          <a:p>
            <a:pPr>
              <a:lnSpc>
                <a:spcPct val="90000"/>
              </a:lnSpc>
            </a:pPr>
            <a:r>
              <a:rPr lang="en-US" dirty="0">
                <a:cs typeface="Calibri"/>
              </a:rPr>
              <a:t>Thank you!</a:t>
            </a:r>
          </a:p>
        </p:txBody>
      </p:sp>
      <p:sp>
        <p:nvSpPr>
          <p:cNvPr id="4" name="Slide Number Placeholder 3"/>
          <p:cNvSpPr>
            <a:spLocks noGrp="1"/>
          </p:cNvSpPr>
          <p:nvPr>
            <p:ph type="sldNum" sz="quarter" idx="5"/>
          </p:nvPr>
        </p:nvSpPr>
        <p:spPr/>
        <p:txBody>
          <a:bodyPr/>
          <a:lstStyle/>
          <a:p>
            <a:fld id="{4838FB79-9E7B-4570-A82B-A9FB1DAB0BBA}" type="slidenum">
              <a:rPr lang="en-US" smtClean="0"/>
              <a:t>15</a:t>
            </a:fld>
            <a:endParaRPr lang="en-US"/>
          </a:p>
        </p:txBody>
      </p:sp>
    </p:spTree>
    <p:extLst>
      <p:ext uri="{BB962C8B-B14F-4D97-AF65-F5344CB8AC3E}">
        <p14:creationId xmlns:p14="http://schemas.microsoft.com/office/powerpoint/2010/main" val="298395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Evernorth</a:t>
            </a:r>
            <a:r>
              <a:rPr lang="en-US" dirty="0"/>
              <a:t> – podcast: https://www.evernorth.com/articles/social-vulnerability-index-helps-identify-social-determinants-of-health?mkt_tok=ODA5LVZHRy04MzYAAAGIY2-rWPGUtuvjQlK2ezJyYJwsCn5tTa3zzLDblfeNohNma2a6BDSMspGStQTkVmE0Lt4lNcVoFbpGsQYlMRfGGc6KxAN3U2TO8yX3n1Mk0Es6eg</a:t>
            </a:r>
          </a:p>
        </p:txBody>
      </p:sp>
      <p:sp>
        <p:nvSpPr>
          <p:cNvPr id="4" name="Slide Number Placeholder 3"/>
          <p:cNvSpPr>
            <a:spLocks noGrp="1"/>
          </p:cNvSpPr>
          <p:nvPr>
            <p:ph type="sldNum" sz="quarter" idx="5"/>
          </p:nvPr>
        </p:nvSpPr>
        <p:spPr/>
        <p:txBody>
          <a:bodyPr/>
          <a:lstStyle/>
          <a:p>
            <a:fld id="{6028BE24-2B41-43F8-AD38-0BCEC1B0695F}" type="slidenum">
              <a:rPr lang="en-US" smtClean="0"/>
              <a:t>16</a:t>
            </a:fld>
            <a:endParaRPr lang="en-US"/>
          </a:p>
        </p:txBody>
      </p:sp>
    </p:spTree>
    <p:extLst>
      <p:ext uri="{BB962C8B-B14F-4D97-AF65-F5344CB8AC3E}">
        <p14:creationId xmlns:p14="http://schemas.microsoft.com/office/powerpoint/2010/main" val="1044300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Humana: The self-reported data is collected using a validated assessment tool. The derived data is obtained through predictive modeling and natural language processing. The inferred data comes from community-level data collected from government agencies.</a:t>
            </a:r>
          </a:p>
        </p:txBody>
      </p:sp>
      <p:sp>
        <p:nvSpPr>
          <p:cNvPr id="4" name="Slide Number Placeholder 3"/>
          <p:cNvSpPr>
            <a:spLocks noGrp="1"/>
          </p:cNvSpPr>
          <p:nvPr>
            <p:ph type="sldNum" sz="quarter" idx="5"/>
          </p:nvPr>
        </p:nvSpPr>
        <p:spPr/>
        <p:txBody>
          <a:bodyPr/>
          <a:lstStyle/>
          <a:p>
            <a:fld id="{6028BE24-2B41-43F8-AD38-0BCEC1B0695F}" type="slidenum">
              <a:rPr lang="en-US" smtClean="0"/>
              <a:t>17</a:t>
            </a:fld>
            <a:endParaRPr lang="en-US"/>
          </a:p>
        </p:txBody>
      </p:sp>
    </p:spTree>
    <p:extLst>
      <p:ext uri="{BB962C8B-B14F-4D97-AF65-F5344CB8AC3E}">
        <p14:creationId xmlns:p14="http://schemas.microsoft.com/office/powerpoint/2010/main" val="281074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 call from last month </a:t>
            </a:r>
          </a:p>
          <a:p>
            <a:endParaRPr lang="en-US"/>
          </a:p>
          <a:p>
            <a:r>
              <a:rPr lang="en-US"/>
              <a:t>VBA – payer, pharmacies, providers could be involved </a:t>
            </a:r>
          </a:p>
          <a:p>
            <a:endParaRPr lang="en-US"/>
          </a:p>
          <a:p>
            <a:r>
              <a:rPr lang="en-US"/>
              <a:t>Payer incentivization – incentivize all areas involved</a:t>
            </a:r>
          </a:p>
          <a:p>
            <a:endParaRPr lang="en-US"/>
          </a:p>
        </p:txBody>
      </p:sp>
      <p:sp>
        <p:nvSpPr>
          <p:cNvPr id="4" name="Slide Number Placeholder 3"/>
          <p:cNvSpPr>
            <a:spLocks noGrp="1"/>
          </p:cNvSpPr>
          <p:nvPr>
            <p:ph type="sldNum" sz="quarter" idx="5"/>
          </p:nvPr>
        </p:nvSpPr>
        <p:spPr/>
        <p:txBody>
          <a:bodyPr/>
          <a:lstStyle/>
          <a:p>
            <a:fld id="{6028BE24-2B41-43F8-AD38-0BCEC1B0695F}" type="slidenum">
              <a:rPr lang="en-US" smtClean="0"/>
              <a:t>18</a:t>
            </a:fld>
            <a:endParaRPr lang="en-US"/>
          </a:p>
        </p:txBody>
      </p:sp>
    </p:spTree>
    <p:extLst>
      <p:ext uri="{BB962C8B-B14F-4D97-AF65-F5344CB8AC3E}">
        <p14:creationId xmlns:p14="http://schemas.microsoft.com/office/powerpoint/2010/main" val="12592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https://www.beckerspayer.com/contracting/bcbs-massachusetts-adds-health-equity-to-contracts-with-health-systems.html</a:t>
            </a:r>
          </a:p>
          <a:p>
            <a:r>
              <a:rPr lang="en-US"/>
              <a:t>https://www.fiercehealthcare.com/payers/blue-cross-blue-shield-ma-clinches-value-based-contracts-equity-metrics</a:t>
            </a:r>
          </a:p>
          <a:p>
            <a:endParaRPr lang="en-US"/>
          </a:p>
          <a:p>
            <a:endParaRPr lang="en-US"/>
          </a:p>
        </p:txBody>
      </p:sp>
      <p:sp>
        <p:nvSpPr>
          <p:cNvPr id="4" name="Slide Number Placeholder 3"/>
          <p:cNvSpPr>
            <a:spLocks noGrp="1"/>
          </p:cNvSpPr>
          <p:nvPr>
            <p:ph type="sldNum" sz="quarter" idx="5"/>
          </p:nvPr>
        </p:nvSpPr>
        <p:spPr/>
        <p:txBody>
          <a:bodyPr/>
          <a:lstStyle/>
          <a:p>
            <a:fld id="{6028BE24-2B41-43F8-AD38-0BCEC1B0695F}" type="slidenum">
              <a:rPr lang="en-US" smtClean="0"/>
              <a:t>19</a:t>
            </a:fld>
            <a:endParaRPr lang="en-US"/>
          </a:p>
        </p:txBody>
      </p:sp>
    </p:spTree>
    <p:extLst>
      <p:ext uri="{BB962C8B-B14F-4D97-AF65-F5344CB8AC3E}">
        <p14:creationId xmlns:p14="http://schemas.microsoft.com/office/powerpoint/2010/main" val="2786105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https://www.managedhealthcareexecutive.com/view/amcp-nexus-2021-how-scan-turned-healthcare-disparity-talk-into-action</a:t>
            </a:r>
          </a:p>
        </p:txBody>
      </p:sp>
      <p:sp>
        <p:nvSpPr>
          <p:cNvPr id="4" name="Slide Number Placeholder 3"/>
          <p:cNvSpPr>
            <a:spLocks noGrp="1"/>
          </p:cNvSpPr>
          <p:nvPr>
            <p:ph type="sldNum" sz="quarter" idx="5"/>
          </p:nvPr>
        </p:nvSpPr>
        <p:spPr/>
        <p:txBody>
          <a:bodyPr/>
          <a:lstStyle/>
          <a:p>
            <a:fld id="{6028BE24-2B41-43F8-AD38-0BCEC1B0695F}" type="slidenum">
              <a:rPr lang="en-US" smtClean="0"/>
              <a:t>20</a:t>
            </a:fld>
            <a:endParaRPr lang="en-US"/>
          </a:p>
        </p:txBody>
      </p:sp>
    </p:spTree>
    <p:extLst>
      <p:ext uri="{BB962C8B-B14F-4D97-AF65-F5344CB8AC3E}">
        <p14:creationId xmlns:p14="http://schemas.microsoft.com/office/powerpoint/2010/main" val="3975165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9CBD27-D6FE-4E25-8944-C777FE3B93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91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28BE24-2B41-43F8-AD38-0BCEC1B0695F}" type="slidenum">
              <a:rPr lang="en-US" smtClean="0"/>
              <a:t>2</a:t>
            </a:fld>
            <a:endParaRPr lang="en-US"/>
          </a:p>
        </p:txBody>
      </p:sp>
    </p:spTree>
    <p:extLst>
      <p:ext uri="{BB962C8B-B14F-4D97-AF65-F5344CB8AC3E}">
        <p14:creationId xmlns:p14="http://schemas.microsoft.com/office/powerpoint/2010/main" val="356651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cs typeface="Arial" panose="020B0604020202020204" pitchFamily="34" charset="0"/>
              </a:rPr>
              <a:t>Means that everyone has a fair &amp; just opportunity to be as healthy as possible. This requires removing obstacles to health such as </a:t>
            </a:r>
            <a:r>
              <a:rPr lang="en-US" altLang="en-US" sz="1200" i="1" dirty="0">
                <a:cs typeface="Arial" panose="020B0604020202020204" pitchFamily="34" charset="0"/>
              </a:rPr>
              <a:t>poverty, discrimination, and their consequences, including powerlessness and lack of access to good jobs with fair pay, quality education and housing, safe environments, and health care.</a:t>
            </a:r>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a:t>
            </a:fld>
            <a:endParaRPr lang="en-US"/>
          </a:p>
        </p:txBody>
      </p:sp>
    </p:spTree>
    <p:extLst>
      <p:ext uri="{BB962C8B-B14F-4D97-AF65-F5344CB8AC3E}">
        <p14:creationId xmlns:p14="http://schemas.microsoft.com/office/powerpoint/2010/main" val="506351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28BE24-2B41-43F8-AD38-0BCEC1B0695F}" type="slidenum">
              <a:rPr lang="en-US" smtClean="0"/>
              <a:t>5</a:t>
            </a:fld>
            <a:endParaRPr lang="en-US"/>
          </a:p>
        </p:txBody>
      </p:sp>
    </p:spTree>
    <p:extLst>
      <p:ext uri="{BB962C8B-B14F-4D97-AF65-F5344CB8AC3E}">
        <p14:creationId xmlns:p14="http://schemas.microsoft.com/office/powerpoint/2010/main" val="328642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FFFFFF"/>
                </a:solidFill>
                <a:latin typeface="ArialMT"/>
              </a:rPr>
              <a:t>Source: The Economic impact of closing the racial wealth gap, McKinsey and Company</a:t>
            </a:r>
          </a:p>
          <a:p>
            <a:endParaRPr lang="en-US"/>
          </a:p>
        </p:txBody>
      </p:sp>
      <p:sp>
        <p:nvSpPr>
          <p:cNvPr id="4" name="Slide Number Placeholder 3"/>
          <p:cNvSpPr>
            <a:spLocks noGrp="1"/>
          </p:cNvSpPr>
          <p:nvPr>
            <p:ph type="sldNum" sz="quarter" idx="5"/>
          </p:nvPr>
        </p:nvSpPr>
        <p:spPr/>
        <p:txBody>
          <a:bodyPr/>
          <a:lstStyle/>
          <a:p>
            <a:fld id="{6028BE24-2B41-43F8-AD38-0BCEC1B0695F}" type="slidenum">
              <a:rPr lang="en-US" smtClean="0"/>
              <a:t>6</a:t>
            </a:fld>
            <a:endParaRPr lang="en-US"/>
          </a:p>
        </p:txBody>
      </p:sp>
    </p:spTree>
    <p:extLst>
      <p:ext uri="{BB962C8B-B14F-4D97-AF65-F5344CB8AC3E}">
        <p14:creationId xmlns:p14="http://schemas.microsoft.com/office/powerpoint/2010/main" val="8949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Findings from AMCP Partnership Forum from March 2021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this foundation in mind, participants highlighted a set of priority considerations to advance equity in formulary and benefit design. Among the most important of these is the need to fill existing gaps in data. This is especially true for both clinical trials and real-world evidence, with calls to increase diversity in study enrollment, strengthen trial designs to better detect possible heterogeneity in patient response, and expand subgroup reporting to inform more nuanced formulary evidence reviews. Considerations were also raised with respect to augmenting the data available within health care delivery systems   by, for instance, more thorough and efficient collection of patient demographic information into medical records; although it was acknowledged that there is a need to balance collection and utilization of that data with patient privacy concerns   and for an awareness that biases may be unintentionally built into current algorithms   and artificial intelligence platforms. Additionally, participants suggested that having more robust health outcomes data by racial and ethnic group available   and incorporating that data into drug monograph tools used in formulary development – for example, the AMCP Format or monograph templates – would support addressing diversity and  equity. Further suggestions to improve this process included providing annual equity training for pharmacy &amp; therapeutics (P&amp;T) committee members, having committee representation that reflects an organization’s minority membership, adding a member with expertise in equity, creating a subcommittee to evaluate equity in formulary decisions, and engaging patient voices from disadvantaged groups to share their experiences and feedback.</a:t>
            </a:r>
          </a:p>
          <a:p>
            <a:endParaRPr lang="en-US" dirty="0"/>
          </a:p>
        </p:txBody>
      </p:sp>
      <p:sp>
        <p:nvSpPr>
          <p:cNvPr id="4" name="Slide Number Placeholder 3"/>
          <p:cNvSpPr>
            <a:spLocks noGrp="1"/>
          </p:cNvSpPr>
          <p:nvPr>
            <p:ph type="sldNum" sz="quarter" idx="10"/>
          </p:nvPr>
        </p:nvSpPr>
        <p:spPr/>
        <p:txBody>
          <a:bodyPr/>
          <a:lstStyle/>
          <a:p>
            <a:fld id="{321223E4-0448-954B-87E3-B31BCB488201}" type="slidenum">
              <a:rPr lang="en-US" smtClean="0"/>
              <a:t>7</a:t>
            </a:fld>
            <a:endParaRPr lang="en-US"/>
          </a:p>
        </p:txBody>
      </p:sp>
    </p:spTree>
    <p:extLst>
      <p:ext uri="{BB962C8B-B14F-4D97-AF65-F5344CB8AC3E}">
        <p14:creationId xmlns:p14="http://schemas.microsoft.com/office/powerpoint/2010/main" val="2835456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Participants also saw value in evaluating other existing systems through a lens of increasing equity (or acknowledging patient differences), driving   a shift from the standard of equality (or treating all patients the same) that they suggested is primarily in place today.   They indicated this could include involving partners, such as consultants and other stakeholders to update benefit designs and allow benefit flexibility, particularly considering the evolving landscape of higher-cost specialty medications, or populations for whom some medications may provide different outcomes or who might be disproportionately affected by certain conditions.   Specific solutions introduced include allowing variable cost-sharing and premiums, such as on a sliding scale based on income; offering a preventive medication benefit with a lowered or zero-dollar copay; and adjusting cost-sharing models in disease states where minority or other at-risk populations are disproportionally affected.   A system evaluation could also result in identifying opportunities for new or revised programs around payment incentives or disincentives for health care providers that participate in equity efforts; this could enhance accountability for ensuring these efforts translate into greater equity.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a crucial consideration that participants emphasized was the need for any system evaluation to consider how patients access and interact with the system and to implement strategies to lessen advantaging or disadvantaging   any particular group. An example offered was to encourage the use of automated tools such as real-time benefit checks and electronic prior authorization whenever possible to assist those with less time or fewer resources to navigate benefits and utilization management. It could also include expanding access to the care delivery network such as by relocating clinics or pharmacies onto public transportation lines.</a:t>
            </a:r>
            <a:r>
              <a:rPr lang="en-US" dirty="0">
                <a:effectLst/>
              </a:rPr>
              <a:t>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Participants recognized that successful efforts to improve equity in the provision of health care must be committed to patient-centered care. Engaging in both broad and local activities to build trust and increase access in minority populations is one timely example provided, especially, it was noted by participants, as health care professionals seek to increase adoption of COVID-19 vaccinations.   It was also seen as important to enhance care coordination through more systematic engagement of pharmacists, community partners, and health navigators, which could further foster trust and could also be a way to assess patient-specific social determinants of health accurately, and efficiently address persistent access barriers,   whether they be socioeconomic factors, limited access to health care facilities, interpersonal and/or systemic racism, or others. Additional examples included enhanced diversity and inclusion in the health care workforce, developing patient outreach programs with simplified materials to improve health and health insurance literacy and sharing best practices and case studies in peer-reviewed journals, such as </a:t>
            </a:r>
            <a:r>
              <a:rPr lang="en-US" sz="1200" i="1" kern="1200" dirty="0">
                <a:solidFill>
                  <a:schemeClr val="tx1"/>
                </a:solidFill>
                <a:effectLst/>
                <a:latin typeface="+mn-lt"/>
                <a:ea typeface="+mn-ea"/>
                <a:cs typeface="+mn-cs"/>
              </a:rPr>
              <a:t>The Journal of Managed Care &amp; Specialty Pharmacy</a:t>
            </a:r>
            <a:r>
              <a:rPr lang="en-US" sz="1200" kern="1200" dirty="0">
                <a:solidFill>
                  <a:schemeClr val="tx1"/>
                </a:solidFill>
                <a:effectLst/>
                <a:latin typeface="+mn-lt"/>
                <a:ea typeface="+mn-ea"/>
                <a:cs typeface="+mn-cs"/>
              </a:rPr>
              <a:t> (JMCP).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321223E4-0448-954B-87E3-B31BCB488201}" type="slidenum">
              <a:rPr lang="en-US" smtClean="0"/>
              <a:t>8</a:t>
            </a:fld>
            <a:endParaRPr lang="en-US"/>
          </a:p>
        </p:txBody>
      </p:sp>
    </p:spTree>
    <p:extLst>
      <p:ext uri="{BB962C8B-B14F-4D97-AF65-F5344CB8AC3E}">
        <p14:creationId xmlns:p14="http://schemas.microsoft.com/office/powerpoint/2010/main" val="3570931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Types of education: cultural competency, general health equity training, specific training for job (asking questions, working with others, </a:t>
            </a:r>
            <a:r>
              <a:rPr lang="en-US" sz="1800" dirty="0" err="1">
                <a:effectLst/>
                <a:latin typeface="Segoe UI" panose="020B0502040204020203" pitchFamily="34" charset="0"/>
              </a:rPr>
              <a:t>etc</a:t>
            </a:r>
            <a:r>
              <a:rPr lang="en-US" sz="1800" dirty="0">
                <a:effectLst/>
                <a:latin typeface="Segoe UI" panose="020B0502040204020203" pitchFamily="34" charset="0"/>
              </a:rPr>
              <a:t>)</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9</a:t>
            </a:fld>
            <a:endParaRPr lang="en-US"/>
          </a:p>
        </p:txBody>
      </p:sp>
    </p:spTree>
    <p:extLst>
      <p:ext uri="{BB962C8B-B14F-4D97-AF65-F5344CB8AC3E}">
        <p14:creationId xmlns:p14="http://schemas.microsoft.com/office/powerpoint/2010/main" val="304197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Many organizations have education </a:t>
            </a:r>
          </a:p>
          <a:p>
            <a:pPr algn="l"/>
            <a:endParaRPr lang="en-US" dirty="0"/>
          </a:p>
          <a:p>
            <a:pPr algn="l"/>
            <a:r>
              <a:rPr lang="en-US" dirty="0"/>
              <a:t>https://hbr.org/2022/07/how-one-health-plan-reduced-disparities-in-medication-adherence:  SCAN work with University: </a:t>
            </a:r>
            <a:r>
              <a:rPr lang="en-US" b="0" i="0" dirty="0">
                <a:solidFill>
                  <a:srgbClr val="282828"/>
                </a:solidFill>
                <a:effectLst/>
                <a:latin typeface="Tiempos Text"/>
              </a:rPr>
              <a:t>At an education program designed by the Western Region Public Health Training Center at the University of Arizona’s Mel and Enid Zuckerman College of Public Health, the pharmacists and navigators learned how to better relate to the Black and Hispanic members they would be speaking to. For example, the University of Arizona’s courses emphasize “cultural humility.” Participants are encouraged to reflect on their own cultural biases and are equipped with tools and skills to listen and adapt to each patient’s unique circumstances and situation.</a:t>
            </a:r>
          </a:p>
          <a:p>
            <a:pPr algn="l"/>
            <a:r>
              <a:rPr lang="en-US" b="0" i="0" dirty="0">
                <a:solidFill>
                  <a:srgbClr val="282828"/>
                </a:solidFill>
                <a:effectLst/>
                <a:latin typeface="Tiempos Text"/>
              </a:rPr>
              <a:t>Trained in this new way, the pharmacists and care navigators reached out directly to members who were of the same race or ethnicity in order to assess barriers to adherence and design bespoke solutions for each member.</a:t>
            </a:r>
          </a:p>
          <a:p>
            <a:endParaRPr lang="en-US" dirty="0"/>
          </a:p>
        </p:txBody>
      </p:sp>
      <p:sp>
        <p:nvSpPr>
          <p:cNvPr id="4" name="Slide Number Placeholder 3"/>
          <p:cNvSpPr>
            <a:spLocks noGrp="1"/>
          </p:cNvSpPr>
          <p:nvPr>
            <p:ph type="sldNum" sz="quarter" idx="5"/>
          </p:nvPr>
        </p:nvSpPr>
        <p:spPr/>
        <p:txBody>
          <a:bodyPr/>
          <a:lstStyle/>
          <a:p>
            <a:fld id="{6028BE24-2B41-43F8-AD38-0BCEC1B0695F}" type="slidenum">
              <a:rPr lang="en-US" smtClean="0"/>
              <a:t>10</a:t>
            </a:fld>
            <a:endParaRPr lang="en-US"/>
          </a:p>
        </p:txBody>
      </p:sp>
    </p:spTree>
    <p:extLst>
      <p:ext uri="{BB962C8B-B14F-4D97-AF65-F5344CB8AC3E}">
        <p14:creationId xmlns:p14="http://schemas.microsoft.com/office/powerpoint/2010/main" val="366017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93A234-93D4-924D-B172-BEA8A82B6F02}"/>
              </a:ext>
            </a:extLst>
          </p:cNvPr>
          <p:cNvSpPr>
            <a:spLocks noGrp="1"/>
          </p:cNvSpPr>
          <p:nvPr>
            <p:ph type="dt" sz="half" idx="10"/>
          </p:nvPr>
        </p:nvSpPr>
        <p:spPr/>
        <p:txBody>
          <a:bodyPr/>
          <a:lstStyle/>
          <a:p>
            <a:fld id="{56F5E4B5-FD08-3043-AEC2-7E2BF0253E50}" type="datetimeFigureOut">
              <a:rPr lang="en-US" smtClean="0"/>
              <a:t>3/19/2024</a:t>
            </a:fld>
            <a:endParaRPr lang="en-US"/>
          </a:p>
        </p:txBody>
      </p:sp>
      <p:sp>
        <p:nvSpPr>
          <p:cNvPr id="3" name="Footer Placeholder 2">
            <a:extLst>
              <a:ext uri="{FF2B5EF4-FFF2-40B4-BE49-F238E27FC236}">
                <a16:creationId xmlns:a16="http://schemas.microsoft.com/office/drawing/2014/main" id="{A514ECF7-B52E-244D-A683-EDB109806E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149AF1-4345-794B-9A01-AA84FE40AAAE}"/>
              </a:ext>
            </a:extLst>
          </p:cNvPr>
          <p:cNvSpPr>
            <a:spLocks noGrp="1"/>
          </p:cNvSpPr>
          <p:nvPr>
            <p:ph type="sldNum" sz="quarter" idx="12"/>
          </p:nvPr>
        </p:nvSpPr>
        <p:spPr/>
        <p:txBody>
          <a:bodyPr/>
          <a:lstStyle/>
          <a:p>
            <a:fld id="{75B45162-7659-1549-9592-744995281B9B}" type="slidenum">
              <a:rPr lang="en-US" smtClean="0"/>
              <a:t>‹#›</a:t>
            </a:fld>
            <a:endParaRPr lang="en-US"/>
          </a:p>
        </p:txBody>
      </p:sp>
    </p:spTree>
    <p:extLst>
      <p:ext uri="{BB962C8B-B14F-4D97-AF65-F5344CB8AC3E}">
        <p14:creationId xmlns:p14="http://schemas.microsoft.com/office/powerpoint/2010/main" val="1972903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wo-column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B8E4153-DE9F-B14B-8EEA-DC82E1CED11F}"/>
              </a:ext>
            </a:extLst>
          </p:cNvPr>
          <p:cNvSpPr>
            <a:spLocks noGrp="1"/>
          </p:cNvSpPr>
          <p:nvPr>
            <p:ph type="title" hasCustomPrompt="1"/>
          </p:nvPr>
        </p:nvSpPr>
        <p:spPr>
          <a:xfrm>
            <a:off x="612775" y="685800"/>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Title</a:t>
            </a:r>
          </a:p>
        </p:txBody>
      </p:sp>
      <p:pic>
        <p:nvPicPr>
          <p:cNvPr id="7" name="Picture 6">
            <a:extLst>
              <a:ext uri="{FF2B5EF4-FFF2-40B4-BE49-F238E27FC236}">
                <a16:creationId xmlns:a16="http://schemas.microsoft.com/office/drawing/2014/main" id="{602F6712-1591-4E76-A2D0-28901D4E39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10" name="Text Placeholder 9">
            <a:extLst>
              <a:ext uri="{FF2B5EF4-FFF2-40B4-BE49-F238E27FC236}">
                <a16:creationId xmlns:a16="http://schemas.microsoft.com/office/drawing/2014/main" id="{6C239AC9-62D5-4D9C-8874-57F5E615D87B}"/>
              </a:ext>
            </a:extLst>
          </p:cNvPr>
          <p:cNvSpPr>
            <a:spLocks noGrp="1"/>
          </p:cNvSpPr>
          <p:nvPr>
            <p:ph type="body" sz="quarter" idx="10"/>
          </p:nvPr>
        </p:nvSpPr>
        <p:spPr>
          <a:xfrm>
            <a:off x="612775" y="1604513"/>
            <a:ext cx="4571700" cy="4567687"/>
          </a:xfrm>
          <a:prstGeom prst="rect">
            <a:avLst/>
          </a:prstGeom>
        </p:spPr>
        <p:txBody>
          <a:bodyPr/>
          <a:lstStyle>
            <a:lvl1pPr>
              <a:buClr>
                <a:srgbClr val="EF5323"/>
              </a:buClr>
              <a:defRPr>
                <a:solidFill>
                  <a:srgbClr val="00205B"/>
                </a:solidFill>
              </a:defRPr>
            </a:lvl1pPr>
            <a:lvl2pPr>
              <a:buClr>
                <a:srgbClr val="EF5323"/>
              </a:buClr>
              <a:defRPr>
                <a:solidFill>
                  <a:srgbClr val="00205B"/>
                </a:solidFill>
              </a:defRPr>
            </a:lvl2pPr>
            <a:lvl3pPr>
              <a:buClr>
                <a:srgbClr val="EF5323"/>
              </a:buClr>
              <a:defRPr>
                <a:solidFill>
                  <a:srgbClr val="00205B"/>
                </a:solidFill>
              </a:defRPr>
            </a:lvl3pPr>
            <a:lvl4pPr>
              <a:buClr>
                <a:srgbClr val="EF5323"/>
              </a:buClr>
              <a:defRPr>
                <a:solidFill>
                  <a:srgbClr val="00205B"/>
                </a:solidFill>
              </a:defRPr>
            </a:lvl4pPr>
            <a:lvl5pPr>
              <a:buClr>
                <a:srgbClr val="EF5323"/>
              </a:buClr>
              <a:defRPr>
                <a:solidFill>
                  <a:srgbClr val="002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9">
            <a:extLst>
              <a:ext uri="{FF2B5EF4-FFF2-40B4-BE49-F238E27FC236}">
                <a16:creationId xmlns:a16="http://schemas.microsoft.com/office/drawing/2014/main" id="{80E54211-8A90-4E5A-BBE5-A8F3C4EB5881}"/>
              </a:ext>
            </a:extLst>
          </p:cNvPr>
          <p:cNvSpPr>
            <a:spLocks noGrp="1"/>
          </p:cNvSpPr>
          <p:nvPr>
            <p:ph type="body" sz="quarter" idx="11"/>
          </p:nvPr>
        </p:nvSpPr>
        <p:spPr>
          <a:xfrm>
            <a:off x="6096000" y="1604513"/>
            <a:ext cx="4571700" cy="4567687"/>
          </a:xfrm>
          <a:prstGeom prst="rect">
            <a:avLst/>
          </a:prstGeom>
        </p:spPr>
        <p:txBody>
          <a:bodyPr/>
          <a:lstStyle>
            <a:lvl1pPr>
              <a:buClr>
                <a:srgbClr val="EF5323"/>
              </a:buClr>
              <a:defRPr>
                <a:solidFill>
                  <a:srgbClr val="00205B"/>
                </a:solidFill>
              </a:defRPr>
            </a:lvl1pPr>
            <a:lvl2pPr>
              <a:buClr>
                <a:srgbClr val="EF5323"/>
              </a:buClr>
              <a:defRPr>
                <a:solidFill>
                  <a:srgbClr val="00205B"/>
                </a:solidFill>
              </a:defRPr>
            </a:lvl2pPr>
            <a:lvl3pPr>
              <a:buClr>
                <a:srgbClr val="EF5323"/>
              </a:buClr>
              <a:defRPr>
                <a:solidFill>
                  <a:srgbClr val="00205B"/>
                </a:solidFill>
              </a:defRPr>
            </a:lvl3pPr>
            <a:lvl4pPr>
              <a:buClr>
                <a:srgbClr val="EF5323"/>
              </a:buClr>
              <a:defRPr>
                <a:solidFill>
                  <a:srgbClr val="00205B"/>
                </a:solidFill>
              </a:defRPr>
            </a:lvl4pPr>
            <a:lvl5pPr>
              <a:buClr>
                <a:srgbClr val="EF5323"/>
              </a:buClr>
              <a:defRPr>
                <a:solidFill>
                  <a:srgbClr val="002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375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Pane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pic>
        <p:nvPicPr>
          <p:cNvPr id="5" name="Picture 4">
            <a:extLst>
              <a:ext uri="{FF2B5EF4-FFF2-40B4-BE49-F238E27FC236}">
                <a16:creationId xmlns:a16="http://schemas.microsoft.com/office/drawing/2014/main" id="{58893A88-8BE7-4EBF-AF41-FEFC993B0699}"/>
              </a:ext>
            </a:extLst>
          </p:cNvPr>
          <p:cNvPicPr>
            <a:picLocks noChangeAspect="1"/>
          </p:cNvPicPr>
          <p:nvPr userDrawn="1"/>
        </p:nvPicPr>
        <p:blipFill>
          <a:blip r:embed="rId3"/>
          <a:stretch>
            <a:fillRect/>
          </a:stretch>
        </p:blipFill>
        <p:spPr>
          <a:xfrm>
            <a:off x="10773092" y="3699568"/>
            <a:ext cx="1009015" cy="2654559"/>
          </a:xfrm>
          <a:prstGeom prst="rect">
            <a:avLst/>
          </a:prstGeom>
        </p:spPr>
      </p:pic>
      <p:sp>
        <p:nvSpPr>
          <p:cNvPr id="4" name="Text Placeholder 3">
            <a:extLst>
              <a:ext uri="{FF2B5EF4-FFF2-40B4-BE49-F238E27FC236}">
                <a16:creationId xmlns:a16="http://schemas.microsoft.com/office/drawing/2014/main" id="{88D5AA46-F9C6-4242-848C-5B2D3EC7CC8E}"/>
              </a:ext>
            </a:extLst>
          </p:cNvPr>
          <p:cNvSpPr>
            <a:spLocks noGrp="1"/>
          </p:cNvSpPr>
          <p:nvPr>
            <p:ph type="body" sz="quarter" idx="10" hasCustomPrompt="1"/>
          </p:nvPr>
        </p:nvSpPr>
        <p:spPr>
          <a:xfrm>
            <a:off x="612775" y="1598249"/>
            <a:ext cx="10067026" cy="405217"/>
          </a:xfrm>
          <a:prstGeom prst="rect">
            <a:avLst/>
          </a:prstGeom>
        </p:spPr>
        <p:txBody>
          <a:bodyPr/>
          <a:lstStyle>
            <a:lvl1pPr marL="0" indent="0">
              <a:lnSpc>
                <a:spcPct val="100000"/>
              </a:lnSpc>
              <a:spcBef>
                <a:spcPts val="0"/>
              </a:spcBef>
              <a:buNone/>
              <a:defRPr sz="2000" b="1">
                <a:solidFill>
                  <a:srgbClr val="00205B"/>
                </a:solidFill>
                <a:latin typeface="Arial" panose="020B0604020202020204" pitchFamily="34" charset="0"/>
                <a:cs typeface="Arial" panose="020B0604020202020204" pitchFamily="34" charset="0"/>
              </a:defRPr>
            </a:lvl1pPr>
          </a:lstStyle>
          <a:p>
            <a:pPr lvl="0"/>
            <a:r>
              <a:rPr lang="en-US"/>
              <a:t>Name, Credentials</a:t>
            </a:r>
          </a:p>
          <a:p>
            <a:pPr lvl="0"/>
            <a:endParaRPr lang="en-US"/>
          </a:p>
          <a:p>
            <a:pPr lvl="0"/>
            <a:endParaRPr lang="en-US"/>
          </a:p>
        </p:txBody>
      </p:sp>
      <p:sp>
        <p:nvSpPr>
          <p:cNvPr id="6" name="Title Placeholder 1">
            <a:extLst>
              <a:ext uri="{FF2B5EF4-FFF2-40B4-BE49-F238E27FC236}">
                <a16:creationId xmlns:a16="http://schemas.microsoft.com/office/drawing/2014/main" id="{7B470B1D-C9FA-4787-B3BE-997D58669E0D}"/>
              </a:ext>
            </a:extLst>
          </p:cNvPr>
          <p:cNvSpPr>
            <a:spLocks noGrp="1"/>
          </p:cNvSpPr>
          <p:nvPr>
            <p:ph type="title" hasCustomPrompt="1"/>
          </p:nvPr>
        </p:nvSpPr>
        <p:spPr>
          <a:xfrm>
            <a:off x="612775" y="685800"/>
            <a:ext cx="8840949" cy="581698"/>
          </a:xfrm>
          <a:prstGeom prst="rect">
            <a:avLst/>
          </a:prstGeom>
        </p:spPr>
        <p:txBody>
          <a:bodyPr vert="horz" lIns="0" tIns="0" rIns="0" bIns="0" rtlCol="0" anchor="t" anchorCtr="0">
            <a:noAutofit/>
          </a:bodyPr>
          <a:lstStyle>
            <a:lvl1pPr algn="l">
              <a:defRPr sz="4200" b="1">
                <a:solidFill>
                  <a:srgbClr val="00205B"/>
                </a:solidFill>
                <a:latin typeface="+mj-lt"/>
              </a:defRPr>
            </a:lvl1pPr>
          </a:lstStyle>
          <a:p>
            <a:r>
              <a:rPr lang="en-US"/>
              <a:t>Title</a:t>
            </a:r>
          </a:p>
        </p:txBody>
      </p:sp>
      <p:sp>
        <p:nvSpPr>
          <p:cNvPr id="3" name="Text Placeholder 2">
            <a:extLst>
              <a:ext uri="{FF2B5EF4-FFF2-40B4-BE49-F238E27FC236}">
                <a16:creationId xmlns:a16="http://schemas.microsoft.com/office/drawing/2014/main" id="{46432CD4-B130-4A10-88B9-B76044852145}"/>
              </a:ext>
            </a:extLst>
          </p:cNvPr>
          <p:cNvSpPr>
            <a:spLocks noGrp="1"/>
          </p:cNvSpPr>
          <p:nvPr>
            <p:ph type="body" sz="quarter" idx="11" hasCustomPrompt="1"/>
          </p:nvPr>
        </p:nvSpPr>
        <p:spPr>
          <a:xfrm>
            <a:off x="612686" y="2941924"/>
            <a:ext cx="10075863" cy="324299"/>
          </a:xfrm>
          <a:prstGeom prst="rect">
            <a:avLst/>
          </a:prstGeom>
        </p:spPr>
        <p:txBody>
          <a:bodyPr/>
          <a:lstStyle>
            <a:lvl1pPr marL="0" indent="0">
              <a:buNone/>
              <a:defRPr sz="1600">
                <a:solidFill>
                  <a:srgbClr val="00205B"/>
                </a:solidFill>
              </a:defRPr>
            </a:lvl1pPr>
          </a:lstStyle>
          <a:p>
            <a:pPr lvl="0"/>
            <a:r>
              <a:rPr lang="en-US"/>
              <a:t>Title, Organization</a:t>
            </a:r>
          </a:p>
        </p:txBody>
      </p:sp>
      <p:sp>
        <p:nvSpPr>
          <p:cNvPr id="10" name="Text Placeholder 3">
            <a:extLst>
              <a:ext uri="{FF2B5EF4-FFF2-40B4-BE49-F238E27FC236}">
                <a16:creationId xmlns:a16="http://schemas.microsoft.com/office/drawing/2014/main" id="{9B67392D-217B-4656-9A9B-E43917E039BA}"/>
              </a:ext>
            </a:extLst>
          </p:cNvPr>
          <p:cNvSpPr>
            <a:spLocks noGrp="1"/>
          </p:cNvSpPr>
          <p:nvPr>
            <p:ph type="body" sz="quarter" idx="12" hasCustomPrompt="1"/>
          </p:nvPr>
        </p:nvSpPr>
        <p:spPr>
          <a:xfrm>
            <a:off x="612686" y="2531827"/>
            <a:ext cx="10067026" cy="405217"/>
          </a:xfrm>
          <a:prstGeom prst="rect">
            <a:avLst/>
          </a:prstGeom>
        </p:spPr>
        <p:txBody>
          <a:bodyPr/>
          <a:lstStyle>
            <a:lvl1pPr marL="0" indent="0">
              <a:lnSpc>
                <a:spcPct val="100000"/>
              </a:lnSpc>
              <a:spcBef>
                <a:spcPts val="0"/>
              </a:spcBef>
              <a:buNone/>
              <a:defRPr sz="2000" b="1">
                <a:solidFill>
                  <a:srgbClr val="00205B"/>
                </a:solidFill>
                <a:latin typeface="Arial" panose="020B0604020202020204" pitchFamily="34" charset="0"/>
                <a:cs typeface="Arial" panose="020B0604020202020204" pitchFamily="34" charset="0"/>
              </a:defRPr>
            </a:lvl1pPr>
          </a:lstStyle>
          <a:p>
            <a:pPr lvl="0"/>
            <a:r>
              <a:rPr lang="en-US"/>
              <a:t>Name, Credentials</a:t>
            </a:r>
          </a:p>
          <a:p>
            <a:pPr lvl="0"/>
            <a:endParaRPr lang="en-US"/>
          </a:p>
          <a:p>
            <a:pPr lvl="0"/>
            <a:endParaRPr lang="en-US"/>
          </a:p>
        </p:txBody>
      </p:sp>
      <p:sp>
        <p:nvSpPr>
          <p:cNvPr id="12" name="Text Placeholder 2">
            <a:extLst>
              <a:ext uri="{FF2B5EF4-FFF2-40B4-BE49-F238E27FC236}">
                <a16:creationId xmlns:a16="http://schemas.microsoft.com/office/drawing/2014/main" id="{5389DE2C-F97B-4D63-BD7E-CD2607FD9B25}"/>
              </a:ext>
            </a:extLst>
          </p:cNvPr>
          <p:cNvSpPr>
            <a:spLocks noGrp="1"/>
          </p:cNvSpPr>
          <p:nvPr>
            <p:ph type="body" sz="quarter" idx="13" hasCustomPrompt="1"/>
          </p:nvPr>
        </p:nvSpPr>
        <p:spPr>
          <a:xfrm>
            <a:off x="621523" y="3849419"/>
            <a:ext cx="10075863" cy="324299"/>
          </a:xfrm>
          <a:prstGeom prst="rect">
            <a:avLst/>
          </a:prstGeom>
        </p:spPr>
        <p:txBody>
          <a:bodyPr/>
          <a:lstStyle>
            <a:lvl1pPr marL="0" indent="0">
              <a:buNone/>
              <a:defRPr sz="1600">
                <a:solidFill>
                  <a:srgbClr val="00205B"/>
                </a:solidFill>
              </a:defRPr>
            </a:lvl1pPr>
          </a:lstStyle>
          <a:p>
            <a:pPr lvl="0"/>
            <a:r>
              <a:rPr lang="en-US"/>
              <a:t>Title, Organization</a:t>
            </a:r>
          </a:p>
        </p:txBody>
      </p:sp>
      <p:sp>
        <p:nvSpPr>
          <p:cNvPr id="13" name="Text Placeholder 2">
            <a:extLst>
              <a:ext uri="{FF2B5EF4-FFF2-40B4-BE49-F238E27FC236}">
                <a16:creationId xmlns:a16="http://schemas.microsoft.com/office/drawing/2014/main" id="{D308A0D0-8E13-486D-A8AE-EBB121BEBC57}"/>
              </a:ext>
            </a:extLst>
          </p:cNvPr>
          <p:cNvSpPr>
            <a:spLocks noGrp="1"/>
          </p:cNvSpPr>
          <p:nvPr>
            <p:ph type="body" sz="quarter" idx="14" hasCustomPrompt="1"/>
          </p:nvPr>
        </p:nvSpPr>
        <p:spPr>
          <a:xfrm>
            <a:off x="612686" y="2030748"/>
            <a:ext cx="10067026" cy="324299"/>
          </a:xfrm>
          <a:prstGeom prst="rect">
            <a:avLst/>
          </a:prstGeom>
        </p:spPr>
        <p:txBody>
          <a:bodyPr/>
          <a:lstStyle>
            <a:lvl1pPr marL="0" indent="0">
              <a:buNone/>
              <a:defRPr sz="1600">
                <a:solidFill>
                  <a:srgbClr val="00205B"/>
                </a:solidFill>
              </a:defRPr>
            </a:lvl1pPr>
          </a:lstStyle>
          <a:p>
            <a:pPr lvl="0"/>
            <a:r>
              <a:rPr lang="en-US"/>
              <a:t>Title, Organization</a:t>
            </a:r>
          </a:p>
        </p:txBody>
      </p:sp>
      <p:sp>
        <p:nvSpPr>
          <p:cNvPr id="14" name="Text Placeholder 2">
            <a:extLst>
              <a:ext uri="{FF2B5EF4-FFF2-40B4-BE49-F238E27FC236}">
                <a16:creationId xmlns:a16="http://schemas.microsoft.com/office/drawing/2014/main" id="{A3389A99-7E37-4E5A-B828-B102E07DD88C}"/>
              </a:ext>
            </a:extLst>
          </p:cNvPr>
          <p:cNvSpPr>
            <a:spLocks noGrp="1"/>
          </p:cNvSpPr>
          <p:nvPr>
            <p:ph type="body" sz="quarter" idx="15" hasCustomPrompt="1"/>
          </p:nvPr>
        </p:nvSpPr>
        <p:spPr>
          <a:xfrm>
            <a:off x="630360" y="4782516"/>
            <a:ext cx="10075863" cy="324299"/>
          </a:xfrm>
          <a:prstGeom prst="rect">
            <a:avLst/>
          </a:prstGeom>
        </p:spPr>
        <p:txBody>
          <a:bodyPr/>
          <a:lstStyle>
            <a:lvl1pPr marL="0" indent="0">
              <a:buNone/>
              <a:defRPr sz="1600">
                <a:solidFill>
                  <a:srgbClr val="00205B"/>
                </a:solidFill>
              </a:defRPr>
            </a:lvl1pPr>
          </a:lstStyle>
          <a:p>
            <a:pPr lvl="0"/>
            <a:r>
              <a:rPr lang="en-US"/>
              <a:t>Title, Organization</a:t>
            </a:r>
          </a:p>
        </p:txBody>
      </p:sp>
      <p:sp>
        <p:nvSpPr>
          <p:cNvPr id="15" name="Text Placeholder 2">
            <a:extLst>
              <a:ext uri="{FF2B5EF4-FFF2-40B4-BE49-F238E27FC236}">
                <a16:creationId xmlns:a16="http://schemas.microsoft.com/office/drawing/2014/main" id="{4241FCF9-3989-4152-A0D2-3B2DBEB8926F}"/>
              </a:ext>
            </a:extLst>
          </p:cNvPr>
          <p:cNvSpPr>
            <a:spLocks noGrp="1"/>
          </p:cNvSpPr>
          <p:nvPr>
            <p:ph type="body" sz="quarter" idx="16" hasCustomPrompt="1"/>
          </p:nvPr>
        </p:nvSpPr>
        <p:spPr>
          <a:xfrm>
            <a:off x="612686" y="5685379"/>
            <a:ext cx="10075863" cy="324299"/>
          </a:xfrm>
          <a:prstGeom prst="rect">
            <a:avLst/>
          </a:prstGeom>
        </p:spPr>
        <p:txBody>
          <a:bodyPr/>
          <a:lstStyle>
            <a:lvl1pPr marL="0" indent="0">
              <a:buNone/>
              <a:defRPr sz="1600">
                <a:solidFill>
                  <a:srgbClr val="00205B"/>
                </a:solidFill>
              </a:defRPr>
            </a:lvl1pPr>
          </a:lstStyle>
          <a:p>
            <a:pPr lvl="0"/>
            <a:r>
              <a:rPr lang="en-US"/>
              <a:t>Title, Organization</a:t>
            </a:r>
          </a:p>
        </p:txBody>
      </p:sp>
      <p:sp>
        <p:nvSpPr>
          <p:cNvPr id="16" name="Text Placeholder 3">
            <a:extLst>
              <a:ext uri="{FF2B5EF4-FFF2-40B4-BE49-F238E27FC236}">
                <a16:creationId xmlns:a16="http://schemas.microsoft.com/office/drawing/2014/main" id="{81420C65-B995-465A-BABE-9023222B2E2E}"/>
              </a:ext>
            </a:extLst>
          </p:cNvPr>
          <p:cNvSpPr>
            <a:spLocks noGrp="1"/>
          </p:cNvSpPr>
          <p:nvPr>
            <p:ph type="body" sz="quarter" idx="17" hasCustomPrompt="1"/>
          </p:nvPr>
        </p:nvSpPr>
        <p:spPr>
          <a:xfrm>
            <a:off x="630360" y="3431290"/>
            <a:ext cx="10067026" cy="405217"/>
          </a:xfrm>
          <a:prstGeom prst="rect">
            <a:avLst/>
          </a:prstGeom>
        </p:spPr>
        <p:txBody>
          <a:bodyPr/>
          <a:lstStyle>
            <a:lvl1pPr marL="0" indent="0">
              <a:lnSpc>
                <a:spcPct val="100000"/>
              </a:lnSpc>
              <a:spcBef>
                <a:spcPts val="0"/>
              </a:spcBef>
              <a:buNone/>
              <a:defRPr sz="2000" b="1">
                <a:solidFill>
                  <a:srgbClr val="00205B"/>
                </a:solidFill>
                <a:latin typeface="Arial" panose="020B0604020202020204" pitchFamily="34" charset="0"/>
                <a:cs typeface="Arial" panose="020B0604020202020204" pitchFamily="34" charset="0"/>
              </a:defRPr>
            </a:lvl1pPr>
          </a:lstStyle>
          <a:p>
            <a:pPr lvl="0"/>
            <a:r>
              <a:rPr lang="en-US"/>
              <a:t>Name, Credentials</a:t>
            </a:r>
          </a:p>
          <a:p>
            <a:pPr lvl="0"/>
            <a:endParaRPr lang="en-US"/>
          </a:p>
          <a:p>
            <a:pPr lvl="0"/>
            <a:endParaRPr lang="en-US"/>
          </a:p>
        </p:txBody>
      </p:sp>
      <p:sp>
        <p:nvSpPr>
          <p:cNvPr id="17" name="Text Placeholder 3">
            <a:extLst>
              <a:ext uri="{FF2B5EF4-FFF2-40B4-BE49-F238E27FC236}">
                <a16:creationId xmlns:a16="http://schemas.microsoft.com/office/drawing/2014/main" id="{297AB7C7-6FDA-4E26-ADD1-D88337A8DC11}"/>
              </a:ext>
            </a:extLst>
          </p:cNvPr>
          <p:cNvSpPr>
            <a:spLocks noGrp="1"/>
          </p:cNvSpPr>
          <p:nvPr>
            <p:ph type="body" sz="quarter" idx="18" hasCustomPrompt="1"/>
          </p:nvPr>
        </p:nvSpPr>
        <p:spPr>
          <a:xfrm>
            <a:off x="630360" y="4361945"/>
            <a:ext cx="10067026" cy="405217"/>
          </a:xfrm>
          <a:prstGeom prst="rect">
            <a:avLst/>
          </a:prstGeom>
        </p:spPr>
        <p:txBody>
          <a:bodyPr/>
          <a:lstStyle>
            <a:lvl1pPr marL="0" indent="0">
              <a:lnSpc>
                <a:spcPct val="100000"/>
              </a:lnSpc>
              <a:spcBef>
                <a:spcPts val="0"/>
              </a:spcBef>
              <a:buNone/>
              <a:defRPr sz="2000" b="1">
                <a:solidFill>
                  <a:srgbClr val="00205B"/>
                </a:solidFill>
                <a:latin typeface="Arial" panose="020B0604020202020204" pitchFamily="34" charset="0"/>
                <a:cs typeface="Arial" panose="020B0604020202020204" pitchFamily="34" charset="0"/>
              </a:defRPr>
            </a:lvl1pPr>
          </a:lstStyle>
          <a:p>
            <a:pPr lvl="0"/>
            <a:r>
              <a:rPr lang="en-US"/>
              <a:t>Name, Credentials</a:t>
            </a:r>
          </a:p>
          <a:p>
            <a:pPr lvl="0"/>
            <a:endParaRPr lang="en-US"/>
          </a:p>
          <a:p>
            <a:pPr lvl="0"/>
            <a:endParaRPr lang="en-US"/>
          </a:p>
        </p:txBody>
      </p:sp>
      <p:sp>
        <p:nvSpPr>
          <p:cNvPr id="18" name="Text Placeholder 3">
            <a:extLst>
              <a:ext uri="{FF2B5EF4-FFF2-40B4-BE49-F238E27FC236}">
                <a16:creationId xmlns:a16="http://schemas.microsoft.com/office/drawing/2014/main" id="{8A7EA1EE-502C-4858-91E9-8D613556FCDC}"/>
              </a:ext>
            </a:extLst>
          </p:cNvPr>
          <p:cNvSpPr>
            <a:spLocks noGrp="1"/>
          </p:cNvSpPr>
          <p:nvPr>
            <p:ph type="body" sz="quarter" idx="19" hasCustomPrompt="1"/>
          </p:nvPr>
        </p:nvSpPr>
        <p:spPr>
          <a:xfrm>
            <a:off x="612686" y="5267466"/>
            <a:ext cx="10067026" cy="405217"/>
          </a:xfrm>
          <a:prstGeom prst="rect">
            <a:avLst/>
          </a:prstGeom>
        </p:spPr>
        <p:txBody>
          <a:bodyPr/>
          <a:lstStyle>
            <a:lvl1pPr marL="0" indent="0">
              <a:lnSpc>
                <a:spcPct val="100000"/>
              </a:lnSpc>
              <a:spcBef>
                <a:spcPts val="0"/>
              </a:spcBef>
              <a:buNone/>
              <a:defRPr sz="2000" b="1">
                <a:solidFill>
                  <a:srgbClr val="00205B"/>
                </a:solidFill>
                <a:latin typeface="Arial" panose="020B0604020202020204" pitchFamily="34" charset="0"/>
                <a:cs typeface="Arial" panose="020B0604020202020204" pitchFamily="34" charset="0"/>
              </a:defRPr>
            </a:lvl1pPr>
          </a:lstStyle>
          <a:p>
            <a:pPr lvl="0"/>
            <a:r>
              <a:rPr lang="en-US"/>
              <a:t>Name, Credentials</a:t>
            </a:r>
          </a:p>
          <a:p>
            <a:pPr lvl="0"/>
            <a:endParaRPr lang="en-US"/>
          </a:p>
          <a:p>
            <a:pPr lvl="0"/>
            <a:endParaRPr lang="en-US"/>
          </a:p>
        </p:txBody>
      </p:sp>
      <p:sp>
        <p:nvSpPr>
          <p:cNvPr id="20" name="Text Placeholder 19">
            <a:extLst>
              <a:ext uri="{FF2B5EF4-FFF2-40B4-BE49-F238E27FC236}">
                <a16:creationId xmlns:a16="http://schemas.microsoft.com/office/drawing/2014/main" id="{1EC20CC3-F01B-4169-899D-FE3F65BD9C24}"/>
              </a:ext>
            </a:extLst>
          </p:cNvPr>
          <p:cNvSpPr>
            <a:spLocks noGrp="1"/>
          </p:cNvSpPr>
          <p:nvPr>
            <p:ph type="body" sz="quarter" idx="20" hasCustomPrompt="1"/>
          </p:nvPr>
        </p:nvSpPr>
        <p:spPr>
          <a:xfrm>
            <a:off x="550937" y="404204"/>
            <a:ext cx="1811338" cy="287338"/>
          </a:xfrm>
          <a:prstGeom prst="rect">
            <a:avLst/>
          </a:prstGeom>
        </p:spPr>
        <p:txBody>
          <a:bodyPr/>
          <a:lstStyle>
            <a:lvl1pPr marL="0" indent="0" algn="l">
              <a:buNone/>
              <a:defRPr sz="1800" b="1">
                <a:solidFill>
                  <a:srgbClr val="EF5323"/>
                </a:solidFill>
              </a:defRPr>
            </a:lvl1pPr>
          </a:lstStyle>
          <a:p>
            <a:pPr lvl="0"/>
            <a:r>
              <a:rPr lang="en-US"/>
              <a:t>PANEL</a:t>
            </a:r>
          </a:p>
        </p:txBody>
      </p:sp>
      <p:sp>
        <p:nvSpPr>
          <p:cNvPr id="21" name="Rectangle 20">
            <a:extLst>
              <a:ext uri="{FF2B5EF4-FFF2-40B4-BE49-F238E27FC236}">
                <a16:creationId xmlns:a16="http://schemas.microsoft.com/office/drawing/2014/main" id="{CA3D79CD-8F13-4589-AE53-CDE6961AA1C8}"/>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33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Moderato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32DE315-40CE-FB43-A72D-EB6DB941714F}"/>
              </a:ext>
            </a:extLst>
          </p:cNvPr>
          <p:cNvSpPr>
            <a:spLocks noGrp="1"/>
          </p:cNvSpPr>
          <p:nvPr>
            <p:ph type="title" hasCustomPrompt="1"/>
          </p:nvPr>
        </p:nvSpPr>
        <p:spPr>
          <a:xfrm>
            <a:off x="641805" y="708336"/>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Moderator</a:t>
            </a:r>
          </a:p>
        </p:txBody>
      </p:sp>
      <p:pic>
        <p:nvPicPr>
          <p:cNvPr id="5" name="Picture 4">
            <a:extLst>
              <a:ext uri="{FF2B5EF4-FFF2-40B4-BE49-F238E27FC236}">
                <a16:creationId xmlns:a16="http://schemas.microsoft.com/office/drawing/2014/main" id="{F85B44CB-AC19-0A4D-A7B9-66D062F19278}"/>
              </a:ext>
            </a:extLst>
          </p:cNvPr>
          <p:cNvPicPr>
            <a:picLocks noChangeAspect="1"/>
          </p:cNvPicPr>
          <p:nvPr userDrawn="1"/>
        </p:nvPicPr>
        <p:blipFill>
          <a:blip r:embed="rId2"/>
          <a:stretch>
            <a:fillRect/>
          </a:stretch>
        </p:blipFill>
        <p:spPr>
          <a:xfrm>
            <a:off x="10670459" y="4157904"/>
            <a:ext cx="1097280" cy="2278611"/>
          </a:xfrm>
          <a:prstGeom prst="rect">
            <a:avLst/>
          </a:prstGeom>
        </p:spPr>
      </p:pic>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9" name="Text Placeholder 2">
            <a:extLst>
              <a:ext uri="{FF2B5EF4-FFF2-40B4-BE49-F238E27FC236}">
                <a16:creationId xmlns:a16="http://schemas.microsoft.com/office/drawing/2014/main" id="{2F9528F7-C03B-4028-85E0-07CB8FCBBEE5}"/>
              </a:ext>
            </a:extLst>
          </p:cNvPr>
          <p:cNvSpPr>
            <a:spLocks noGrp="1"/>
          </p:cNvSpPr>
          <p:nvPr>
            <p:ph type="body" sz="quarter" idx="10" hasCustomPrompt="1"/>
          </p:nvPr>
        </p:nvSpPr>
        <p:spPr>
          <a:xfrm>
            <a:off x="5112621" y="4360654"/>
            <a:ext cx="5557838" cy="573655"/>
          </a:xfrm>
          <a:prstGeom prst="rect">
            <a:avLst/>
          </a:prstGeom>
        </p:spPr>
        <p:txBody>
          <a:bodyPr/>
          <a:lstStyle>
            <a:lvl1pPr marL="0" indent="0" algn="r">
              <a:buNone/>
              <a:defRPr sz="3600" b="1">
                <a:solidFill>
                  <a:srgbClr val="00205B"/>
                </a:solidFill>
              </a:defRPr>
            </a:lvl1pPr>
          </a:lstStyle>
          <a:p>
            <a:pPr lvl="0"/>
            <a:r>
              <a:rPr lang="en-US"/>
              <a:t>Name, Credentials </a:t>
            </a:r>
          </a:p>
        </p:txBody>
      </p:sp>
      <p:sp>
        <p:nvSpPr>
          <p:cNvPr id="11" name="Text Placeholder 4">
            <a:extLst>
              <a:ext uri="{FF2B5EF4-FFF2-40B4-BE49-F238E27FC236}">
                <a16:creationId xmlns:a16="http://schemas.microsoft.com/office/drawing/2014/main" id="{B6E53C02-7FF9-4F5A-ADD0-6D195837F216}"/>
              </a:ext>
            </a:extLst>
          </p:cNvPr>
          <p:cNvSpPr>
            <a:spLocks noGrp="1"/>
          </p:cNvSpPr>
          <p:nvPr>
            <p:ph type="body" sz="quarter" idx="11" hasCustomPrompt="1"/>
          </p:nvPr>
        </p:nvSpPr>
        <p:spPr>
          <a:xfrm>
            <a:off x="5112621" y="4934309"/>
            <a:ext cx="5557838" cy="905144"/>
          </a:xfrm>
          <a:prstGeom prst="rect">
            <a:avLst/>
          </a:prstGeom>
        </p:spPr>
        <p:txBody>
          <a:bodyPr/>
          <a:lstStyle>
            <a:lvl1pPr marL="0" indent="0" algn="r">
              <a:lnSpc>
                <a:spcPct val="100000"/>
              </a:lnSpc>
              <a:spcBef>
                <a:spcPts val="0"/>
              </a:spcBef>
              <a:buNone/>
              <a:defRPr>
                <a:solidFill>
                  <a:srgbClr val="00205B"/>
                </a:solidFill>
              </a:defRPr>
            </a:lvl1pPr>
          </a:lstStyle>
          <a:p>
            <a:pPr lvl="0"/>
            <a:r>
              <a:rPr lang="en-US"/>
              <a:t>Title</a:t>
            </a:r>
          </a:p>
          <a:p>
            <a:pPr lvl="0"/>
            <a:r>
              <a:rPr lang="en-US"/>
              <a:t>Organization</a:t>
            </a:r>
          </a:p>
        </p:txBody>
      </p:sp>
      <p:sp>
        <p:nvSpPr>
          <p:cNvPr id="12" name="Rectangle 11">
            <a:extLst>
              <a:ext uri="{FF2B5EF4-FFF2-40B4-BE49-F238E27FC236}">
                <a16:creationId xmlns:a16="http://schemas.microsoft.com/office/drawing/2014/main" id="{6F253EB8-BC4F-48A3-9B81-71C976292C40}"/>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06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3" name="Table Placeholder 2">
            <a:extLst>
              <a:ext uri="{FF2B5EF4-FFF2-40B4-BE49-F238E27FC236}">
                <a16:creationId xmlns:a16="http://schemas.microsoft.com/office/drawing/2014/main" id="{9EF160EF-6E2E-47A9-B213-56302220232F}"/>
              </a:ext>
            </a:extLst>
          </p:cNvPr>
          <p:cNvSpPr>
            <a:spLocks noGrp="1"/>
          </p:cNvSpPr>
          <p:nvPr>
            <p:ph type="tbl" sz="quarter" idx="10"/>
          </p:nvPr>
        </p:nvSpPr>
        <p:spPr>
          <a:xfrm>
            <a:off x="630238" y="1595438"/>
            <a:ext cx="10929937" cy="4572000"/>
          </a:xfrm>
          <a:prstGeom prst="rect">
            <a:avLst/>
          </a:prstGeom>
        </p:spPr>
        <p:txBody>
          <a:bodyPr/>
          <a:lstStyle/>
          <a:p>
            <a:endParaRPr lang="en-US"/>
          </a:p>
        </p:txBody>
      </p:sp>
      <p:sp>
        <p:nvSpPr>
          <p:cNvPr id="10" name="Title Placeholder 1">
            <a:extLst>
              <a:ext uri="{FF2B5EF4-FFF2-40B4-BE49-F238E27FC236}">
                <a16:creationId xmlns:a16="http://schemas.microsoft.com/office/drawing/2014/main" id="{31E0EBCC-1A02-4E19-8866-698572F5B273}"/>
              </a:ext>
            </a:extLst>
          </p:cNvPr>
          <p:cNvSpPr>
            <a:spLocks noGrp="1"/>
          </p:cNvSpPr>
          <p:nvPr>
            <p:ph type="title" hasCustomPrompt="1"/>
          </p:nvPr>
        </p:nvSpPr>
        <p:spPr>
          <a:xfrm>
            <a:off x="641805" y="708336"/>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Table Title </a:t>
            </a:r>
          </a:p>
        </p:txBody>
      </p:sp>
    </p:spTree>
    <p:extLst>
      <p:ext uri="{BB962C8B-B14F-4D97-AF65-F5344CB8AC3E}">
        <p14:creationId xmlns:p14="http://schemas.microsoft.com/office/powerpoint/2010/main" val="703973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Meeting Participa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pic>
        <p:nvPicPr>
          <p:cNvPr id="5" name="Picture 4">
            <a:extLst>
              <a:ext uri="{FF2B5EF4-FFF2-40B4-BE49-F238E27FC236}">
                <a16:creationId xmlns:a16="http://schemas.microsoft.com/office/drawing/2014/main" id="{58893A88-8BE7-4EBF-AF41-FEFC993B0699}"/>
              </a:ext>
            </a:extLst>
          </p:cNvPr>
          <p:cNvPicPr>
            <a:picLocks noChangeAspect="1"/>
          </p:cNvPicPr>
          <p:nvPr userDrawn="1"/>
        </p:nvPicPr>
        <p:blipFill>
          <a:blip r:embed="rId3"/>
          <a:stretch>
            <a:fillRect/>
          </a:stretch>
        </p:blipFill>
        <p:spPr>
          <a:xfrm>
            <a:off x="10773092" y="3699568"/>
            <a:ext cx="1009015" cy="2654559"/>
          </a:xfrm>
          <a:prstGeom prst="rect">
            <a:avLst/>
          </a:prstGeom>
        </p:spPr>
      </p:pic>
      <p:sp>
        <p:nvSpPr>
          <p:cNvPr id="4" name="Text Placeholder 3">
            <a:extLst>
              <a:ext uri="{FF2B5EF4-FFF2-40B4-BE49-F238E27FC236}">
                <a16:creationId xmlns:a16="http://schemas.microsoft.com/office/drawing/2014/main" id="{88D5AA46-F9C6-4242-848C-5B2D3EC7CC8E}"/>
              </a:ext>
            </a:extLst>
          </p:cNvPr>
          <p:cNvSpPr>
            <a:spLocks noGrp="1"/>
          </p:cNvSpPr>
          <p:nvPr>
            <p:ph type="body" sz="quarter" idx="10" hasCustomPrompt="1"/>
          </p:nvPr>
        </p:nvSpPr>
        <p:spPr>
          <a:xfrm>
            <a:off x="1483145" y="1604738"/>
            <a:ext cx="3684078" cy="3648524"/>
          </a:xfrm>
          <a:prstGeom prst="rect">
            <a:avLst/>
          </a:prstGeom>
        </p:spPr>
        <p:txBody>
          <a:bodyPr/>
          <a:lstStyle>
            <a:lvl1pPr marL="0" indent="0">
              <a:buNone/>
              <a:defRPr>
                <a:solidFill>
                  <a:srgbClr val="00205B"/>
                </a:solidFill>
              </a:defRPr>
            </a:lvl1pPr>
          </a:lstStyle>
          <a:p>
            <a:pPr lvl="0"/>
            <a:r>
              <a:rPr lang="en-US"/>
              <a:t>Participants</a:t>
            </a:r>
          </a:p>
          <a:p>
            <a:pPr lvl="0"/>
            <a:endParaRPr lang="en-US"/>
          </a:p>
          <a:p>
            <a:pPr lvl="0"/>
            <a:r>
              <a:rPr lang="en-US"/>
              <a:t>Table Facilitators</a:t>
            </a:r>
          </a:p>
          <a:p>
            <a:pPr lvl="0"/>
            <a:endParaRPr lang="en-US"/>
          </a:p>
          <a:p>
            <a:pPr lvl="0"/>
            <a:r>
              <a:rPr lang="en-US"/>
              <a:t>Observers</a:t>
            </a:r>
          </a:p>
          <a:p>
            <a:pPr lvl="0"/>
            <a:endParaRPr lang="en-US"/>
          </a:p>
          <a:p>
            <a:pPr lvl="0"/>
            <a:r>
              <a:rPr lang="en-US"/>
              <a:t>Forum Writer</a:t>
            </a:r>
          </a:p>
        </p:txBody>
      </p:sp>
      <p:sp>
        <p:nvSpPr>
          <p:cNvPr id="7" name="Picture Placeholder 6">
            <a:extLst>
              <a:ext uri="{FF2B5EF4-FFF2-40B4-BE49-F238E27FC236}">
                <a16:creationId xmlns:a16="http://schemas.microsoft.com/office/drawing/2014/main" id="{81DAF2C9-15A9-4629-B709-A2EA0B699A99}"/>
              </a:ext>
            </a:extLst>
          </p:cNvPr>
          <p:cNvSpPr>
            <a:spLocks noGrp="1"/>
          </p:cNvSpPr>
          <p:nvPr>
            <p:ph type="pic" sz="quarter" idx="11"/>
          </p:nvPr>
        </p:nvSpPr>
        <p:spPr>
          <a:xfrm>
            <a:off x="6096000" y="1604738"/>
            <a:ext cx="3660775" cy="3632200"/>
          </a:xfrm>
          <a:prstGeom prst="rect">
            <a:avLst/>
          </a:prstGeom>
        </p:spPr>
        <p:txBody>
          <a:bodyPr/>
          <a:lstStyle/>
          <a:p>
            <a:endParaRPr lang="en-US"/>
          </a:p>
        </p:txBody>
      </p:sp>
      <p:sp>
        <p:nvSpPr>
          <p:cNvPr id="9" name="Rectangle 8">
            <a:extLst>
              <a:ext uri="{FF2B5EF4-FFF2-40B4-BE49-F238E27FC236}">
                <a16:creationId xmlns:a16="http://schemas.microsoft.com/office/drawing/2014/main" id="{DB184AF9-DB92-4728-8848-E9C94F3FA87B}"/>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62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Smart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Tree>
    <p:extLst>
      <p:ext uri="{BB962C8B-B14F-4D97-AF65-F5344CB8AC3E}">
        <p14:creationId xmlns:p14="http://schemas.microsoft.com/office/powerpoint/2010/main" val="1724679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B8E4153-DE9F-B14B-8EEA-DC82E1CED11F}"/>
              </a:ext>
            </a:extLst>
          </p:cNvPr>
          <p:cNvSpPr>
            <a:spLocks noGrp="1"/>
          </p:cNvSpPr>
          <p:nvPr>
            <p:ph type="title" hasCustomPrompt="1"/>
          </p:nvPr>
        </p:nvSpPr>
        <p:spPr>
          <a:xfrm>
            <a:off x="612775" y="685800"/>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Title</a:t>
            </a:r>
          </a:p>
        </p:txBody>
      </p:sp>
      <p:pic>
        <p:nvPicPr>
          <p:cNvPr id="7" name="Picture 6">
            <a:extLst>
              <a:ext uri="{FF2B5EF4-FFF2-40B4-BE49-F238E27FC236}">
                <a16:creationId xmlns:a16="http://schemas.microsoft.com/office/drawing/2014/main" id="{602F6712-1591-4E76-A2D0-28901D4E39D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10" name="Text Placeholder 9">
            <a:extLst>
              <a:ext uri="{FF2B5EF4-FFF2-40B4-BE49-F238E27FC236}">
                <a16:creationId xmlns:a16="http://schemas.microsoft.com/office/drawing/2014/main" id="{6C239AC9-62D5-4D9C-8874-57F5E615D87B}"/>
              </a:ext>
            </a:extLst>
          </p:cNvPr>
          <p:cNvSpPr>
            <a:spLocks noGrp="1"/>
          </p:cNvSpPr>
          <p:nvPr>
            <p:ph type="body" sz="quarter" idx="10"/>
          </p:nvPr>
        </p:nvSpPr>
        <p:spPr>
          <a:xfrm>
            <a:off x="612775" y="1604513"/>
            <a:ext cx="10980738" cy="4567687"/>
          </a:xfrm>
          <a:prstGeom prst="rect">
            <a:avLst/>
          </a:prstGeom>
        </p:spPr>
        <p:txBody>
          <a:bodyPr/>
          <a:lstStyle>
            <a:lvl1pPr>
              <a:buClr>
                <a:srgbClr val="EF5323"/>
              </a:buClr>
              <a:defRPr>
                <a:solidFill>
                  <a:srgbClr val="00205B"/>
                </a:solidFill>
              </a:defRPr>
            </a:lvl1pPr>
            <a:lvl2pPr>
              <a:buClr>
                <a:srgbClr val="EF5323"/>
              </a:buClr>
              <a:defRPr>
                <a:solidFill>
                  <a:srgbClr val="00205B"/>
                </a:solidFill>
              </a:defRPr>
            </a:lvl2pPr>
            <a:lvl3pPr>
              <a:buClr>
                <a:srgbClr val="EF5323"/>
              </a:buClr>
              <a:defRPr>
                <a:solidFill>
                  <a:srgbClr val="00205B"/>
                </a:solidFill>
              </a:defRPr>
            </a:lvl3pPr>
            <a:lvl4pPr>
              <a:buClr>
                <a:srgbClr val="EF5323"/>
              </a:buClr>
              <a:defRPr>
                <a:solidFill>
                  <a:srgbClr val="00205B"/>
                </a:solidFill>
              </a:defRPr>
            </a:lvl4pPr>
            <a:lvl5pPr>
              <a:buClr>
                <a:srgbClr val="EF5323"/>
              </a:buClr>
              <a:defRPr>
                <a:solidFill>
                  <a:srgbClr val="0020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064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2EFEE-9647-FACA-E60D-72A4C94B099D}"/>
              </a:ext>
            </a:extLst>
          </p:cNvPr>
          <p:cNvSpPr>
            <a:spLocks noGrp="1"/>
          </p:cNvSpPr>
          <p:nvPr>
            <p:ph type="title"/>
          </p:nvPr>
        </p:nvSpPr>
        <p:spPr>
          <a:xfrm>
            <a:off x="831850" y="1709738"/>
            <a:ext cx="10515600" cy="2852737"/>
          </a:xfrm>
        </p:spPr>
        <p:txBody>
          <a:bodyPr anchor="b"/>
          <a:lstStyle>
            <a:lvl1pPr>
              <a:defRPr sz="6000">
                <a:latin typeface="Franklin Gothic Medium" panose="020B06030201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B3AD180-2B37-3DFE-FB0F-BAB4936FCC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5E6DCF-2057-2CC8-78D9-E18170EE7DAA}"/>
              </a:ext>
            </a:extLst>
          </p:cNvPr>
          <p:cNvSpPr>
            <a:spLocks noGrp="1"/>
          </p:cNvSpPr>
          <p:nvPr>
            <p:ph type="dt" sz="half" idx="10"/>
          </p:nvPr>
        </p:nvSpPr>
        <p:spPr/>
        <p:txBody>
          <a:bodyPr/>
          <a:lstStyle/>
          <a:p>
            <a:fld id="{6DF820AB-6060-4260-AB49-86DD5049A28A}" type="datetimeFigureOut">
              <a:rPr lang="en-US" smtClean="0"/>
              <a:t>3/19/2024</a:t>
            </a:fld>
            <a:endParaRPr lang="en-US"/>
          </a:p>
        </p:txBody>
      </p:sp>
      <p:sp>
        <p:nvSpPr>
          <p:cNvPr id="5" name="Footer Placeholder 4">
            <a:extLst>
              <a:ext uri="{FF2B5EF4-FFF2-40B4-BE49-F238E27FC236}">
                <a16:creationId xmlns:a16="http://schemas.microsoft.com/office/drawing/2014/main" id="{CA26A80E-039B-3C79-4FA9-8B4578FF5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123D2-B309-97CE-4BDB-FC902FC3BD74}"/>
              </a:ext>
            </a:extLst>
          </p:cNvPr>
          <p:cNvSpPr>
            <a:spLocks noGrp="1"/>
          </p:cNvSpPr>
          <p:nvPr>
            <p:ph type="sldNum" sz="quarter" idx="12"/>
          </p:nvPr>
        </p:nvSpPr>
        <p:spPr/>
        <p:txBody>
          <a:bodyPr/>
          <a:lstStyle/>
          <a:p>
            <a:fld id="{45ECF1CB-E2D6-4D5A-952B-3923E5FC3320}" type="slidenum">
              <a:rPr lang="en-US" smtClean="0"/>
              <a:t>‹#›</a:t>
            </a:fld>
            <a:endParaRPr lang="en-US"/>
          </a:p>
        </p:txBody>
      </p:sp>
      <p:sp>
        <p:nvSpPr>
          <p:cNvPr id="9" name="Rectangle 8">
            <a:extLst>
              <a:ext uri="{FF2B5EF4-FFF2-40B4-BE49-F238E27FC236}">
                <a16:creationId xmlns:a16="http://schemas.microsoft.com/office/drawing/2014/main" id="{AAA5EB10-3EDD-3D65-DD30-176913423E94}"/>
              </a:ext>
            </a:extLst>
          </p:cNvPr>
          <p:cNvSpPr/>
          <p:nvPr userDrawn="1"/>
        </p:nvSpPr>
        <p:spPr>
          <a:xfrm>
            <a:off x="1" y="6356350"/>
            <a:ext cx="11043696" cy="501650"/>
          </a:xfrm>
          <a:prstGeom prst="rect">
            <a:avLst/>
          </a:prstGeom>
          <a:solidFill>
            <a:srgbClr val="0079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a:extLst>
              <a:ext uri="{FF2B5EF4-FFF2-40B4-BE49-F238E27FC236}">
                <a16:creationId xmlns:a16="http://schemas.microsoft.com/office/drawing/2014/main" id="{60DC8ACB-768D-421B-9157-21FE427ABB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72271" y="6176964"/>
            <a:ext cx="1091533" cy="641714"/>
          </a:xfrm>
          <a:prstGeom prst="rect">
            <a:avLst/>
          </a:prstGeom>
        </p:spPr>
      </p:pic>
    </p:spTree>
    <p:extLst>
      <p:ext uri="{BB962C8B-B14F-4D97-AF65-F5344CB8AC3E}">
        <p14:creationId xmlns:p14="http://schemas.microsoft.com/office/powerpoint/2010/main" val="1261686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93261-EA92-D942-B897-06D8EB74C7D0}"/>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Content Placeholder 3">
            <a:extLst>
              <a:ext uri="{FF2B5EF4-FFF2-40B4-BE49-F238E27FC236}">
                <a16:creationId xmlns:a16="http://schemas.microsoft.com/office/drawing/2014/main" id="{9A2DFE24-1530-4A34-BC56-8B5A7D86569A}"/>
              </a:ext>
            </a:extLst>
          </p:cNvPr>
          <p:cNvSpPr>
            <a:spLocks noGrp="1"/>
          </p:cNvSpPr>
          <p:nvPr>
            <p:ph sz="half" idx="2"/>
          </p:nvPr>
        </p:nvSpPr>
        <p:spPr>
          <a:xfrm>
            <a:off x="612774" y="1604512"/>
            <a:ext cx="11008044" cy="4567687"/>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9A344E7-AEE7-6048-9314-21115FD15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2070000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56C8EC6E-9E55-7246-89D9-7FF10A01A7E5}"/>
              </a:ext>
            </a:extLst>
          </p:cNvPr>
          <p:cNvSpPr>
            <a:spLocks noGrp="1"/>
          </p:cNvSpPr>
          <p:nvPr>
            <p:ph idx="1" hasCustomPrompt="1"/>
          </p:nvPr>
        </p:nvSpPr>
        <p:spPr>
          <a:xfrm>
            <a:off x="838200" y="1825625"/>
            <a:ext cx="10515600" cy="3903663"/>
          </a:xfrm>
          <a:prstGeom prst="rect">
            <a:avLst/>
          </a:prstGeom>
        </p:spPr>
        <p:txBody>
          <a:bodyPr vert="horz" lIns="91440" tIns="45720" rIns="91440" bIns="45720" rtlCol="0">
            <a:normAutofit/>
          </a:bodyPr>
          <a:lstStyle>
            <a:lvl1pPr>
              <a:defRPr>
                <a:solidFill>
                  <a:srgbClr val="00205B"/>
                </a:solidFill>
                <a:latin typeface="+mj-lt"/>
              </a:defRPr>
            </a:lvl1pPr>
            <a:lvl2pPr marL="742950" indent="-285750">
              <a:buClr>
                <a:schemeClr val="accent1"/>
              </a:buClr>
              <a:buFont typeface="Wingdings" pitchFamily="2" charset="2"/>
              <a:buChar char="§"/>
              <a:defRPr>
                <a:solidFill>
                  <a:srgbClr val="00205B"/>
                </a:solidFill>
                <a:latin typeface="+mn-lt"/>
              </a:defRPr>
            </a:lvl2pPr>
            <a:lvl3pPr marL="1200150" indent="-285750">
              <a:buClr>
                <a:schemeClr val="bg2"/>
              </a:buClr>
              <a:buFont typeface="Courier New" panose="02070309020205020404" pitchFamily="49" charset="0"/>
              <a:buChar char="o"/>
              <a:defRPr>
                <a:solidFill>
                  <a:srgbClr val="00205B"/>
                </a:solidFill>
                <a:latin typeface="+mn-lt"/>
              </a:defRPr>
            </a:lvl3pPr>
            <a:lvl4pPr marL="1657350" indent="-285750">
              <a:buFont typeface="Arial" panose="020B0604020202020204" pitchFamily="34" charset="0"/>
              <a:buChar char="•"/>
              <a:defRPr>
                <a:latin typeface="Montserrat" panose="02000505000000020004" pitchFamily="2" charset="77"/>
              </a:defRPr>
            </a:lvl4pPr>
            <a:lvl5pPr>
              <a:defRPr>
                <a:latin typeface="Montserrat" panose="02000505000000020004" pitchFamily="2" charset="77"/>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Tree>
    <p:extLst>
      <p:ext uri="{BB962C8B-B14F-4D97-AF65-F5344CB8AC3E}">
        <p14:creationId xmlns:p14="http://schemas.microsoft.com/office/powerpoint/2010/main" val="2187482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Chart, bubble chart&#10;&#10;Description automatically generated">
            <a:extLst>
              <a:ext uri="{FF2B5EF4-FFF2-40B4-BE49-F238E27FC236}">
                <a16:creationId xmlns:a16="http://schemas.microsoft.com/office/drawing/2014/main" id="{F67FC032-C073-43A7-B9E1-0F6D09E366D5}"/>
              </a:ext>
            </a:extLst>
          </p:cNvPr>
          <p:cNvPicPr>
            <a:picLocks noChangeAspect="1"/>
          </p:cNvPicPr>
          <p:nvPr userDrawn="1"/>
        </p:nvPicPr>
        <p:blipFill rotWithShape="1">
          <a:blip r:embed="rId2"/>
          <a:srcRect t="1" r="72029" b="62233"/>
          <a:stretch/>
        </p:blipFill>
        <p:spPr>
          <a:xfrm>
            <a:off x="228600" y="0"/>
            <a:ext cx="2616200" cy="1989044"/>
          </a:xfrm>
          <a:prstGeom prst="rect">
            <a:avLst/>
          </a:prstGeom>
        </p:spPr>
      </p:pic>
      <p:sp>
        <p:nvSpPr>
          <p:cNvPr id="4" name="TextBox 3">
            <a:extLst>
              <a:ext uri="{FF2B5EF4-FFF2-40B4-BE49-F238E27FC236}">
                <a16:creationId xmlns:a16="http://schemas.microsoft.com/office/drawing/2014/main" id="{F443BAC7-1A75-4A24-AD21-DEEB721F141A}"/>
              </a:ext>
            </a:extLst>
          </p:cNvPr>
          <p:cNvSpPr txBox="1"/>
          <p:nvPr userDrawn="1"/>
        </p:nvSpPr>
        <p:spPr>
          <a:xfrm>
            <a:off x="991890" y="2754294"/>
            <a:ext cx="6238831" cy="1600438"/>
          </a:xfrm>
          <a:prstGeom prst="rect">
            <a:avLst/>
          </a:prstGeom>
          <a:noFill/>
        </p:spPr>
        <p:txBody>
          <a:bodyPr wrap="square" rtlCol="0">
            <a:spAutoFit/>
          </a:bodyPr>
          <a:lstStyle/>
          <a:p>
            <a:r>
              <a:rPr lang="en-US" sz="2800">
                <a:solidFill>
                  <a:srgbClr val="002060"/>
                </a:solidFill>
                <a:latin typeface="Montserrat" pitchFamily="2" charset="77"/>
              </a:rPr>
              <a:t>Title of Advisory Group</a:t>
            </a:r>
          </a:p>
          <a:p>
            <a:r>
              <a:rPr lang="en-US" sz="3500" b="1">
                <a:solidFill>
                  <a:srgbClr val="002060"/>
                </a:solidFill>
                <a:latin typeface="Montserrat" pitchFamily="2" charset="77"/>
              </a:rPr>
              <a:t>Month 2022</a:t>
            </a:r>
          </a:p>
          <a:p>
            <a:r>
              <a:rPr lang="en-US" sz="3500" b="1">
                <a:solidFill>
                  <a:srgbClr val="002060"/>
                </a:solidFill>
                <a:latin typeface="Montserrat" pitchFamily="2" charset="77"/>
              </a:rPr>
              <a:t>Advisory Group Meeting</a:t>
            </a:r>
          </a:p>
        </p:txBody>
      </p:sp>
      <p:sp>
        <p:nvSpPr>
          <p:cNvPr id="5" name="TextBox 4">
            <a:extLst>
              <a:ext uri="{FF2B5EF4-FFF2-40B4-BE49-F238E27FC236}">
                <a16:creationId xmlns:a16="http://schemas.microsoft.com/office/drawing/2014/main" id="{F237E83A-E6F2-4B8B-9C5A-399D25DAF244}"/>
              </a:ext>
            </a:extLst>
          </p:cNvPr>
          <p:cNvSpPr txBox="1"/>
          <p:nvPr userDrawn="1"/>
        </p:nvSpPr>
        <p:spPr>
          <a:xfrm>
            <a:off x="991891" y="5010261"/>
            <a:ext cx="6051165" cy="400110"/>
          </a:xfrm>
          <a:prstGeom prst="rect">
            <a:avLst/>
          </a:prstGeom>
          <a:noFill/>
        </p:spPr>
        <p:txBody>
          <a:bodyPr wrap="square" rtlCol="0">
            <a:spAutoFit/>
          </a:bodyPr>
          <a:lstStyle/>
          <a:p>
            <a:r>
              <a:rPr lang="en-US" sz="2000">
                <a:solidFill>
                  <a:srgbClr val="109EC6"/>
                </a:solidFill>
                <a:latin typeface="Montserrat Light" pitchFamily="2" charset="77"/>
              </a:rPr>
              <a:t>Date of meeting</a:t>
            </a:r>
          </a:p>
        </p:txBody>
      </p:sp>
      <p:sp>
        <p:nvSpPr>
          <p:cNvPr id="6" name="Rectangle 5">
            <a:extLst>
              <a:ext uri="{FF2B5EF4-FFF2-40B4-BE49-F238E27FC236}">
                <a16:creationId xmlns:a16="http://schemas.microsoft.com/office/drawing/2014/main" id="{CF99A59E-2667-45A9-B7DC-01CE4FE0858E}"/>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2D633A9A-2442-4F1D-808B-6F25341903B2}"/>
              </a:ext>
            </a:extLst>
          </p:cNvPr>
          <p:cNvCxnSpPr>
            <a:cxnSpLocks/>
          </p:cNvCxnSpPr>
          <p:nvPr userDrawn="1"/>
        </p:nvCxnSpPr>
        <p:spPr>
          <a:xfrm>
            <a:off x="991891" y="4749783"/>
            <a:ext cx="520436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6A17E2-5D4B-45C1-BB14-DCA1FCA9AE5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13695"/>
          <a:stretch/>
        </p:blipFill>
        <p:spPr>
          <a:xfrm>
            <a:off x="7596907" y="1229110"/>
            <a:ext cx="4595093" cy="4809015"/>
          </a:xfrm>
          <a:prstGeom prst="rect">
            <a:avLst/>
          </a:prstGeom>
        </p:spPr>
      </p:pic>
      <p:pic>
        <p:nvPicPr>
          <p:cNvPr id="9" name="Picture 8" descr="Chart, bubble chart&#10;&#10;Description automatically generated">
            <a:extLst>
              <a:ext uri="{FF2B5EF4-FFF2-40B4-BE49-F238E27FC236}">
                <a16:creationId xmlns:a16="http://schemas.microsoft.com/office/drawing/2014/main" id="{8C4B4626-3D6A-459C-9158-5BB019B5F756}"/>
              </a:ext>
            </a:extLst>
          </p:cNvPr>
          <p:cNvPicPr>
            <a:picLocks noChangeAspect="1"/>
          </p:cNvPicPr>
          <p:nvPr userDrawn="1"/>
        </p:nvPicPr>
        <p:blipFill rotWithShape="1">
          <a:blip r:embed="rId2"/>
          <a:srcRect l="30784" t="11008" r="14048" b="66608"/>
          <a:stretch/>
        </p:blipFill>
        <p:spPr>
          <a:xfrm>
            <a:off x="3123905" y="630093"/>
            <a:ext cx="3438532" cy="785582"/>
          </a:xfrm>
          <a:prstGeom prst="rect">
            <a:avLst/>
          </a:prstGeom>
        </p:spPr>
      </p:pic>
    </p:spTree>
    <p:extLst>
      <p:ext uri="{BB962C8B-B14F-4D97-AF65-F5344CB8AC3E}">
        <p14:creationId xmlns:p14="http://schemas.microsoft.com/office/powerpoint/2010/main" val="159039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Green Caragon">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EC5190-DB6C-504A-A431-681490C9CFFA}"/>
              </a:ext>
            </a:extLst>
          </p:cNvPr>
          <p:cNvPicPr>
            <a:picLocks noChangeAspect="1"/>
          </p:cNvPicPr>
          <p:nvPr userDrawn="1"/>
        </p:nvPicPr>
        <p:blipFill>
          <a:blip r:embed="rId2"/>
          <a:stretch>
            <a:fillRect/>
          </a:stretch>
        </p:blipFill>
        <p:spPr>
          <a:xfrm>
            <a:off x="-1793488" y="2007219"/>
            <a:ext cx="6858000" cy="6858000"/>
          </a:xfrm>
          <a:prstGeom prst="rect">
            <a:avLst/>
          </a:prstGeom>
        </p:spPr>
      </p:pic>
    </p:spTree>
    <p:extLst>
      <p:ext uri="{BB962C8B-B14F-4D97-AF65-F5344CB8AC3E}">
        <p14:creationId xmlns:p14="http://schemas.microsoft.com/office/powerpoint/2010/main" val="1149188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White One-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1328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02DADF-BD15-C1EE-9365-11DCFD808A79}"/>
              </a:ext>
            </a:extLst>
          </p:cNvPr>
          <p:cNvSpPr/>
          <p:nvPr userDrawn="1"/>
        </p:nvSpPr>
        <p:spPr>
          <a:xfrm>
            <a:off x="1" y="6356350"/>
            <a:ext cx="11043696" cy="501650"/>
          </a:xfrm>
          <a:prstGeom prst="rect">
            <a:avLst/>
          </a:prstGeom>
          <a:solidFill>
            <a:srgbClr val="0079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49F5A-FB71-D50A-17D8-658CE432EBAD}"/>
              </a:ext>
            </a:extLst>
          </p:cNvPr>
          <p:cNvSpPr>
            <a:spLocks noGrp="1"/>
          </p:cNvSpPr>
          <p:nvPr>
            <p:ph type="title"/>
          </p:nvPr>
        </p:nvSpPr>
        <p:spPr>
          <a:xfrm>
            <a:off x="1986116" y="365125"/>
            <a:ext cx="9367684" cy="1325563"/>
          </a:xfrm>
        </p:spPr>
        <p:txBody>
          <a:bodyPr/>
          <a:lstStyle>
            <a:lvl1pPr>
              <a:defRPr>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BAE44D97-49E1-7D4B-2B92-EB2BE85A15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80BF6-26CD-2C68-814F-A76491612364}"/>
              </a:ext>
            </a:extLst>
          </p:cNvPr>
          <p:cNvSpPr>
            <a:spLocks noGrp="1"/>
          </p:cNvSpPr>
          <p:nvPr>
            <p:ph type="dt" sz="half" idx="10"/>
          </p:nvPr>
        </p:nvSpPr>
        <p:spPr/>
        <p:txBody>
          <a:bodyPr/>
          <a:lstStyle/>
          <a:p>
            <a:fld id="{6DF820AB-6060-4260-AB49-86DD5049A28A}" type="datetimeFigureOut">
              <a:rPr lang="en-US" smtClean="0"/>
              <a:t>3/19/2024</a:t>
            </a:fld>
            <a:endParaRPr lang="en-US"/>
          </a:p>
        </p:txBody>
      </p:sp>
      <p:sp>
        <p:nvSpPr>
          <p:cNvPr id="5" name="Footer Placeholder 4">
            <a:extLst>
              <a:ext uri="{FF2B5EF4-FFF2-40B4-BE49-F238E27FC236}">
                <a16:creationId xmlns:a16="http://schemas.microsoft.com/office/drawing/2014/main" id="{2CEEDA07-46E6-F595-E19E-068CC7554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A0A04-FF0B-941C-FC21-1582BA8DC387}"/>
              </a:ext>
            </a:extLst>
          </p:cNvPr>
          <p:cNvSpPr>
            <a:spLocks noGrp="1"/>
          </p:cNvSpPr>
          <p:nvPr>
            <p:ph type="sldNum" sz="quarter" idx="12"/>
          </p:nvPr>
        </p:nvSpPr>
        <p:spPr/>
        <p:txBody>
          <a:bodyPr/>
          <a:lstStyle/>
          <a:p>
            <a:fld id="{45ECF1CB-E2D6-4D5A-952B-3923E5FC3320}" type="slidenum">
              <a:rPr lang="en-US" smtClean="0"/>
              <a:t>‹#›</a:t>
            </a:fld>
            <a:endParaRPr lang="en-US"/>
          </a:p>
        </p:txBody>
      </p:sp>
      <p:pic>
        <p:nvPicPr>
          <p:cNvPr id="7" name="Picture 6" descr="Shape&#10;&#10;Description automatically generated">
            <a:extLst>
              <a:ext uri="{FF2B5EF4-FFF2-40B4-BE49-F238E27FC236}">
                <a16:creationId xmlns:a16="http://schemas.microsoft.com/office/drawing/2014/main" id="{B7CBBC45-1FD1-0765-D8DB-DA3119A8E8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28" t="45819" r="70401" b="15394"/>
          <a:stretch/>
        </p:blipFill>
        <p:spPr>
          <a:xfrm rot="10800000">
            <a:off x="-117989" y="-9833"/>
            <a:ext cx="2691577" cy="1815793"/>
          </a:xfrm>
          <a:prstGeom prst="rect">
            <a:avLst/>
          </a:prstGeom>
        </p:spPr>
      </p:pic>
      <p:pic>
        <p:nvPicPr>
          <p:cNvPr id="9" name="Picture 8" descr="Logo&#10;&#10;Description automatically generated">
            <a:extLst>
              <a:ext uri="{FF2B5EF4-FFF2-40B4-BE49-F238E27FC236}">
                <a16:creationId xmlns:a16="http://schemas.microsoft.com/office/drawing/2014/main" id="{5BEF1602-2D93-FE05-6B7A-B89ED0D74A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72271" y="6176964"/>
            <a:ext cx="1091533" cy="641714"/>
          </a:xfrm>
          <a:prstGeom prst="rect">
            <a:avLst/>
          </a:prstGeom>
        </p:spPr>
      </p:pic>
    </p:spTree>
    <p:extLst>
      <p:ext uri="{BB962C8B-B14F-4D97-AF65-F5344CB8AC3E}">
        <p14:creationId xmlns:p14="http://schemas.microsoft.com/office/powerpoint/2010/main" val="204416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93261-EA92-D942-B897-06D8EB74C7D0}"/>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7" name="Picture 6">
            <a:extLst>
              <a:ext uri="{FF2B5EF4-FFF2-40B4-BE49-F238E27FC236}">
                <a16:creationId xmlns:a16="http://schemas.microsoft.com/office/drawing/2014/main" id="{29A344E7-AEE7-6048-9314-21115FD15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26324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Welcom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660363-F908-4C28-88C2-B6E63CD057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682" y="2286000"/>
            <a:ext cx="5061857" cy="4572000"/>
          </a:xfrm>
          <a:prstGeom prst="rect">
            <a:avLst/>
          </a:prstGeom>
        </p:spPr>
      </p:pic>
      <p:pic>
        <p:nvPicPr>
          <p:cNvPr id="16" name="Picture 15">
            <a:extLst>
              <a:ext uri="{FF2B5EF4-FFF2-40B4-BE49-F238E27FC236}">
                <a16:creationId xmlns:a16="http://schemas.microsoft.com/office/drawing/2014/main" id="{5E6FAF23-A4D6-0540-9B47-8F886D3AC0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3" name="Text Placeholder 2">
            <a:extLst>
              <a:ext uri="{FF2B5EF4-FFF2-40B4-BE49-F238E27FC236}">
                <a16:creationId xmlns:a16="http://schemas.microsoft.com/office/drawing/2014/main" id="{6B096B57-9E32-4EE1-9F0B-3DA37E5ADEE8}"/>
              </a:ext>
            </a:extLst>
          </p:cNvPr>
          <p:cNvSpPr>
            <a:spLocks noGrp="1"/>
          </p:cNvSpPr>
          <p:nvPr>
            <p:ph type="body" sz="quarter" idx="10" hasCustomPrompt="1"/>
          </p:nvPr>
        </p:nvSpPr>
        <p:spPr>
          <a:xfrm>
            <a:off x="6096000" y="3877575"/>
            <a:ext cx="5557838" cy="573655"/>
          </a:xfrm>
          <a:prstGeom prst="rect">
            <a:avLst/>
          </a:prstGeom>
        </p:spPr>
        <p:txBody>
          <a:bodyPr/>
          <a:lstStyle>
            <a:lvl1pPr marL="0" indent="0" algn="r">
              <a:buNone/>
              <a:defRPr sz="3600" b="1">
                <a:solidFill>
                  <a:srgbClr val="00205B"/>
                </a:solidFill>
              </a:defRPr>
            </a:lvl1pPr>
          </a:lstStyle>
          <a:p>
            <a:pPr lvl="0"/>
            <a:r>
              <a:rPr lang="en-US"/>
              <a:t>Name, Credentials </a:t>
            </a:r>
          </a:p>
        </p:txBody>
      </p:sp>
      <p:sp>
        <p:nvSpPr>
          <p:cNvPr id="5" name="Text Placeholder 4">
            <a:extLst>
              <a:ext uri="{FF2B5EF4-FFF2-40B4-BE49-F238E27FC236}">
                <a16:creationId xmlns:a16="http://schemas.microsoft.com/office/drawing/2014/main" id="{D1CCD409-F15A-4CE2-86A2-9EAEF9A97518}"/>
              </a:ext>
            </a:extLst>
          </p:cNvPr>
          <p:cNvSpPr>
            <a:spLocks noGrp="1"/>
          </p:cNvSpPr>
          <p:nvPr>
            <p:ph type="body" sz="quarter" idx="11" hasCustomPrompt="1"/>
          </p:nvPr>
        </p:nvSpPr>
        <p:spPr>
          <a:xfrm>
            <a:off x="6096000" y="4460486"/>
            <a:ext cx="5557838" cy="905144"/>
          </a:xfrm>
          <a:prstGeom prst="rect">
            <a:avLst/>
          </a:prstGeom>
        </p:spPr>
        <p:txBody>
          <a:bodyPr/>
          <a:lstStyle>
            <a:lvl1pPr marL="0" indent="0" algn="r">
              <a:lnSpc>
                <a:spcPct val="100000"/>
              </a:lnSpc>
              <a:spcBef>
                <a:spcPts val="0"/>
              </a:spcBef>
              <a:buNone/>
              <a:defRPr>
                <a:solidFill>
                  <a:srgbClr val="00205B"/>
                </a:solidFill>
              </a:defRPr>
            </a:lvl1pPr>
          </a:lstStyle>
          <a:p>
            <a:pPr lvl="0"/>
            <a:r>
              <a:rPr lang="en-US"/>
              <a:t>Title</a:t>
            </a:r>
          </a:p>
          <a:p>
            <a:pPr lvl="0"/>
            <a:r>
              <a:rPr lang="en-US"/>
              <a:t>Organization</a:t>
            </a:r>
          </a:p>
        </p:txBody>
      </p:sp>
      <p:sp>
        <p:nvSpPr>
          <p:cNvPr id="7" name="Text Placeholder 6">
            <a:extLst>
              <a:ext uri="{FF2B5EF4-FFF2-40B4-BE49-F238E27FC236}">
                <a16:creationId xmlns:a16="http://schemas.microsoft.com/office/drawing/2014/main" id="{B537BB9E-4902-487C-9984-EEC51F096169}"/>
              </a:ext>
            </a:extLst>
          </p:cNvPr>
          <p:cNvSpPr>
            <a:spLocks noGrp="1"/>
          </p:cNvSpPr>
          <p:nvPr>
            <p:ph type="body" sz="quarter" idx="12" hasCustomPrompt="1"/>
          </p:nvPr>
        </p:nvSpPr>
        <p:spPr>
          <a:xfrm>
            <a:off x="6096000" y="1612900"/>
            <a:ext cx="5489575" cy="923925"/>
          </a:xfrm>
          <a:prstGeom prst="rect">
            <a:avLst/>
          </a:prstGeom>
        </p:spPr>
        <p:txBody>
          <a:bodyPr/>
          <a:lstStyle>
            <a:lvl1pPr marL="0" indent="0" algn="ctr">
              <a:buNone/>
              <a:defRPr sz="7200" b="1">
                <a:solidFill>
                  <a:srgbClr val="00205B"/>
                </a:solidFill>
                <a:latin typeface="+mj-lt"/>
              </a:defRPr>
            </a:lvl1pPr>
          </a:lstStyle>
          <a:p>
            <a:pPr lvl="0"/>
            <a:r>
              <a:rPr lang="en-US"/>
              <a:t>Welcome</a:t>
            </a:r>
          </a:p>
        </p:txBody>
      </p:sp>
      <p:sp>
        <p:nvSpPr>
          <p:cNvPr id="10" name="Rectangle 9">
            <a:extLst>
              <a:ext uri="{FF2B5EF4-FFF2-40B4-BE49-F238E27FC236}">
                <a16:creationId xmlns:a16="http://schemas.microsoft.com/office/drawing/2014/main" id="{106AC077-26C9-407D-8D44-A6922425527F}"/>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78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ransition slide with sponsor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A923A4-FC3E-0744-B8C7-C4807D8D9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682" y="2286000"/>
            <a:ext cx="5061857" cy="4572000"/>
          </a:xfrm>
          <a:prstGeom prst="rect">
            <a:avLst/>
          </a:prstGeom>
        </p:spPr>
      </p:pic>
      <p:pic>
        <p:nvPicPr>
          <p:cNvPr id="16" name="Picture 15">
            <a:extLst>
              <a:ext uri="{FF2B5EF4-FFF2-40B4-BE49-F238E27FC236}">
                <a16:creationId xmlns:a16="http://schemas.microsoft.com/office/drawing/2014/main" id="{5E6FAF23-A4D6-0540-9B47-8F886D3AC0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7" name="Text Placeholder 6">
            <a:extLst>
              <a:ext uri="{FF2B5EF4-FFF2-40B4-BE49-F238E27FC236}">
                <a16:creationId xmlns:a16="http://schemas.microsoft.com/office/drawing/2014/main" id="{B537BB9E-4902-487C-9984-EEC51F096169}"/>
              </a:ext>
            </a:extLst>
          </p:cNvPr>
          <p:cNvSpPr>
            <a:spLocks noGrp="1"/>
          </p:cNvSpPr>
          <p:nvPr>
            <p:ph type="body" sz="quarter" idx="12" hasCustomPrompt="1"/>
          </p:nvPr>
        </p:nvSpPr>
        <p:spPr>
          <a:xfrm>
            <a:off x="3355676" y="1638779"/>
            <a:ext cx="8229600" cy="931893"/>
          </a:xfrm>
          <a:prstGeom prst="rect">
            <a:avLst/>
          </a:prstGeom>
        </p:spPr>
        <p:txBody>
          <a:bodyPr/>
          <a:lstStyle>
            <a:lvl1pPr marL="0" indent="0" algn="ctr">
              <a:buNone/>
              <a:defRPr sz="7200" b="1">
                <a:solidFill>
                  <a:srgbClr val="00205B"/>
                </a:solidFill>
                <a:latin typeface="+mj-lt"/>
              </a:defRPr>
            </a:lvl1pPr>
          </a:lstStyle>
          <a:p>
            <a:pPr lvl="0"/>
            <a:r>
              <a:rPr lang="en-US"/>
              <a:t>Transition Slide</a:t>
            </a:r>
          </a:p>
        </p:txBody>
      </p:sp>
      <p:sp>
        <p:nvSpPr>
          <p:cNvPr id="3" name="Picture Placeholder 2">
            <a:extLst>
              <a:ext uri="{FF2B5EF4-FFF2-40B4-BE49-F238E27FC236}">
                <a16:creationId xmlns:a16="http://schemas.microsoft.com/office/drawing/2014/main" id="{5DF26E7F-F7ED-4196-8151-03CDA8B20E87}"/>
              </a:ext>
            </a:extLst>
          </p:cNvPr>
          <p:cNvSpPr>
            <a:spLocks noGrp="1"/>
          </p:cNvSpPr>
          <p:nvPr>
            <p:ph type="pic" sz="quarter" idx="13"/>
          </p:nvPr>
        </p:nvSpPr>
        <p:spPr>
          <a:xfrm>
            <a:off x="5181600" y="3433313"/>
            <a:ext cx="2736850" cy="931863"/>
          </a:xfrm>
          <a:prstGeom prst="rect">
            <a:avLst/>
          </a:prstGeom>
        </p:spPr>
        <p:txBody>
          <a:bodyPr/>
          <a:lstStyle/>
          <a:p>
            <a:endParaRPr lang="en-US"/>
          </a:p>
        </p:txBody>
      </p:sp>
      <p:sp>
        <p:nvSpPr>
          <p:cNvPr id="8" name="Picture Placeholder 2">
            <a:extLst>
              <a:ext uri="{FF2B5EF4-FFF2-40B4-BE49-F238E27FC236}">
                <a16:creationId xmlns:a16="http://schemas.microsoft.com/office/drawing/2014/main" id="{BDFF8D1E-4E96-4C02-8868-48ADF2DFEE14}"/>
              </a:ext>
            </a:extLst>
          </p:cNvPr>
          <p:cNvSpPr>
            <a:spLocks noGrp="1"/>
          </p:cNvSpPr>
          <p:nvPr>
            <p:ph type="pic" sz="quarter" idx="14"/>
          </p:nvPr>
        </p:nvSpPr>
        <p:spPr>
          <a:xfrm>
            <a:off x="8848426" y="5201937"/>
            <a:ext cx="2736850" cy="931863"/>
          </a:xfrm>
          <a:prstGeom prst="rect">
            <a:avLst/>
          </a:prstGeom>
        </p:spPr>
        <p:txBody>
          <a:bodyPr/>
          <a:lstStyle/>
          <a:p>
            <a:endParaRPr lang="en-US"/>
          </a:p>
        </p:txBody>
      </p:sp>
      <p:sp>
        <p:nvSpPr>
          <p:cNvPr id="10" name="Picture Placeholder 2">
            <a:extLst>
              <a:ext uri="{FF2B5EF4-FFF2-40B4-BE49-F238E27FC236}">
                <a16:creationId xmlns:a16="http://schemas.microsoft.com/office/drawing/2014/main" id="{4656B016-8522-43A7-BD4E-9308A79DE02C}"/>
              </a:ext>
            </a:extLst>
          </p:cNvPr>
          <p:cNvSpPr>
            <a:spLocks noGrp="1"/>
          </p:cNvSpPr>
          <p:nvPr>
            <p:ph type="pic" sz="quarter" idx="15"/>
          </p:nvPr>
        </p:nvSpPr>
        <p:spPr>
          <a:xfrm>
            <a:off x="8848426" y="3420373"/>
            <a:ext cx="2736850" cy="931863"/>
          </a:xfrm>
          <a:prstGeom prst="rect">
            <a:avLst/>
          </a:prstGeom>
        </p:spPr>
        <p:txBody>
          <a:bodyPr/>
          <a:lstStyle/>
          <a:p>
            <a:endParaRPr lang="en-US"/>
          </a:p>
        </p:txBody>
      </p:sp>
      <p:sp>
        <p:nvSpPr>
          <p:cNvPr id="11" name="Picture Placeholder 2">
            <a:extLst>
              <a:ext uri="{FF2B5EF4-FFF2-40B4-BE49-F238E27FC236}">
                <a16:creationId xmlns:a16="http://schemas.microsoft.com/office/drawing/2014/main" id="{32F2F4B8-4C37-46ED-98E5-961FC67D765F}"/>
              </a:ext>
            </a:extLst>
          </p:cNvPr>
          <p:cNvSpPr>
            <a:spLocks noGrp="1"/>
          </p:cNvSpPr>
          <p:nvPr>
            <p:ph type="pic" sz="quarter" idx="16"/>
          </p:nvPr>
        </p:nvSpPr>
        <p:spPr>
          <a:xfrm>
            <a:off x="5181600" y="5202148"/>
            <a:ext cx="2736850" cy="931863"/>
          </a:xfrm>
          <a:prstGeom prst="rect">
            <a:avLst/>
          </a:prstGeom>
        </p:spPr>
        <p:txBody>
          <a:bodyPr/>
          <a:lstStyle/>
          <a:p>
            <a:endParaRPr lang="en-US"/>
          </a:p>
        </p:txBody>
      </p:sp>
      <p:sp>
        <p:nvSpPr>
          <p:cNvPr id="13" name="Rectangle 12">
            <a:extLst>
              <a:ext uri="{FF2B5EF4-FFF2-40B4-BE49-F238E27FC236}">
                <a16:creationId xmlns:a16="http://schemas.microsoft.com/office/drawing/2014/main" id="{922BA697-77D8-4CA1-A4AD-7A44CA1AF149}"/>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5898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ransition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A923A4-FC3E-0744-B8C7-C4807D8D92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3271" y="2286000"/>
            <a:ext cx="5061857" cy="4572000"/>
          </a:xfrm>
          <a:prstGeom prst="rect">
            <a:avLst/>
          </a:prstGeom>
        </p:spPr>
      </p:pic>
      <p:pic>
        <p:nvPicPr>
          <p:cNvPr id="16" name="Picture 15">
            <a:extLst>
              <a:ext uri="{FF2B5EF4-FFF2-40B4-BE49-F238E27FC236}">
                <a16:creationId xmlns:a16="http://schemas.microsoft.com/office/drawing/2014/main" id="{5E6FAF23-A4D6-0540-9B47-8F886D3AC0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7" name="Text Placeholder 6">
            <a:extLst>
              <a:ext uri="{FF2B5EF4-FFF2-40B4-BE49-F238E27FC236}">
                <a16:creationId xmlns:a16="http://schemas.microsoft.com/office/drawing/2014/main" id="{B537BB9E-4902-487C-9984-EEC51F096169}"/>
              </a:ext>
            </a:extLst>
          </p:cNvPr>
          <p:cNvSpPr>
            <a:spLocks noGrp="1"/>
          </p:cNvSpPr>
          <p:nvPr>
            <p:ph type="body" sz="quarter" idx="12" hasCustomPrompt="1"/>
          </p:nvPr>
        </p:nvSpPr>
        <p:spPr>
          <a:xfrm>
            <a:off x="3380117" y="1595647"/>
            <a:ext cx="8196532" cy="931893"/>
          </a:xfrm>
          <a:prstGeom prst="rect">
            <a:avLst/>
          </a:prstGeom>
        </p:spPr>
        <p:txBody>
          <a:bodyPr/>
          <a:lstStyle>
            <a:lvl1pPr marL="0" indent="0" algn="ctr">
              <a:buNone/>
              <a:defRPr sz="7200" b="1">
                <a:solidFill>
                  <a:srgbClr val="00205B"/>
                </a:solidFill>
                <a:latin typeface="+mj-lt"/>
              </a:defRPr>
            </a:lvl1pPr>
          </a:lstStyle>
          <a:p>
            <a:pPr lvl="0"/>
            <a:r>
              <a:rPr lang="en-US"/>
              <a:t>Transition Slide</a:t>
            </a:r>
          </a:p>
        </p:txBody>
      </p:sp>
      <p:sp>
        <p:nvSpPr>
          <p:cNvPr id="6" name="Rectangle 5">
            <a:extLst>
              <a:ext uri="{FF2B5EF4-FFF2-40B4-BE49-F238E27FC236}">
                <a16:creationId xmlns:a16="http://schemas.microsoft.com/office/drawing/2014/main" id="{26D20B45-A590-4C39-9B67-5A70A8826FB5}"/>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873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Presenter">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32DE315-40CE-FB43-A72D-EB6DB941714F}"/>
              </a:ext>
            </a:extLst>
          </p:cNvPr>
          <p:cNvSpPr>
            <a:spLocks noGrp="1"/>
          </p:cNvSpPr>
          <p:nvPr>
            <p:ph type="title" hasCustomPrompt="1"/>
          </p:nvPr>
        </p:nvSpPr>
        <p:spPr>
          <a:xfrm>
            <a:off x="641805" y="708336"/>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Presentation Title</a:t>
            </a:r>
          </a:p>
        </p:txBody>
      </p:sp>
      <p:pic>
        <p:nvPicPr>
          <p:cNvPr id="5" name="Picture 4">
            <a:extLst>
              <a:ext uri="{FF2B5EF4-FFF2-40B4-BE49-F238E27FC236}">
                <a16:creationId xmlns:a16="http://schemas.microsoft.com/office/drawing/2014/main" id="{F85B44CB-AC19-0A4D-A7B9-66D062F19278}"/>
              </a:ext>
            </a:extLst>
          </p:cNvPr>
          <p:cNvPicPr>
            <a:picLocks noChangeAspect="1"/>
          </p:cNvPicPr>
          <p:nvPr userDrawn="1"/>
        </p:nvPicPr>
        <p:blipFill>
          <a:blip r:embed="rId2"/>
          <a:stretch>
            <a:fillRect/>
          </a:stretch>
        </p:blipFill>
        <p:spPr>
          <a:xfrm>
            <a:off x="10670459" y="4157904"/>
            <a:ext cx="1097280" cy="2278611"/>
          </a:xfrm>
          <a:prstGeom prst="rect">
            <a:avLst/>
          </a:prstGeom>
        </p:spPr>
      </p:pic>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9" name="Text Placeholder 2">
            <a:extLst>
              <a:ext uri="{FF2B5EF4-FFF2-40B4-BE49-F238E27FC236}">
                <a16:creationId xmlns:a16="http://schemas.microsoft.com/office/drawing/2014/main" id="{2F9528F7-C03B-4028-85E0-07CB8FCBBEE5}"/>
              </a:ext>
            </a:extLst>
          </p:cNvPr>
          <p:cNvSpPr>
            <a:spLocks noGrp="1"/>
          </p:cNvSpPr>
          <p:nvPr>
            <p:ph type="body" sz="quarter" idx="10" hasCustomPrompt="1"/>
          </p:nvPr>
        </p:nvSpPr>
        <p:spPr>
          <a:xfrm>
            <a:off x="5112621" y="4360654"/>
            <a:ext cx="5557838" cy="573655"/>
          </a:xfrm>
          <a:prstGeom prst="rect">
            <a:avLst/>
          </a:prstGeom>
        </p:spPr>
        <p:txBody>
          <a:bodyPr/>
          <a:lstStyle>
            <a:lvl1pPr marL="0" indent="0" algn="r">
              <a:buNone/>
              <a:defRPr sz="3600" b="1">
                <a:solidFill>
                  <a:srgbClr val="00205B"/>
                </a:solidFill>
              </a:defRPr>
            </a:lvl1pPr>
          </a:lstStyle>
          <a:p>
            <a:pPr lvl="0"/>
            <a:r>
              <a:rPr lang="en-US"/>
              <a:t>Name, Credentials </a:t>
            </a:r>
          </a:p>
        </p:txBody>
      </p:sp>
      <p:sp>
        <p:nvSpPr>
          <p:cNvPr id="11" name="Text Placeholder 4">
            <a:extLst>
              <a:ext uri="{FF2B5EF4-FFF2-40B4-BE49-F238E27FC236}">
                <a16:creationId xmlns:a16="http://schemas.microsoft.com/office/drawing/2014/main" id="{B6E53C02-7FF9-4F5A-ADD0-6D195837F216}"/>
              </a:ext>
            </a:extLst>
          </p:cNvPr>
          <p:cNvSpPr>
            <a:spLocks noGrp="1"/>
          </p:cNvSpPr>
          <p:nvPr>
            <p:ph type="body" sz="quarter" idx="11" hasCustomPrompt="1"/>
          </p:nvPr>
        </p:nvSpPr>
        <p:spPr>
          <a:xfrm>
            <a:off x="5112621" y="4934309"/>
            <a:ext cx="5557838" cy="905144"/>
          </a:xfrm>
          <a:prstGeom prst="rect">
            <a:avLst/>
          </a:prstGeom>
        </p:spPr>
        <p:txBody>
          <a:bodyPr/>
          <a:lstStyle>
            <a:lvl1pPr marL="0" indent="0" algn="r">
              <a:lnSpc>
                <a:spcPct val="100000"/>
              </a:lnSpc>
              <a:spcBef>
                <a:spcPts val="0"/>
              </a:spcBef>
              <a:buNone/>
              <a:defRPr>
                <a:solidFill>
                  <a:srgbClr val="00205B"/>
                </a:solidFill>
              </a:defRPr>
            </a:lvl1pPr>
          </a:lstStyle>
          <a:p>
            <a:pPr lvl="0"/>
            <a:r>
              <a:rPr lang="en-US"/>
              <a:t>Title</a:t>
            </a:r>
          </a:p>
          <a:p>
            <a:pPr lvl="0"/>
            <a:r>
              <a:rPr lang="en-US"/>
              <a:t>Organization</a:t>
            </a:r>
          </a:p>
        </p:txBody>
      </p:sp>
      <p:sp>
        <p:nvSpPr>
          <p:cNvPr id="3" name="Picture Placeholder 2">
            <a:extLst>
              <a:ext uri="{FF2B5EF4-FFF2-40B4-BE49-F238E27FC236}">
                <a16:creationId xmlns:a16="http://schemas.microsoft.com/office/drawing/2014/main" id="{FCFA78CF-75C9-40A3-B5C5-3785D89547B5}"/>
              </a:ext>
            </a:extLst>
          </p:cNvPr>
          <p:cNvSpPr>
            <a:spLocks noGrp="1"/>
          </p:cNvSpPr>
          <p:nvPr>
            <p:ph type="pic" sz="quarter" idx="12"/>
          </p:nvPr>
        </p:nvSpPr>
        <p:spPr>
          <a:xfrm>
            <a:off x="641350" y="3118478"/>
            <a:ext cx="2722563" cy="2720975"/>
          </a:xfrm>
          <a:prstGeom prst="rect">
            <a:avLst/>
          </a:prstGeom>
        </p:spPr>
        <p:txBody>
          <a:bodyPr/>
          <a:lstStyle/>
          <a:p>
            <a:endParaRPr lang="en-US"/>
          </a:p>
        </p:txBody>
      </p:sp>
      <p:sp>
        <p:nvSpPr>
          <p:cNvPr id="12" name="Rectangle 11">
            <a:extLst>
              <a:ext uri="{FF2B5EF4-FFF2-40B4-BE49-F238E27FC236}">
                <a16:creationId xmlns:a16="http://schemas.microsoft.com/office/drawing/2014/main" id="{E850CCB9-DEB7-47DC-85C1-7B3AAB441DCE}"/>
              </a:ext>
            </a:extLst>
          </p:cNvPr>
          <p:cNvSpPr/>
          <p:nvPr userDrawn="1"/>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574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h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4" name="Chart Placeholder 3">
            <a:extLst>
              <a:ext uri="{FF2B5EF4-FFF2-40B4-BE49-F238E27FC236}">
                <a16:creationId xmlns:a16="http://schemas.microsoft.com/office/drawing/2014/main" id="{6D717883-20D1-476C-9568-8A595269AD33}"/>
              </a:ext>
            </a:extLst>
          </p:cNvPr>
          <p:cNvSpPr>
            <a:spLocks noGrp="1"/>
          </p:cNvSpPr>
          <p:nvPr>
            <p:ph type="chart" sz="quarter" idx="10"/>
          </p:nvPr>
        </p:nvSpPr>
        <p:spPr>
          <a:xfrm>
            <a:off x="641350" y="1612900"/>
            <a:ext cx="10012363" cy="4537075"/>
          </a:xfrm>
          <a:prstGeom prst="rect">
            <a:avLst/>
          </a:prstGeom>
        </p:spPr>
        <p:txBody>
          <a:bodyPr/>
          <a:lstStyle/>
          <a:p>
            <a:endParaRPr lang="en-US"/>
          </a:p>
        </p:txBody>
      </p:sp>
    </p:spTree>
    <p:extLst>
      <p:ext uri="{BB962C8B-B14F-4D97-AF65-F5344CB8AC3E}">
        <p14:creationId xmlns:p14="http://schemas.microsoft.com/office/powerpoint/2010/main" val="1447673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SmartAr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10" name="Title Placeholder 1">
            <a:extLst>
              <a:ext uri="{FF2B5EF4-FFF2-40B4-BE49-F238E27FC236}">
                <a16:creationId xmlns:a16="http://schemas.microsoft.com/office/drawing/2014/main" id="{31E0EBCC-1A02-4E19-8866-698572F5B273}"/>
              </a:ext>
            </a:extLst>
          </p:cNvPr>
          <p:cNvSpPr>
            <a:spLocks noGrp="1"/>
          </p:cNvSpPr>
          <p:nvPr>
            <p:ph type="title" hasCustomPrompt="1"/>
          </p:nvPr>
        </p:nvSpPr>
        <p:spPr>
          <a:xfrm>
            <a:off x="641805" y="708336"/>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Chart Title </a:t>
            </a:r>
          </a:p>
        </p:txBody>
      </p:sp>
      <p:sp>
        <p:nvSpPr>
          <p:cNvPr id="3" name="SmartArt Placeholder 2">
            <a:extLst>
              <a:ext uri="{FF2B5EF4-FFF2-40B4-BE49-F238E27FC236}">
                <a16:creationId xmlns:a16="http://schemas.microsoft.com/office/drawing/2014/main" id="{7C6B955E-E02A-406C-AD43-CF287C41BB03}"/>
              </a:ext>
            </a:extLst>
          </p:cNvPr>
          <p:cNvSpPr>
            <a:spLocks noGrp="1"/>
          </p:cNvSpPr>
          <p:nvPr>
            <p:ph type="dgm" sz="quarter" idx="10"/>
          </p:nvPr>
        </p:nvSpPr>
        <p:spPr>
          <a:xfrm>
            <a:off x="641350" y="1612900"/>
            <a:ext cx="10020300" cy="4537075"/>
          </a:xfrm>
          <a:prstGeom prst="rect">
            <a:avLst/>
          </a:prstGeom>
        </p:spPr>
        <p:txBody>
          <a:bodyPr/>
          <a:lstStyle/>
          <a:p>
            <a:endParaRPr lang="en-US"/>
          </a:p>
        </p:txBody>
      </p:sp>
    </p:spTree>
    <p:extLst>
      <p:ext uri="{BB962C8B-B14F-4D97-AF65-F5344CB8AC3E}">
        <p14:creationId xmlns:p14="http://schemas.microsoft.com/office/powerpoint/2010/main" val="1710878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Chart Screensho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9C045-DE86-432C-ACF3-D9ECAB1418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6448" y="-100809"/>
            <a:ext cx="1179576" cy="1390843"/>
          </a:xfrm>
          <a:prstGeom prst="rect">
            <a:avLst/>
          </a:prstGeom>
        </p:spPr>
      </p:pic>
      <p:sp>
        <p:nvSpPr>
          <p:cNvPr id="10" name="Title Placeholder 1">
            <a:extLst>
              <a:ext uri="{FF2B5EF4-FFF2-40B4-BE49-F238E27FC236}">
                <a16:creationId xmlns:a16="http://schemas.microsoft.com/office/drawing/2014/main" id="{31E0EBCC-1A02-4E19-8866-698572F5B273}"/>
              </a:ext>
            </a:extLst>
          </p:cNvPr>
          <p:cNvSpPr>
            <a:spLocks noGrp="1"/>
          </p:cNvSpPr>
          <p:nvPr>
            <p:ph type="title" hasCustomPrompt="1"/>
          </p:nvPr>
        </p:nvSpPr>
        <p:spPr>
          <a:xfrm>
            <a:off x="641805" y="708336"/>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Chart Title </a:t>
            </a:r>
          </a:p>
        </p:txBody>
      </p:sp>
      <p:sp>
        <p:nvSpPr>
          <p:cNvPr id="4" name="Picture Placeholder 3">
            <a:extLst>
              <a:ext uri="{FF2B5EF4-FFF2-40B4-BE49-F238E27FC236}">
                <a16:creationId xmlns:a16="http://schemas.microsoft.com/office/drawing/2014/main" id="{5F424B16-318F-460E-82FB-40FAFD8C6351}"/>
              </a:ext>
            </a:extLst>
          </p:cNvPr>
          <p:cNvSpPr>
            <a:spLocks noGrp="1"/>
          </p:cNvSpPr>
          <p:nvPr>
            <p:ph type="pic" sz="quarter" idx="10"/>
          </p:nvPr>
        </p:nvSpPr>
        <p:spPr>
          <a:xfrm>
            <a:off x="641350" y="1612900"/>
            <a:ext cx="10012363" cy="4537075"/>
          </a:xfrm>
          <a:prstGeom prst="rect">
            <a:avLst/>
          </a:prstGeom>
        </p:spPr>
        <p:txBody>
          <a:bodyPr/>
          <a:lstStyle/>
          <a:p>
            <a:endParaRPr lang="en-US"/>
          </a:p>
        </p:txBody>
      </p:sp>
    </p:spTree>
    <p:extLst>
      <p:ext uri="{BB962C8B-B14F-4D97-AF65-F5344CB8AC3E}">
        <p14:creationId xmlns:p14="http://schemas.microsoft.com/office/powerpoint/2010/main" val="1752915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572799"/>
      </p:ext>
    </p:extLst>
  </p:cSld>
  <p:clrMap bg1="lt1" tx1="dk1" bg2="lt2" tx2="dk2" accent1="accent1" accent2="accent2" accent3="accent3" accent4="accent4" accent5="accent5" accent6="accent6" hlink="hlink" folHlink="folHlink"/>
  <p:sldLayoutIdLst>
    <p:sldLayoutId id="2147483675" r:id="rId1"/>
    <p:sldLayoutId id="2147483694" r:id="rId2"/>
    <p:sldLayoutId id="2147483680" r:id="rId3"/>
    <p:sldLayoutId id="2147483681"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amcp.org/resource-center/group-resources/amcp-advisory-groups/health-disparities" TargetMode="External"/><Relationship Id="rId2" Type="http://schemas.openxmlformats.org/officeDocument/2006/relationships/hyperlink" Target="https://www.amcp.org/resource-center/health-disparities/health-disparities-resources" TargetMode="External"/><Relationship Id="rId1" Type="http://schemas.openxmlformats.org/officeDocument/2006/relationships/slideLayout" Target="../slideLayouts/slideLayout16.xml"/><Relationship Id="rId4" Type="http://schemas.openxmlformats.org/officeDocument/2006/relationships/hyperlink" Target="https://www2.deloitte.com/us/en/blog/health-care-blog/2022/the-challenge-of-health-equity-in-pharmacy.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ubble chart&#10;&#10;Description automatically generated">
            <a:extLst>
              <a:ext uri="{FF2B5EF4-FFF2-40B4-BE49-F238E27FC236}">
                <a16:creationId xmlns:a16="http://schemas.microsoft.com/office/drawing/2014/main" id="{E9AB7967-3B52-004B-AC78-55C09DD38AF9}"/>
              </a:ext>
            </a:extLst>
          </p:cNvPr>
          <p:cNvPicPr>
            <a:picLocks noChangeAspect="1"/>
          </p:cNvPicPr>
          <p:nvPr/>
        </p:nvPicPr>
        <p:blipFill rotWithShape="1">
          <a:blip r:embed="rId3"/>
          <a:srcRect t="1" r="72029" b="62233"/>
          <a:stretch/>
        </p:blipFill>
        <p:spPr>
          <a:xfrm>
            <a:off x="228600" y="0"/>
            <a:ext cx="2616200" cy="1989044"/>
          </a:xfrm>
          <a:prstGeom prst="rect">
            <a:avLst/>
          </a:prstGeom>
        </p:spPr>
      </p:pic>
      <p:sp>
        <p:nvSpPr>
          <p:cNvPr id="2" name="TextBox 1">
            <a:extLst>
              <a:ext uri="{FF2B5EF4-FFF2-40B4-BE49-F238E27FC236}">
                <a16:creationId xmlns:a16="http://schemas.microsoft.com/office/drawing/2014/main" id="{1032DF95-8ED8-594C-95E5-BC7CC327269B}"/>
              </a:ext>
            </a:extLst>
          </p:cNvPr>
          <p:cNvSpPr txBox="1"/>
          <p:nvPr/>
        </p:nvSpPr>
        <p:spPr>
          <a:xfrm>
            <a:off x="898057" y="2575764"/>
            <a:ext cx="6238831" cy="2169825"/>
          </a:xfrm>
          <a:prstGeom prst="rect">
            <a:avLst/>
          </a:prstGeom>
          <a:noFill/>
        </p:spPr>
        <p:txBody>
          <a:bodyPr wrap="square" rtlCol="0">
            <a:spAutoFit/>
          </a:bodyPr>
          <a:lstStyle/>
          <a:p>
            <a:r>
              <a:rPr lang="en-US" sz="4500">
                <a:solidFill>
                  <a:srgbClr val="002060"/>
                </a:solidFill>
                <a:latin typeface="+mj-lt"/>
              </a:rPr>
              <a:t>Health Disparities: Role of Managed Care Pharmacy </a:t>
            </a:r>
            <a:endParaRPr lang="en-US" sz="4500" b="1">
              <a:solidFill>
                <a:srgbClr val="002060"/>
              </a:solidFill>
              <a:latin typeface="+mj-lt"/>
            </a:endParaRPr>
          </a:p>
        </p:txBody>
      </p:sp>
      <p:sp>
        <p:nvSpPr>
          <p:cNvPr id="3" name="Rectangle 2">
            <a:extLst>
              <a:ext uri="{FF2B5EF4-FFF2-40B4-BE49-F238E27FC236}">
                <a16:creationId xmlns:a16="http://schemas.microsoft.com/office/drawing/2014/main" id="{7DA1C4F7-5EA0-A546-A636-AA09698EAF80}"/>
              </a:ext>
            </a:extLst>
          </p:cNvPr>
          <p:cNvSpPr/>
          <p:nvPr/>
        </p:nvSpPr>
        <p:spPr>
          <a:xfrm>
            <a:off x="0" y="6785987"/>
            <a:ext cx="12192000" cy="93785"/>
          </a:xfrm>
          <a:prstGeom prst="rect">
            <a:avLst/>
          </a:prstGeom>
          <a:solidFill>
            <a:srgbClr val="109E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7D72798-B13E-4E44-BC28-E65AB60AE689}"/>
              </a:ext>
            </a:extLst>
          </p:cNvPr>
          <p:cNvCxnSpPr>
            <a:cxnSpLocks/>
          </p:cNvCxnSpPr>
          <p:nvPr/>
        </p:nvCxnSpPr>
        <p:spPr>
          <a:xfrm>
            <a:off x="991891" y="4749783"/>
            <a:ext cx="520436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4FB5F7F-4EF1-1847-8B68-1718280982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695"/>
          <a:stretch/>
        </p:blipFill>
        <p:spPr>
          <a:xfrm>
            <a:off x="7596907" y="1447629"/>
            <a:ext cx="4595093" cy="4809015"/>
          </a:xfrm>
          <a:prstGeom prst="rect">
            <a:avLst/>
          </a:prstGeom>
        </p:spPr>
      </p:pic>
    </p:spTree>
    <p:extLst>
      <p:ext uri="{BB962C8B-B14F-4D97-AF65-F5344CB8AC3E}">
        <p14:creationId xmlns:p14="http://schemas.microsoft.com/office/powerpoint/2010/main" val="3997496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995C-639C-1F5F-ED72-07515CB5EF28}"/>
              </a:ext>
            </a:extLst>
          </p:cNvPr>
          <p:cNvSpPr>
            <a:spLocks noGrp="1"/>
          </p:cNvSpPr>
          <p:nvPr>
            <p:ph type="title"/>
          </p:nvPr>
        </p:nvSpPr>
        <p:spPr/>
        <p:txBody>
          <a:bodyPr/>
          <a:lstStyle/>
          <a:p>
            <a:r>
              <a:rPr lang="en-US"/>
              <a:t>Types of education </a:t>
            </a:r>
          </a:p>
        </p:txBody>
      </p:sp>
      <p:sp>
        <p:nvSpPr>
          <p:cNvPr id="3" name="Text Placeholder 2">
            <a:extLst>
              <a:ext uri="{FF2B5EF4-FFF2-40B4-BE49-F238E27FC236}">
                <a16:creationId xmlns:a16="http://schemas.microsoft.com/office/drawing/2014/main" id="{9802E34B-FC45-4DC0-961E-57B19ABFC11F}"/>
              </a:ext>
            </a:extLst>
          </p:cNvPr>
          <p:cNvSpPr>
            <a:spLocks noGrp="1"/>
          </p:cNvSpPr>
          <p:nvPr>
            <p:ph type="body" sz="quarter" idx="10"/>
          </p:nvPr>
        </p:nvSpPr>
        <p:spPr/>
        <p:txBody>
          <a:bodyPr/>
          <a:lstStyle/>
          <a:p>
            <a:r>
              <a:rPr lang="en-US"/>
              <a:t>Education and data reporting are foundational to development and measuring impact </a:t>
            </a:r>
          </a:p>
          <a:p>
            <a:r>
              <a:rPr lang="en-US"/>
              <a:t>Education of leadership team and associates to increase awareness, knowledge, and advocates</a:t>
            </a:r>
          </a:p>
          <a:p>
            <a:pPr lvl="1"/>
            <a:r>
              <a:rPr lang="en-US"/>
              <a:t>Cultural competency </a:t>
            </a:r>
          </a:p>
          <a:p>
            <a:pPr lvl="1"/>
            <a:r>
              <a:rPr lang="en-US"/>
              <a:t>Implicit bias</a:t>
            </a:r>
          </a:p>
          <a:p>
            <a:pPr lvl="1"/>
            <a:r>
              <a:rPr lang="en-US"/>
              <a:t>Inequities in health care</a:t>
            </a:r>
          </a:p>
          <a:p>
            <a:r>
              <a:rPr lang="en-US"/>
              <a:t>Work with universities to develop educational program</a:t>
            </a:r>
          </a:p>
          <a:p>
            <a:pPr marL="0" indent="0">
              <a:buNone/>
            </a:pPr>
            <a:endParaRPr lang="en-US"/>
          </a:p>
        </p:txBody>
      </p:sp>
      <p:sp>
        <p:nvSpPr>
          <p:cNvPr id="4" name="TextBox 3">
            <a:extLst>
              <a:ext uri="{FF2B5EF4-FFF2-40B4-BE49-F238E27FC236}">
                <a16:creationId xmlns:a16="http://schemas.microsoft.com/office/drawing/2014/main" id="{685ACBC1-21DE-BA76-C447-CA8D2BD169A5}"/>
              </a:ext>
            </a:extLst>
          </p:cNvPr>
          <p:cNvSpPr txBox="1"/>
          <p:nvPr/>
        </p:nvSpPr>
        <p:spPr>
          <a:xfrm>
            <a:off x="1618011" y="6324549"/>
            <a:ext cx="9514849" cy="369332"/>
          </a:xfrm>
          <a:prstGeom prst="rect">
            <a:avLst/>
          </a:prstGeom>
          <a:noFill/>
        </p:spPr>
        <p:txBody>
          <a:bodyPr wrap="none" rtlCol="0">
            <a:spAutoFit/>
          </a:bodyPr>
          <a:lstStyle/>
          <a:p>
            <a:pPr algn="l"/>
            <a:r>
              <a:rPr lang="en-US" i="0">
                <a:solidFill>
                  <a:srgbClr val="282828"/>
                </a:solidFill>
                <a:effectLst/>
                <a:latin typeface="GT America"/>
              </a:rPr>
              <a:t>How One Health Plan Reduced Disparities in Medication Adherence. Harvard Business Review, 2022</a:t>
            </a:r>
          </a:p>
        </p:txBody>
      </p:sp>
    </p:spTree>
    <p:extLst>
      <p:ext uri="{BB962C8B-B14F-4D97-AF65-F5344CB8AC3E}">
        <p14:creationId xmlns:p14="http://schemas.microsoft.com/office/powerpoint/2010/main" val="3808701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4AFB2-A84D-AC1C-6F1C-0735525CC1AE}"/>
              </a:ext>
            </a:extLst>
          </p:cNvPr>
          <p:cNvSpPr>
            <a:spLocks noGrp="1"/>
          </p:cNvSpPr>
          <p:nvPr>
            <p:ph type="title"/>
          </p:nvPr>
        </p:nvSpPr>
        <p:spPr/>
        <p:txBody>
          <a:bodyPr/>
          <a:lstStyle/>
          <a:p>
            <a:r>
              <a:rPr lang="en-US"/>
              <a:t>Data collecting is important </a:t>
            </a:r>
          </a:p>
        </p:txBody>
      </p:sp>
      <p:graphicFrame>
        <p:nvGraphicFramePr>
          <p:cNvPr id="4" name="Diagram 3">
            <a:extLst>
              <a:ext uri="{FF2B5EF4-FFF2-40B4-BE49-F238E27FC236}">
                <a16:creationId xmlns:a16="http://schemas.microsoft.com/office/drawing/2014/main" id="{FE8ABFEE-3A49-D9A2-0214-68BA3630378B}"/>
              </a:ext>
            </a:extLst>
          </p:cNvPr>
          <p:cNvGraphicFramePr/>
          <p:nvPr>
            <p:extLst>
              <p:ext uri="{D42A27DB-BD31-4B8C-83A1-F6EECF244321}">
                <p14:modId xmlns:p14="http://schemas.microsoft.com/office/powerpoint/2010/main" val="3537249925"/>
              </p:ext>
            </p:extLst>
          </p:nvPr>
        </p:nvGraphicFramePr>
        <p:xfrm>
          <a:off x="1125854" y="1404658"/>
          <a:ext cx="9940291" cy="52937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9970411-8753-5FB1-4841-B8AAF71CB9AC}"/>
              </a:ext>
            </a:extLst>
          </p:cNvPr>
          <p:cNvSpPr txBox="1"/>
          <p:nvPr/>
        </p:nvSpPr>
        <p:spPr>
          <a:xfrm>
            <a:off x="5363392" y="3693351"/>
            <a:ext cx="1495869" cy="716359"/>
          </a:xfrm>
          <a:prstGeom prst="rect">
            <a:avLst/>
          </a:prstGeom>
          <a:noFill/>
        </p:spPr>
        <p:txBody>
          <a:bodyPr wrap="square" rtlCol="0">
            <a:spAutoFit/>
          </a:bodyPr>
          <a:lstStyle/>
          <a:p>
            <a:pPr algn="ctr"/>
            <a:r>
              <a:rPr lang="en-US" b="1">
                <a:solidFill>
                  <a:schemeClr val="accent1"/>
                </a:solidFill>
              </a:rPr>
              <a:t>Reduce gaps in care </a:t>
            </a:r>
          </a:p>
        </p:txBody>
      </p:sp>
    </p:spTree>
    <p:extLst>
      <p:ext uri="{BB962C8B-B14F-4D97-AF65-F5344CB8AC3E}">
        <p14:creationId xmlns:p14="http://schemas.microsoft.com/office/powerpoint/2010/main" val="2640736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00CE8E-86E3-2CDD-B51E-7A2FECE23E35}"/>
              </a:ext>
            </a:extLst>
          </p:cNvPr>
          <p:cNvSpPr>
            <a:spLocks noGrp="1"/>
          </p:cNvSpPr>
          <p:nvPr>
            <p:ph type="title"/>
          </p:nvPr>
        </p:nvSpPr>
        <p:spPr>
          <a:xfrm>
            <a:off x="612775" y="685800"/>
            <a:ext cx="9948545" cy="581698"/>
          </a:xfrm>
        </p:spPr>
        <p:txBody>
          <a:bodyPr/>
          <a:lstStyle/>
          <a:p>
            <a:r>
              <a:rPr lang="en-US"/>
              <a:t>Where does the data come from?</a:t>
            </a:r>
          </a:p>
        </p:txBody>
      </p:sp>
      <p:sp>
        <p:nvSpPr>
          <p:cNvPr id="5" name="Content Placeholder 4">
            <a:extLst>
              <a:ext uri="{FF2B5EF4-FFF2-40B4-BE49-F238E27FC236}">
                <a16:creationId xmlns:a16="http://schemas.microsoft.com/office/drawing/2014/main" id="{AF1BF85C-D2FB-BF17-F482-198F35841C8A}"/>
              </a:ext>
            </a:extLst>
          </p:cNvPr>
          <p:cNvSpPr>
            <a:spLocks noGrp="1"/>
          </p:cNvSpPr>
          <p:nvPr>
            <p:ph type="body" sz="quarter" idx="10"/>
          </p:nvPr>
        </p:nvSpPr>
        <p:spPr>
          <a:xfrm>
            <a:off x="605631" y="1604513"/>
            <a:ext cx="10980738" cy="4567687"/>
          </a:xfrm>
        </p:spPr>
        <p:txBody>
          <a:bodyPr/>
          <a:lstStyle/>
          <a:p>
            <a:r>
              <a:rPr lang="en-US"/>
              <a:t>Direct Data</a:t>
            </a:r>
          </a:p>
          <a:p>
            <a:pPr lvl="1"/>
            <a:r>
              <a:rPr lang="en-US"/>
              <a:t>Information </a:t>
            </a:r>
            <a:r>
              <a:rPr lang="en-US" b="1"/>
              <a:t>collected directly </a:t>
            </a:r>
            <a:r>
              <a:rPr lang="en-US"/>
              <a:t>from the patient </a:t>
            </a:r>
          </a:p>
          <a:p>
            <a:pPr lvl="1"/>
            <a:r>
              <a:rPr lang="en-US"/>
              <a:t>“Gold Standard” for health equity data </a:t>
            </a:r>
          </a:p>
          <a:p>
            <a:pPr lvl="1"/>
            <a:r>
              <a:rPr lang="en-US"/>
              <a:t>Best use for focused interventions </a:t>
            </a:r>
          </a:p>
          <a:p>
            <a:r>
              <a:rPr lang="en-US"/>
              <a:t>Indirect Data</a:t>
            </a:r>
          </a:p>
          <a:p>
            <a:pPr lvl="1"/>
            <a:r>
              <a:rPr lang="en-US"/>
              <a:t>Information </a:t>
            </a:r>
            <a:r>
              <a:rPr lang="en-US" b="1"/>
              <a:t>inferred </a:t>
            </a:r>
            <a:r>
              <a:rPr lang="en-US"/>
              <a:t>from other sources </a:t>
            </a:r>
          </a:p>
          <a:p>
            <a:pPr lvl="1"/>
            <a:r>
              <a:rPr lang="en-US"/>
              <a:t>Examples of sources:</a:t>
            </a:r>
          </a:p>
          <a:p>
            <a:pPr lvl="2"/>
            <a:r>
              <a:rPr lang="en-US"/>
              <a:t>Zip code</a:t>
            </a:r>
          </a:p>
          <a:p>
            <a:pPr lvl="2"/>
            <a:r>
              <a:rPr lang="en-US"/>
              <a:t>Census data </a:t>
            </a:r>
          </a:p>
          <a:p>
            <a:pPr lvl="1"/>
            <a:r>
              <a:rPr lang="en-US"/>
              <a:t>Best use for population level analysis </a:t>
            </a:r>
          </a:p>
          <a:p>
            <a:pPr lvl="2"/>
            <a:endParaRPr lang="en-US"/>
          </a:p>
        </p:txBody>
      </p:sp>
    </p:spTree>
    <p:extLst>
      <p:ext uri="{BB962C8B-B14F-4D97-AF65-F5344CB8AC3E}">
        <p14:creationId xmlns:p14="http://schemas.microsoft.com/office/powerpoint/2010/main" val="1166273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91D46-899C-0B41-15D1-FB0EE9A5B027}"/>
              </a:ext>
            </a:extLst>
          </p:cNvPr>
          <p:cNvSpPr>
            <a:spLocks noGrp="1"/>
          </p:cNvSpPr>
          <p:nvPr>
            <p:ph type="title"/>
          </p:nvPr>
        </p:nvSpPr>
        <p:spPr>
          <a:xfrm>
            <a:off x="612775" y="685800"/>
            <a:ext cx="10126760" cy="581698"/>
          </a:xfrm>
        </p:spPr>
        <p:txBody>
          <a:bodyPr/>
          <a:lstStyle/>
          <a:p>
            <a:r>
              <a:rPr lang="en-US"/>
              <a:t>Barriers to collecting data</a:t>
            </a:r>
          </a:p>
        </p:txBody>
      </p:sp>
      <p:sp>
        <p:nvSpPr>
          <p:cNvPr id="3" name="Text Placeholder 2">
            <a:extLst>
              <a:ext uri="{FF2B5EF4-FFF2-40B4-BE49-F238E27FC236}">
                <a16:creationId xmlns:a16="http://schemas.microsoft.com/office/drawing/2014/main" id="{19D6FE0B-70AA-E8BA-1E63-426682B6A340}"/>
              </a:ext>
            </a:extLst>
          </p:cNvPr>
          <p:cNvSpPr>
            <a:spLocks noGrp="1"/>
          </p:cNvSpPr>
          <p:nvPr>
            <p:ph type="body" sz="quarter" idx="10"/>
          </p:nvPr>
        </p:nvSpPr>
        <p:spPr/>
        <p:txBody>
          <a:bodyPr/>
          <a:lstStyle/>
          <a:p>
            <a:r>
              <a:rPr lang="en-US"/>
              <a:t>Data standardization</a:t>
            </a:r>
          </a:p>
          <a:p>
            <a:r>
              <a:rPr lang="en-US"/>
              <a:t>Provider </a:t>
            </a:r>
            <a:r>
              <a:rPr lang="en-US">
                <a:solidFill>
                  <a:schemeClr val="tx1"/>
                </a:solidFill>
              </a:rPr>
              <a:t>participation</a:t>
            </a:r>
            <a:r>
              <a:rPr lang="en-US"/>
              <a:t> </a:t>
            </a:r>
          </a:p>
          <a:p>
            <a:r>
              <a:rPr lang="en-US"/>
              <a:t>Internal readiness</a:t>
            </a:r>
          </a:p>
          <a:p>
            <a:pPr lvl="1"/>
            <a:r>
              <a:rPr lang="en-US"/>
              <a:t>Data transfer between systems</a:t>
            </a:r>
          </a:p>
          <a:p>
            <a:pPr lvl="1"/>
            <a:r>
              <a:rPr lang="en-US"/>
              <a:t>Use and analyze data</a:t>
            </a:r>
          </a:p>
          <a:p>
            <a:r>
              <a:rPr lang="en-US"/>
              <a:t>Member trust </a:t>
            </a:r>
          </a:p>
          <a:p>
            <a:pPr lvl="1"/>
            <a:r>
              <a:rPr lang="en-US"/>
              <a:t>Sensitivity and implications of collecting data</a:t>
            </a:r>
          </a:p>
          <a:p>
            <a:pPr lvl="1"/>
            <a:r>
              <a:rPr lang="en-US"/>
              <a:t>Stigma </a:t>
            </a:r>
          </a:p>
          <a:p>
            <a:endParaRPr lang="en-US"/>
          </a:p>
        </p:txBody>
      </p:sp>
    </p:spTree>
    <p:extLst>
      <p:ext uri="{BB962C8B-B14F-4D97-AF65-F5344CB8AC3E}">
        <p14:creationId xmlns:p14="http://schemas.microsoft.com/office/powerpoint/2010/main" val="4075012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122C8-BE12-10BD-C0B1-D72986C1BB65}"/>
              </a:ext>
            </a:extLst>
          </p:cNvPr>
          <p:cNvSpPr>
            <a:spLocks noGrp="1"/>
          </p:cNvSpPr>
          <p:nvPr>
            <p:ph type="title"/>
          </p:nvPr>
        </p:nvSpPr>
        <p:spPr/>
        <p:txBody>
          <a:bodyPr/>
          <a:lstStyle/>
          <a:p>
            <a:r>
              <a:rPr lang="en-US"/>
              <a:t>Examples of data standards </a:t>
            </a:r>
          </a:p>
        </p:txBody>
      </p:sp>
      <p:sp>
        <p:nvSpPr>
          <p:cNvPr id="3" name="Text Placeholder 2">
            <a:extLst>
              <a:ext uri="{FF2B5EF4-FFF2-40B4-BE49-F238E27FC236}">
                <a16:creationId xmlns:a16="http://schemas.microsoft.com/office/drawing/2014/main" id="{F724A4AF-A066-351F-6B9B-764F58DC3495}"/>
              </a:ext>
            </a:extLst>
          </p:cNvPr>
          <p:cNvSpPr>
            <a:spLocks noGrp="1"/>
          </p:cNvSpPr>
          <p:nvPr>
            <p:ph type="body" sz="quarter" idx="10"/>
          </p:nvPr>
        </p:nvSpPr>
        <p:spPr>
          <a:xfrm>
            <a:off x="612776" y="1604513"/>
            <a:ext cx="7424319" cy="4567687"/>
          </a:xfrm>
        </p:spPr>
        <p:txBody>
          <a:bodyPr/>
          <a:lstStyle/>
          <a:p>
            <a:r>
              <a:rPr lang="en-US"/>
              <a:t>Centers for Disease Control &amp; Prevention </a:t>
            </a:r>
            <a:endParaRPr lang="en-US">
              <a:cs typeface="Arial"/>
            </a:endParaRPr>
          </a:p>
          <a:p>
            <a:r>
              <a:rPr lang="en-US"/>
              <a:t>Medicaid and CHIP Payment and Access Commission</a:t>
            </a:r>
          </a:p>
          <a:p>
            <a:r>
              <a:rPr lang="en-US"/>
              <a:t>National Academy of Science, Engineering, and Medicine </a:t>
            </a:r>
          </a:p>
          <a:p>
            <a:r>
              <a:rPr lang="en-US"/>
              <a:t>Office of Management and Budget </a:t>
            </a:r>
          </a:p>
          <a:p>
            <a:r>
              <a:rPr lang="en-US">
                <a:ea typeface="+mn-lt"/>
                <a:cs typeface="+mn-lt"/>
              </a:rPr>
              <a:t>The Fenway Institute resources</a:t>
            </a:r>
            <a:endParaRPr lang="en-US" baseline="30000">
              <a:cs typeface="Arial" panose="020B0604020202020204"/>
            </a:endParaRPr>
          </a:p>
          <a:p>
            <a:r>
              <a:rPr lang="en-US"/>
              <a:t>The United States Department of Health and Human Services</a:t>
            </a:r>
          </a:p>
        </p:txBody>
      </p:sp>
      <p:pic>
        <p:nvPicPr>
          <p:cNvPr id="5" name="Picture 4">
            <a:extLst>
              <a:ext uri="{FF2B5EF4-FFF2-40B4-BE49-F238E27FC236}">
                <a16:creationId xmlns:a16="http://schemas.microsoft.com/office/drawing/2014/main" id="{C4BB0FE7-BD12-B5B1-154F-DDB3113299DE}"/>
              </a:ext>
            </a:extLst>
          </p:cNvPr>
          <p:cNvPicPr>
            <a:picLocks noChangeAspect="1"/>
          </p:cNvPicPr>
          <p:nvPr/>
        </p:nvPicPr>
        <p:blipFill>
          <a:blip r:embed="rId2"/>
          <a:stretch>
            <a:fillRect/>
          </a:stretch>
        </p:blipFill>
        <p:spPr>
          <a:xfrm>
            <a:off x="8037095" y="1604513"/>
            <a:ext cx="3461929" cy="4845413"/>
          </a:xfrm>
          <a:prstGeom prst="rect">
            <a:avLst/>
          </a:prstGeom>
        </p:spPr>
      </p:pic>
    </p:spTree>
    <p:extLst>
      <p:ext uri="{BB962C8B-B14F-4D97-AF65-F5344CB8AC3E}">
        <p14:creationId xmlns:p14="http://schemas.microsoft.com/office/powerpoint/2010/main" val="3052958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2C8F-B236-D878-66B9-7C3D2A48782D}"/>
              </a:ext>
            </a:extLst>
          </p:cNvPr>
          <p:cNvSpPr>
            <a:spLocks noGrp="1"/>
          </p:cNvSpPr>
          <p:nvPr>
            <p:ph type="title"/>
          </p:nvPr>
        </p:nvSpPr>
        <p:spPr/>
        <p:txBody>
          <a:bodyPr/>
          <a:lstStyle/>
          <a:p>
            <a:r>
              <a:rPr lang="en-US">
                <a:cs typeface="Arial"/>
              </a:rPr>
              <a:t>Data collection </a:t>
            </a:r>
          </a:p>
        </p:txBody>
      </p:sp>
      <p:grpSp>
        <p:nvGrpSpPr>
          <p:cNvPr id="17" name="Group 16">
            <a:extLst>
              <a:ext uri="{FF2B5EF4-FFF2-40B4-BE49-F238E27FC236}">
                <a16:creationId xmlns:a16="http://schemas.microsoft.com/office/drawing/2014/main" id="{291FE5CE-5FF0-2CCA-2B89-1ECC93F4AEDE}"/>
              </a:ext>
            </a:extLst>
          </p:cNvPr>
          <p:cNvGrpSpPr/>
          <p:nvPr/>
        </p:nvGrpSpPr>
        <p:grpSpPr>
          <a:xfrm>
            <a:off x="3687591" y="4068380"/>
            <a:ext cx="1188720" cy="1188720"/>
            <a:chOff x="4418887" y="4918431"/>
            <a:chExt cx="1188720" cy="1188720"/>
          </a:xfrm>
          <a:solidFill>
            <a:schemeClr val="bg1"/>
          </a:solidFill>
        </p:grpSpPr>
        <p:sp>
          <p:nvSpPr>
            <p:cNvPr id="12" name="Oval 11">
              <a:extLst>
                <a:ext uri="{FF2B5EF4-FFF2-40B4-BE49-F238E27FC236}">
                  <a16:creationId xmlns:a16="http://schemas.microsoft.com/office/drawing/2014/main" id="{C2112610-F70C-BB9A-87D7-159698E52047}"/>
                </a:ext>
              </a:extLst>
            </p:cNvPr>
            <p:cNvSpPr/>
            <p:nvPr/>
          </p:nvSpPr>
          <p:spPr>
            <a:xfrm>
              <a:off x="4418887" y="4918431"/>
              <a:ext cx="1188720" cy="1188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trust Icon 5272833">
              <a:extLst>
                <a:ext uri="{FF2B5EF4-FFF2-40B4-BE49-F238E27FC236}">
                  <a16:creationId xmlns:a16="http://schemas.microsoft.com/office/drawing/2014/main" id="{C8E064BC-6F9A-205A-7E9A-738685696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047" y="5101940"/>
              <a:ext cx="914400" cy="914400"/>
            </a:xfrm>
            <a:prstGeom prst="rect">
              <a:avLst/>
            </a:prstGeom>
            <a:grpFill/>
          </p:spPr>
        </p:pic>
      </p:grpSp>
      <p:grpSp>
        <p:nvGrpSpPr>
          <p:cNvPr id="14" name="Group 13">
            <a:extLst>
              <a:ext uri="{FF2B5EF4-FFF2-40B4-BE49-F238E27FC236}">
                <a16:creationId xmlns:a16="http://schemas.microsoft.com/office/drawing/2014/main" id="{3C7A405F-B97D-8B8E-D623-1E620E184685}"/>
              </a:ext>
            </a:extLst>
          </p:cNvPr>
          <p:cNvGrpSpPr/>
          <p:nvPr/>
        </p:nvGrpSpPr>
        <p:grpSpPr>
          <a:xfrm>
            <a:off x="1873542" y="1817931"/>
            <a:ext cx="1188720" cy="1188720"/>
            <a:chOff x="5501639" y="1527327"/>
            <a:chExt cx="1188720" cy="1188720"/>
          </a:xfrm>
        </p:grpSpPr>
        <p:sp>
          <p:nvSpPr>
            <p:cNvPr id="4" name="Oval 3">
              <a:extLst>
                <a:ext uri="{FF2B5EF4-FFF2-40B4-BE49-F238E27FC236}">
                  <a16:creationId xmlns:a16="http://schemas.microsoft.com/office/drawing/2014/main" id="{761DFC31-4CB5-4EEB-1009-9785E9F33644}"/>
                </a:ext>
              </a:extLst>
            </p:cNvPr>
            <p:cNvSpPr/>
            <p:nvPr/>
          </p:nvSpPr>
          <p:spPr>
            <a:xfrm>
              <a:off x="5501639" y="1527327"/>
              <a:ext cx="1188720" cy="1188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hecklist Icon 4755512">
              <a:extLst>
                <a:ext uri="{FF2B5EF4-FFF2-40B4-BE49-F238E27FC236}">
                  <a16:creationId xmlns:a16="http://schemas.microsoft.com/office/drawing/2014/main" id="{EABC07D1-3EDF-F673-EDCD-567B1075E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799" y="166448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6E8820CA-E35F-4B02-3E89-E583F2895FA2}"/>
              </a:ext>
            </a:extLst>
          </p:cNvPr>
          <p:cNvGrpSpPr/>
          <p:nvPr/>
        </p:nvGrpSpPr>
        <p:grpSpPr>
          <a:xfrm>
            <a:off x="7315689" y="4068380"/>
            <a:ext cx="1188720" cy="1188720"/>
            <a:chOff x="3824528" y="2842941"/>
            <a:chExt cx="1188720" cy="1188720"/>
          </a:xfrm>
          <a:solidFill>
            <a:schemeClr val="bg1"/>
          </a:solidFill>
        </p:grpSpPr>
        <p:sp>
          <p:nvSpPr>
            <p:cNvPr id="6" name="Oval 5">
              <a:extLst>
                <a:ext uri="{FF2B5EF4-FFF2-40B4-BE49-F238E27FC236}">
                  <a16:creationId xmlns:a16="http://schemas.microsoft.com/office/drawing/2014/main" id="{9F2C2998-EC54-382F-93CF-E6265474AA4B}"/>
                </a:ext>
              </a:extLst>
            </p:cNvPr>
            <p:cNvSpPr/>
            <p:nvPr/>
          </p:nvSpPr>
          <p:spPr>
            <a:xfrm>
              <a:off x="3824528" y="2842941"/>
              <a:ext cx="1188720" cy="1188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high five Icon 1766500">
              <a:extLst>
                <a:ext uri="{FF2B5EF4-FFF2-40B4-BE49-F238E27FC236}">
                  <a16:creationId xmlns:a16="http://schemas.microsoft.com/office/drawing/2014/main" id="{F017318D-4225-0FB9-355E-E20F54DA4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1687" y="2902839"/>
              <a:ext cx="914400" cy="914400"/>
            </a:xfrm>
            <a:prstGeom prst="rect">
              <a:avLst/>
            </a:prstGeom>
            <a:grpFill/>
          </p:spPr>
        </p:pic>
      </p:grpSp>
      <p:sp>
        <p:nvSpPr>
          <p:cNvPr id="20" name="Rectangle: Rounded Corners 19">
            <a:extLst>
              <a:ext uri="{FF2B5EF4-FFF2-40B4-BE49-F238E27FC236}">
                <a16:creationId xmlns:a16="http://schemas.microsoft.com/office/drawing/2014/main" id="{E20B86FE-4C91-5296-52DB-1DF8B832200A}"/>
              </a:ext>
            </a:extLst>
          </p:cNvPr>
          <p:cNvSpPr/>
          <p:nvPr/>
        </p:nvSpPr>
        <p:spPr>
          <a:xfrm>
            <a:off x="1233462" y="3192704"/>
            <a:ext cx="2468880" cy="65864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Identify Data Gaps</a:t>
            </a:r>
          </a:p>
        </p:txBody>
      </p:sp>
      <p:sp>
        <p:nvSpPr>
          <p:cNvPr id="21" name="Rectangle: Rounded Corners 20">
            <a:extLst>
              <a:ext uri="{FF2B5EF4-FFF2-40B4-BE49-F238E27FC236}">
                <a16:creationId xmlns:a16="http://schemas.microsoft.com/office/drawing/2014/main" id="{1E6C2D0B-E616-44DA-A766-D9F9C13A9B0A}"/>
              </a:ext>
            </a:extLst>
          </p:cNvPr>
          <p:cNvSpPr/>
          <p:nvPr/>
        </p:nvSpPr>
        <p:spPr>
          <a:xfrm>
            <a:off x="6675608" y="5440609"/>
            <a:ext cx="2468880" cy="65864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Get Started!</a:t>
            </a:r>
          </a:p>
        </p:txBody>
      </p:sp>
      <p:sp>
        <p:nvSpPr>
          <p:cNvPr id="22" name="Rectangle: Rounded Corners 21">
            <a:extLst>
              <a:ext uri="{FF2B5EF4-FFF2-40B4-BE49-F238E27FC236}">
                <a16:creationId xmlns:a16="http://schemas.microsoft.com/office/drawing/2014/main" id="{FB737EA7-DC6A-ED37-474B-FC4C28887B8F}"/>
              </a:ext>
            </a:extLst>
          </p:cNvPr>
          <p:cNvSpPr/>
          <p:nvPr/>
        </p:nvSpPr>
        <p:spPr>
          <a:xfrm>
            <a:off x="3047511" y="5440609"/>
            <a:ext cx="2468880" cy="65864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Foster Member Trust</a:t>
            </a:r>
          </a:p>
        </p:txBody>
      </p:sp>
      <p:grpSp>
        <p:nvGrpSpPr>
          <p:cNvPr id="3" name="Group 2">
            <a:extLst>
              <a:ext uri="{FF2B5EF4-FFF2-40B4-BE49-F238E27FC236}">
                <a16:creationId xmlns:a16="http://schemas.microsoft.com/office/drawing/2014/main" id="{FC409FDD-1A3A-8ECF-9103-169F4DD37139}"/>
              </a:ext>
            </a:extLst>
          </p:cNvPr>
          <p:cNvGrpSpPr/>
          <p:nvPr/>
        </p:nvGrpSpPr>
        <p:grpSpPr>
          <a:xfrm>
            <a:off x="4790271" y="1793350"/>
            <a:ext cx="2468880" cy="2049018"/>
            <a:chOff x="8489658" y="1817931"/>
            <a:chExt cx="2468880" cy="2049018"/>
          </a:xfrm>
        </p:grpSpPr>
        <p:grpSp>
          <p:nvGrpSpPr>
            <p:cNvPr id="15" name="Group 14">
              <a:extLst>
                <a:ext uri="{FF2B5EF4-FFF2-40B4-BE49-F238E27FC236}">
                  <a16:creationId xmlns:a16="http://schemas.microsoft.com/office/drawing/2014/main" id="{3CE34B47-737C-3179-BB19-33CFB1544593}"/>
                </a:ext>
              </a:extLst>
            </p:cNvPr>
            <p:cNvGrpSpPr/>
            <p:nvPr/>
          </p:nvGrpSpPr>
          <p:grpSpPr>
            <a:xfrm>
              <a:off x="9129738" y="1817931"/>
              <a:ext cx="1188720" cy="1188720"/>
              <a:chOff x="7264260" y="2842941"/>
              <a:chExt cx="1188720" cy="1188720"/>
            </a:xfrm>
          </p:grpSpPr>
          <p:sp>
            <p:nvSpPr>
              <p:cNvPr id="13" name="Oval 12">
                <a:extLst>
                  <a:ext uri="{FF2B5EF4-FFF2-40B4-BE49-F238E27FC236}">
                    <a16:creationId xmlns:a16="http://schemas.microsoft.com/office/drawing/2014/main" id="{7E74D035-1F1F-840A-6F99-F573D932241A}"/>
                  </a:ext>
                </a:extLst>
              </p:cNvPr>
              <p:cNvSpPr/>
              <p:nvPr/>
            </p:nvSpPr>
            <p:spPr>
              <a:xfrm>
                <a:off x="7264260" y="2842941"/>
                <a:ext cx="1188720" cy="1188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hallenge Icon 2484190">
                <a:extLst>
                  <a:ext uri="{FF2B5EF4-FFF2-40B4-BE49-F238E27FC236}">
                    <a16:creationId xmlns:a16="http://schemas.microsoft.com/office/drawing/2014/main" id="{5765C045-1305-4CB2-4F10-044C884EF5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1420" y="2980101"/>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Rectangle: Rounded Corners 22">
              <a:extLst>
                <a:ext uri="{FF2B5EF4-FFF2-40B4-BE49-F238E27FC236}">
                  <a16:creationId xmlns:a16="http://schemas.microsoft.com/office/drawing/2014/main" id="{D94374C7-F9E7-DBCF-425E-13F14741F25B}"/>
                </a:ext>
              </a:extLst>
            </p:cNvPr>
            <p:cNvSpPr/>
            <p:nvPr/>
          </p:nvSpPr>
          <p:spPr>
            <a:xfrm>
              <a:off x="8489658" y="3208303"/>
              <a:ext cx="2468880" cy="65864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Recognize Limitations</a:t>
              </a:r>
            </a:p>
          </p:txBody>
        </p:sp>
      </p:grpSp>
      <p:grpSp>
        <p:nvGrpSpPr>
          <p:cNvPr id="8" name="Group 7">
            <a:extLst>
              <a:ext uri="{FF2B5EF4-FFF2-40B4-BE49-F238E27FC236}">
                <a16:creationId xmlns:a16="http://schemas.microsoft.com/office/drawing/2014/main" id="{A2029053-2AD7-DC40-ED05-28874CC26E95}"/>
              </a:ext>
            </a:extLst>
          </p:cNvPr>
          <p:cNvGrpSpPr/>
          <p:nvPr/>
        </p:nvGrpSpPr>
        <p:grpSpPr>
          <a:xfrm>
            <a:off x="8155366" y="1814923"/>
            <a:ext cx="2468880" cy="2050271"/>
            <a:chOff x="4873850" y="1814923"/>
            <a:chExt cx="2468880" cy="2050271"/>
          </a:xfrm>
        </p:grpSpPr>
        <p:sp>
          <p:nvSpPr>
            <p:cNvPr id="7" name="Oval 6">
              <a:extLst>
                <a:ext uri="{FF2B5EF4-FFF2-40B4-BE49-F238E27FC236}">
                  <a16:creationId xmlns:a16="http://schemas.microsoft.com/office/drawing/2014/main" id="{95FEF84B-1310-4AC9-2BC1-19540ABE96AB}"/>
                </a:ext>
              </a:extLst>
            </p:cNvPr>
            <p:cNvSpPr/>
            <p:nvPr/>
          </p:nvSpPr>
          <p:spPr>
            <a:xfrm>
              <a:off x="5501640" y="1814923"/>
              <a:ext cx="1188720" cy="1188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onfidential Icon 3719025">
              <a:extLst>
                <a:ext uri="{FF2B5EF4-FFF2-40B4-BE49-F238E27FC236}">
                  <a16:creationId xmlns:a16="http://schemas.microsoft.com/office/drawing/2014/main" id="{972102CD-E063-B511-8BF6-8E8DAD4E6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090" y="195632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7BD43F68-C5B7-9FD6-9D1A-85F13CA6EBA2}"/>
                </a:ext>
              </a:extLst>
            </p:cNvPr>
            <p:cNvSpPr/>
            <p:nvPr/>
          </p:nvSpPr>
          <p:spPr>
            <a:xfrm>
              <a:off x="4873850" y="3206548"/>
              <a:ext cx="2468880" cy="658646"/>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Appreciate Sensitivity and Stigma</a:t>
              </a:r>
            </a:p>
          </p:txBody>
        </p:sp>
      </p:grpSp>
    </p:spTree>
    <p:extLst>
      <p:ext uri="{BB962C8B-B14F-4D97-AF65-F5344CB8AC3E}">
        <p14:creationId xmlns:p14="http://schemas.microsoft.com/office/powerpoint/2010/main" val="3673978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65C88-276A-1F30-7C72-2514E22C19D9}"/>
              </a:ext>
            </a:extLst>
          </p:cNvPr>
          <p:cNvSpPr>
            <a:spLocks noGrp="1"/>
          </p:cNvSpPr>
          <p:nvPr>
            <p:ph type="title"/>
          </p:nvPr>
        </p:nvSpPr>
        <p:spPr/>
        <p:txBody>
          <a:bodyPr/>
          <a:lstStyle/>
          <a:p>
            <a:r>
              <a:rPr lang="en-US"/>
              <a:t>Case studies </a:t>
            </a:r>
          </a:p>
        </p:txBody>
      </p:sp>
      <p:sp>
        <p:nvSpPr>
          <p:cNvPr id="3" name="Content Placeholder 2">
            <a:extLst>
              <a:ext uri="{FF2B5EF4-FFF2-40B4-BE49-F238E27FC236}">
                <a16:creationId xmlns:a16="http://schemas.microsoft.com/office/drawing/2014/main" id="{44806568-FB45-EB4C-27A4-894DDD8BCD62}"/>
              </a:ext>
            </a:extLst>
          </p:cNvPr>
          <p:cNvSpPr>
            <a:spLocks noGrp="1"/>
          </p:cNvSpPr>
          <p:nvPr>
            <p:ph type="body" sz="quarter" idx="10"/>
          </p:nvPr>
        </p:nvSpPr>
        <p:spPr/>
        <p:txBody>
          <a:bodyPr/>
          <a:lstStyle/>
          <a:p>
            <a:r>
              <a:rPr lang="en-US"/>
              <a:t>Blue Shield of California: the 80 Mapping Tool</a:t>
            </a:r>
          </a:p>
          <a:p>
            <a:pPr lvl="1"/>
            <a:r>
              <a:rPr lang="en-US"/>
              <a:t>Community Health Advocate </a:t>
            </a:r>
          </a:p>
          <a:p>
            <a:pPr lvl="1"/>
            <a:r>
              <a:rPr lang="en-US"/>
              <a:t>Database and tools based on neighborhoods</a:t>
            </a:r>
          </a:p>
          <a:p>
            <a:pPr lvl="1"/>
            <a:r>
              <a:rPr lang="en-US"/>
              <a:t>Addressing the root causes of the health inequities patients encounter</a:t>
            </a:r>
          </a:p>
          <a:p>
            <a:r>
              <a:rPr lang="en-US" err="1"/>
              <a:t>Evernorth</a:t>
            </a:r>
            <a:r>
              <a:rPr lang="en-US"/>
              <a:t>: Community Pharmacy Pilot </a:t>
            </a:r>
          </a:p>
          <a:p>
            <a:pPr lvl="1"/>
            <a:r>
              <a:rPr lang="en-US"/>
              <a:t>Pharmacists </a:t>
            </a:r>
          </a:p>
          <a:p>
            <a:pPr lvl="1"/>
            <a:r>
              <a:rPr lang="en-US"/>
              <a:t>Geography challenges and no diabetologist </a:t>
            </a:r>
          </a:p>
          <a:p>
            <a:pPr lvl="1"/>
            <a:r>
              <a:rPr lang="en-US"/>
              <a:t>Through pharmacist counseling to decrease A1c</a:t>
            </a:r>
          </a:p>
          <a:p>
            <a:pPr lvl="1"/>
            <a:endParaRPr lang="en-US"/>
          </a:p>
          <a:p>
            <a:pPr lvl="1"/>
            <a:endParaRPr lang="en-US"/>
          </a:p>
        </p:txBody>
      </p:sp>
    </p:spTree>
    <p:extLst>
      <p:ext uri="{BB962C8B-B14F-4D97-AF65-F5344CB8AC3E}">
        <p14:creationId xmlns:p14="http://schemas.microsoft.com/office/powerpoint/2010/main" val="1759408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3D3C-47AE-74B9-7B89-3BC2E2E73FDC}"/>
              </a:ext>
            </a:extLst>
          </p:cNvPr>
          <p:cNvSpPr>
            <a:spLocks noGrp="1"/>
          </p:cNvSpPr>
          <p:nvPr>
            <p:ph type="title"/>
          </p:nvPr>
        </p:nvSpPr>
        <p:spPr/>
        <p:txBody>
          <a:bodyPr/>
          <a:lstStyle/>
          <a:p>
            <a:r>
              <a:rPr lang="en-US"/>
              <a:t>Case studies </a:t>
            </a:r>
          </a:p>
        </p:txBody>
      </p:sp>
      <p:sp>
        <p:nvSpPr>
          <p:cNvPr id="3" name="Text Placeholder 2">
            <a:extLst>
              <a:ext uri="{FF2B5EF4-FFF2-40B4-BE49-F238E27FC236}">
                <a16:creationId xmlns:a16="http://schemas.microsoft.com/office/drawing/2014/main" id="{FE14186F-0B16-6A64-01C1-AB3F333DC6DD}"/>
              </a:ext>
            </a:extLst>
          </p:cNvPr>
          <p:cNvSpPr>
            <a:spLocks noGrp="1"/>
          </p:cNvSpPr>
          <p:nvPr>
            <p:ph type="body" sz="quarter" idx="10"/>
          </p:nvPr>
        </p:nvSpPr>
        <p:spPr/>
        <p:txBody>
          <a:bodyPr/>
          <a:lstStyle/>
          <a:p>
            <a:r>
              <a:rPr lang="en-US" err="1"/>
              <a:t>Elevance</a:t>
            </a:r>
            <a:r>
              <a:rPr lang="en-US"/>
              <a:t> Health: </a:t>
            </a:r>
          </a:p>
          <a:p>
            <a:pPr lvl="1"/>
            <a:r>
              <a:rPr lang="en-US"/>
              <a:t>Added a non-binary birth-sex selection “U” to their membership and electronic enrollment process </a:t>
            </a:r>
          </a:p>
          <a:p>
            <a:pPr lvl="1"/>
            <a:r>
              <a:rPr lang="en-US"/>
              <a:t>“U” does not denote the member’s preference but signals that the gender preference is unknown to the plan </a:t>
            </a:r>
          </a:p>
          <a:p>
            <a:r>
              <a:rPr lang="en-US"/>
              <a:t>Humana </a:t>
            </a:r>
          </a:p>
          <a:p>
            <a:pPr lvl="1"/>
            <a:r>
              <a:rPr lang="en-US"/>
              <a:t>Collecting and incorporating three types of health-related social needs data to close the SDOH gaps for their members</a:t>
            </a:r>
          </a:p>
          <a:p>
            <a:pPr lvl="1"/>
            <a:r>
              <a:rPr lang="en-US"/>
              <a:t>Use self-reported, derived, and inferred data via validated assessment tool</a:t>
            </a:r>
          </a:p>
          <a:p>
            <a:pPr lvl="1"/>
            <a:r>
              <a:rPr lang="en-US"/>
              <a:t>Data is standardized to identify the health care needs of their members</a:t>
            </a:r>
          </a:p>
          <a:p>
            <a:endParaRPr lang="en-US"/>
          </a:p>
        </p:txBody>
      </p:sp>
    </p:spTree>
    <p:extLst>
      <p:ext uri="{BB962C8B-B14F-4D97-AF65-F5344CB8AC3E}">
        <p14:creationId xmlns:p14="http://schemas.microsoft.com/office/powerpoint/2010/main" val="428725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AD85A-D299-677F-D7E1-1308684650AC}"/>
              </a:ext>
            </a:extLst>
          </p:cNvPr>
          <p:cNvSpPr>
            <a:spLocks noGrp="1"/>
          </p:cNvSpPr>
          <p:nvPr>
            <p:ph type="title"/>
          </p:nvPr>
        </p:nvSpPr>
        <p:spPr>
          <a:xfrm>
            <a:off x="612775" y="685800"/>
            <a:ext cx="9481136" cy="581698"/>
          </a:xfrm>
        </p:spPr>
        <p:txBody>
          <a:bodyPr/>
          <a:lstStyle/>
          <a:p>
            <a:r>
              <a:rPr lang="en-US"/>
              <a:t>How do you pay for health equity?</a:t>
            </a:r>
          </a:p>
        </p:txBody>
      </p:sp>
      <p:sp>
        <p:nvSpPr>
          <p:cNvPr id="3" name="Text Placeholder 2">
            <a:extLst>
              <a:ext uri="{FF2B5EF4-FFF2-40B4-BE49-F238E27FC236}">
                <a16:creationId xmlns:a16="http://schemas.microsoft.com/office/drawing/2014/main" id="{35E42E56-27F8-9813-2ABE-458688C3BCBC}"/>
              </a:ext>
            </a:extLst>
          </p:cNvPr>
          <p:cNvSpPr>
            <a:spLocks noGrp="1"/>
          </p:cNvSpPr>
          <p:nvPr>
            <p:ph type="body" sz="quarter" idx="10"/>
          </p:nvPr>
        </p:nvSpPr>
        <p:spPr/>
        <p:txBody>
          <a:bodyPr/>
          <a:lstStyle/>
          <a:p>
            <a:r>
              <a:rPr lang="en-US"/>
              <a:t>Provider payment </a:t>
            </a:r>
          </a:p>
          <a:p>
            <a:pPr lvl="1"/>
            <a:r>
              <a:rPr lang="en-US"/>
              <a:t>Offering social needs </a:t>
            </a:r>
          </a:p>
          <a:p>
            <a:pPr lvl="1"/>
            <a:r>
              <a:rPr lang="en-US"/>
              <a:t>Incentivizing payments to cover disparity populations </a:t>
            </a:r>
          </a:p>
          <a:p>
            <a:r>
              <a:rPr lang="en-US"/>
              <a:t>Value-based agreements </a:t>
            </a:r>
          </a:p>
          <a:p>
            <a:pPr lvl="1"/>
            <a:r>
              <a:rPr lang="en-US"/>
              <a:t>Result stratification </a:t>
            </a:r>
          </a:p>
          <a:p>
            <a:r>
              <a:rPr lang="en-US"/>
              <a:t>Payer incentivization </a:t>
            </a:r>
          </a:p>
          <a:p>
            <a:pPr lvl="1"/>
            <a:r>
              <a:rPr lang="en-US"/>
              <a:t>Internal incentivization to close gaps in disparities </a:t>
            </a:r>
          </a:p>
          <a:p>
            <a:pPr lvl="1"/>
            <a:r>
              <a:rPr lang="en-US"/>
              <a:t>Adherence measures </a:t>
            </a:r>
          </a:p>
          <a:p>
            <a:endParaRPr lang="en-US"/>
          </a:p>
        </p:txBody>
      </p:sp>
    </p:spTree>
    <p:extLst>
      <p:ext uri="{BB962C8B-B14F-4D97-AF65-F5344CB8AC3E}">
        <p14:creationId xmlns:p14="http://schemas.microsoft.com/office/powerpoint/2010/main" val="304672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1ADF-8EE4-987A-A841-C1FBA9A97A0D}"/>
              </a:ext>
            </a:extLst>
          </p:cNvPr>
          <p:cNvSpPr>
            <a:spLocks noGrp="1"/>
          </p:cNvSpPr>
          <p:nvPr>
            <p:ph type="title"/>
          </p:nvPr>
        </p:nvSpPr>
        <p:spPr/>
        <p:txBody>
          <a:bodyPr/>
          <a:lstStyle/>
          <a:p>
            <a:r>
              <a:rPr lang="en-US"/>
              <a:t>Change using value-based contracting </a:t>
            </a:r>
          </a:p>
        </p:txBody>
      </p:sp>
      <p:sp>
        <p:nvSpPr>
          <p:cNvPr id="3" name="Text Placeholder 2">
            <a:extLst>
              <a:ext uri="{FF2B5EF4-FFF2-40B4-BE49-F238E27FC236}">
                <a16:creationId xmlns:a16="http://schemas.microsoft.com/office/drawing/2014/main" id="{35B432AA-14EB-3545-42AA-D4D7DF35EC40}"/>
              </a:ext>
            </a:extLst>
          </p:cNvPr>
          <p:cNvSpPr>
            <a:spLocks noGrp="1"/>
          </p:cNvSpPr>
          <p:nvPr>
            <p:ph type="body" sz="quarter" idx="10"/>
          </p:nvPr>
        </p:nvSpPr>
        <p:spPr>
          <a:xfrm>
            <a:off x="612775" y="1913123"/>
            <a:ext cx="10980738" cy="4567687"/>
          </a:xfrm>
        </p:spPr>
        <p:txBody>
          <a:bodyPr/>
          <a:lstStyle/>
          <a:p>
            <a:r>
              <a:rPr lang="en-US"/>
              <a:t>Massachusetts  Blue Cross Blue Shield</a:t>
            </a:r>
          </a:p>
          <a:p>
            <a:pPr lvl="1"/>
            <a:r>
              <a:rPr lang="en-US"/>
              <a:t>Value-based payment contracts</a:t>
            </a:r>
          </a:p>
          <a:p>
            <a:pPr lvl="1"/>
            <a:r>
              <a:rPr lang="en-US"/>
              <a:t>Bridge gaps due to race</a:t>
            </a:r>
          </a:p>
          <a:p>
            <a:pPr lvl="1"/>
            <a:r>
              <a:rPr lang="en-US"/>
              <a:t>Incorporate equity measures into contracts and payment programs with health systems and providers</a:t>
            </a:r>
          </a:p>
          <a:p>
            <a:pPr lvl="1"/>
            <a:r>
              <a:rPr lang="en-US"/>
              <a:t>Focus on measuring and regarding equity in care in cancer screening, blood pressure control, and diabetes care </a:t>
            </a:r>
          </a:p>
          <a:p>
            <a:pPr lvl="1"/>
            <a:r>
              <a:rPr lang="en-US"/>
              <a:t>Different set of measures based on scale and diversity of population and baseline inequity</a:t>
            </a:r>
          </a:p>
          <a:p>
            <a:pPr lvl="1"/>
            <a:endParaRPr lang="en-US"/>
          </a:p>
        </p:txBody>
      </p:sp>
    </p:spTree>
    <p:extLst>
      <p:ext uri="{BB962C8B-B14F-4D97-AF65-F5344CB8AC3E}">
        <p14:creationId xmlns:p14="http://schemas.microsoft.com/office/powerpoint/2010/main" val="2786142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5E9C-06ED-5D1C-3BA7-387C4056AFA0}"/>
              </a:ext>
            </a:extLst>
          </p:cNvPr>
          <p:cNvSpPr>
            <a:spLocks noGrp="1"/>
          </p:cNvSpPr>
          <p:nvPr>
            <p:ph type="title"/>
          </p:nvPr>
        </p:nvSpPr>
        <p:spPr/>
        <p:txBody>
          <a:bodyPr/>
          <a:lstStyle/>
          <a:p>
            <a:r>
              <a:rPr lang="en-US"/>
              <a:t>Objectives </a:t>
            </a:r>
          </a:p>
        </p:txBody>
      </p:sp>
      <p:sp>
        <p:nvSpPr>
          <p:cNvPr id="3" name="Text Placeholder 2">
            <a:extLst>
              <a:ext uri="{FF2B5EF4-FFF2-40B4-BE49-F238E27FC236}">
                <a16:creationId xmlns:a16="http://schemas.microsoft.com/office/drawing/2014/main" id="{FCA67F33-1ABF-F46D-1FDD-8D54C5A38773}"/>
              </a:ext>
            </a:extLst>
          </p:cNvPr>
          <p:cNvSpPr>
            <a:spLocks noGrp="1"/>
          </p:cNvSpPr>
          <p:nvPr>
            <p:ph type="body" sz="quarter" idx="10"/>
          </p:nvPr>
        </p:nvSpPr>
        <p:spPr/>
        <p:txBody>
          <a:bodyPr/>
          <a:lstStyle/>
          <a:p>
            <a:pPr marL="342900" marR="0" lvl="0" indent="-342900">
              <a:lnSpc>
                <a:spcPct val="105000"/>
              </a:lnSpc>
              <a:spcBef>
                <a:spcPts val="0"/>
              </a:spcBef>
              <a:spcAft>
                <a:spcPts val="0"/>
              </a:spcAft>
              <a:buFont typeface="+mj-lt"/>
              <a:buAutoNum type="arabicPeriod"/>
            </a:pPr>
            <a:r>
              <a:rPr lang="en-US" sz="2400">
                <a:effectLst/>
                <a:ea typeface="Times New Roman" panose="02020603050405020304" pitchFamily="18" charset="0"/>
                <a:cs typeface="Times New Roman"/>
              </a:rPr>
              <a:t>Identify </a:t>
            </a:r>
            <a:r>
              <a:rPr lang="en-US" sz="2400"/>
              <a:t>the gaps in medication use due to health disparities and the role health plans can play in bridging the gaps.</a:t>
            </a:r>
          </a:p>
          <a:p>
            <a:pPr marL="342900" marR="0" lvl="0" indent="-342900">
              <a:lnSpc>
                <a:spcPct val="105000"/>
              </a:lnSpc>
              <a:spcBef>
                <a:spcPts val="0"/>
              </a:spcBef>
              <a:spcAft>
                <a:spcPts val="0"/>
              </a:spcAft>
              <a:buFont typeface="+mj-lt"/>
              <a:buAutoNum type="arabicPeriod"/>
            </a:pPr>
            <a:endParaRPr lang="en-US" sz="2400">
              <a:effectLst/>
              <a:ea typeface="Times New Roman" panose="02020603050405020304" pitchFamily="18" charset="0"/>
            </a:endParaRPr>
          </a:p>
          <a:p>
            <a:pPr marL="342900" indent="-342900">
              <a:lnSpc>
                <a:spcPct val="105000"/>
              </a:lnSpc>
              <a:spcBef>
                <a:spcPts val="0"/>
              </a:spcBef>
              <a:buFont typeface="+mj-lt"/>
              <a:buAutoNum type="arabicPeriod"/>
            </a:pPr>
            <a:r>
              <a:rPr lang="en-US" sz="2400">
                <a:effectLst/>
                <a:ea typeface="Times New Roman" panose="02020603050405020304" pitchFamily="18" charset="0"/>
                <a:cs typeface="Times New Roman"/>
              </a:rPr>
              <a:t>List challenges and opportunities in collecting health disparities data and using the information for payment changes. </a:t>
            </a:r>
          </a:p>
          <a:p>
            <a:pPr marL="342900" marR="0" lvl="0" indent="-342900">
              <a:lnSpc>
                <a:spcPct val="105000"/>
              </a:lnSpc>
              <a:spcBef>
                <a:spcPts val="0"/>
              </a:spcBef>
              <a:spcAft>
                <a:spcPts val="0"/>
              </a:spcAft>
              <a:buFont typeface="+mj-lt"/>
              <a:buAutoNum type="arabicPeriod"/>
            </a:pPr>
            <a:endParaRPr lang="en-US" sz="2400">
              <a:effectLst/>
              <a:ea typeface="Times New Roman" panose="02020603050405020304" pitchFamily="18" charset="0"/>
            </a:endParaRPr>
          </a:p>
          <a:p>
            <a:pPr marL="342900" marR="0" lvl="0" indent="-342900">
              <a:lnSpc>
                <a:spcPct val="105000"/>
              </a:lnSpc>
              <a:spcBef>
                <a:spcPts val="0"/>
              </a:spcBef>
              <a:spcAft>
                <a:spcPts val="0"/>
              </a:spcAft>
              <a:buFont typeface="+mj-lt"/>
              <a:buAutoNum type="arabicPeriod"/>
            </a:pPr>
            <a:r>
              <a:rPr lang="en-US" sz="2400">
                <a:effectLst/>
                <a:ea typeface="Times New Roman" panose="02020603050405020304" pitchFamily="18" charset="0"/>
                <a:cs typeface="Times New Roman"/>
              </a:rPr>
              <a:t>Through case examples, summarize strategies health plans use to facilitate data collection and payment changes to address health disparities.</a:t>
            </a:r>
          </a:p>
          <a:p>
            <a:pPr marL="0" marR="0" lvl="0" indent="0">
              <a:lnSpc>
                <a:spcPct val="105000"/>
              </a:lnSpc>
              <a:spcBef>
                <a:spcPts val="0"/>
              </a:spcBef>
              <a:spcAft>
                <a:spcPts val="0"/>
              </a:spcAft>
              <a:buNone/>
            </a:pPr>
            <a:endParaRPr lang="en-US" sz="2400">
              <a:effectLst/>
              <a:ea typeface="Times New Roman" panose="02020603050405020304" pitchFamily="18" charset="0"/>
            </a:endParaRPr>
          </a:p>
        </p:txBody>
      </p:sp>
    </p:spTree>
    <p:extLst>
      <p:ext uri="{BB962C8B-B14F-4D97-AF65-F5344CB8AC3E}">
        <p14:creationId xmlns:p14="http://schemas.microsoft.com/office/powerpoint/2010/main" val="1891918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4744-BEE0-0CEF-2AAD-AEA24BBE0764}"/>
              </a:ext>
            </a:extLst>
          </p:cNvPr>
          <p:cNvSpPr>
            <a:spLocks noGrp="1"/>
          </p:cNvSpPr>
          <p:nvPr>
            <p:ph type="title"/>
          </p:nvPr>
        </p:nvSpPr>
        <p:spPr/>
        <p:txBody>
          <a:bodyPr/>
          <a:lstStyle/>
          <a:p>
            <a:r>
              <a:rPr lang="en-US"/>
              <a:t>Change using STAR Ratings </a:t>
            </a:r>
          </a:p>
        </p:txBody>
      </p:sp>
      <p:sp>
        <p:nvSpPr>
          <p:cNvPr id="3" name="Text Placeholder 2">
            <a:extLst>
              <a:ext uri="{FF2B5EF4-FFF2-40B4-BE49-F238E27FC236}">
                <a16:creationId xmlns:a16="http://schemas.microsoft.com/office/drawing/2014/main" id="{2141C689-BC56-CAEC-C03F-8F89839120E2}"/>
              </a:ext>
            </a:extLst>
          </p:cNvPr>
          <p:cNvSpPr>
            <a:spLocks noGrp="1"/>
          </p:cNvSpPr>
          <p:nvPr>
            <p:ph type="body" sz="quarter" idx="10"/>
          </p:nvPr>
        </p:nvSpPr>
        <p:spPr>
          <a:xfrm>
            <a:off x="612775" y="1604513"/>
            <a:ext cx="7352130" cy="4567687"/>
          </a:xfrm>
        </p:spPr>
        <p:txBody>
          <a:bodyPr/>
          <a:lstStyle/>
          <a:p>
            <a:r>
              <a:rPr lang="en-US"/>
              <a:t>SCAN Health</a:t>
            </a:r>
          </a:p>
          <a:p>
            <a:pPr lvl="1"/>
            <a:r>
              <a:rPr lang="en-US"/>
              <a:t>STAR Ratings tied to medication adherence </a:t>
            </a:r>
          </a:p>
          <a:p>
            <a:pPr lvl="1"/>
            <a:r>
              <a:rPr lang="en-US"/>
              <a:t>Black and Latinx members</a:t>
            </a:r>
          </a:p>
          <a:p>
            <a:pPr lvl="1"/>
            <a:r>
              <a:rPr lang="en-US"/>
              <a:t>Diabetes, hypertension, and high cholesterol</a:t>
            </a:r>
          </a:p>
          <a:p>
            <a:pPr lvl="1"/>
            <a:r>
              <a:rPr lang="en-US"/>
              <a:t> Ethnographic interviews to identify beliefs and other barriers for adherence  </a:t>
            </a:r>
          </a:p>
        </p:txBody>
      </p:sp>
      <p:pic>
        <p:nvPicPr>
          <p:cNvPr id="1026" name="Picture 2">
            <a:extLst>
              <a:ext uri="{FF2B5EF4-FFF2-40B4-BE49-F238E27FC236}">
                <a16:creationId xmlns:a16="http://schemas.microsoft.com/office/drawing/2014/main" id="{4047BDDD-13D3-2DD1-5021-31A34CE45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469" y="1958695"/>
            <a:ext cx="3035999" cy="3859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02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C2E-9C02-E7D5-AFC2-85D3B74D0755}"/>
              </a:ext>
            </a:extLst>
          </p:cNvPr>
          <p:cNvSpPr>
            <a:spLocks noGrp="1"/>
          </p:cNvSpPr>
          <p:nvPr>
            <p:ph type="title"/>
          </p:nvPr>
        </p:nvSpPr>
        <p:spPr/>
        <p:txBody>
          <a:bodyPr/>
          <a:lstStyle/>
          <a:p>
            <a:r>
              <a:rPr lang="en-US"/>
              <a:t>AMCP Resources </a:t>
            </a:r>
          </a:p>
        </p:txBody>
      </p:sp>
      <p:sp>
        <p:nvSpPr>
          <p:cNvPr id="3" name="Text Placeholder 2">
            <a:extLst>
              <a:ext uri="{FF2B5EF4-FFF2-40B4-BE49-F238E27FC236}">
                <a16:creationId xmlns:a16="http://schemas.microsoft.com/office/drawing/2014/main" id="{485A39D9-33A4-DD22-FDDF-387F3E321A4C}"/>
              </a:ext>
            </a:extLst>
          </p:cNvPr>
          <p:cNvSpPr>
            <a:spLocks noGrp="1"/>
          </p:cNvSpPr>
          <p:nvPr>
            <p:ph type="body" sz="quarter" idx="10"/>
          </p:nvPr>
        </p:nvSpPr>
        <p:spPr/>
        <p:txBody>
          <a:bodyPr/>
          <a:lstStyle/>
          <a:p>
            <a:r>
              <a:rPr lang="en-US"/>
              <a:t>Diversity, Equity, and Inclusion Glossary </a:t>
            </a:r>
          </a:p>
          <a:p>
            <a:r>
              <a:rPr lang="en-US"/>
              <a:t>Health Equity Action Briefs</a:t>
            </a:r>
          </a:p>
          <a:p>
            <a:r>
              <a:rPr lang="en-US"/>
              <a:t>Education</a:t>
            </a:r>
          </a:p>
          <a:p>
            <a:pPr lvl="1"/>
            <a:r>
              <a:rPr lang="en-US"/>
              <a:t>National meetings</a:t>
            </a:r>
          </a:p>
          <a:p>
            <a:pPr lvl="1"/>
            <a:r>
              <a:rPr lang="en-US"/>
              <a:t>Webinars</a:t>
            </a:r>
          </a:p>
          <a:p>
            <a:pPr lvl="1"/>
            <a:r>
              <a:rPr lang="en-US"/>
              <a:t>Affiliate meetings </a:t>
            </a:r>
          </a:p>
          <a:p>
            <a:r>
              <a:rPr lang="en-US"/>
              <a:t>AMCP Summit: Health Disparities</a:t>
            </a:r>
          </a:p>
          <a:p>
            <a:pPr lvl="1"/>
            <a:r>
              <a:rPr lang="en-US"/>
              <a:t>December 2023 </a:t>
            </a:r>
          </a:p>
          <a:p>
            <a:r>
              <a:rPr lang="en-US"/>
              <a:t>AMCP Collaborate </a:t>
            </a:r>
          </a:p>
        </p:txBody>
      </p:sp>
      <p:pic>
        <p:nvPicPr>
          <p:cNvPr id="4" name="Picture 3">
            <a:extLst>
              <a:ext uri="{FF2B5EF4-FFF2-40B4-BE49-F238E27FC236}">
                <a16:creationId xmlns:a16="http://schemas.microsoft.com/office/drawing/2014/main" id="{D05BDA68-5F58-BA3F-C54B-9B36A76EED09}"/>
              </a:ext>
            </a:extLst>
          </p:cNvPr>
          <p:cNvPicPr>
            <a:picLocks noChangeAspect="1"/>
          </p:cNvPicPr>
          <p:nvPr/>
        </p:nvPicPr>
        <p:blipFill>
          <a:blip r:embed="rId2"/>
          <a:stretch>
            <a:fillRect/>
          </a:stretch>
        </p:blipFill>
        <p:spPr>
          <a:xfrm>
            <a:off x="8482282" y="1752729"/>
            <a:ext cx="3096943" cy="4016348"/>
          </a:xfrm>
          <a:prstGeom prst="rect">
            <a:avLst/>
          </a:prstGeom>
        </p:spPr>
      </p:pic>
    </p:spTree>
    <p:extLst>
      <p:ext uri="{BB962C8B-B14F-4D97-AF65-F5344CB8AC3E}">
        <p14:creationId xmlns:p14="http://schemas.microsoft.com/office/powerpoint/2010/main" val="221165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E88BE-69BD-C60A-52A3-470A979E0EDC}"/>
              </a:ext>
            </a:extLst>
          </p:cNvPr>
          <p:cNvSpPr>
            <a:spLocks noGrp="1"/>
          </p:cNvSpPr>
          <p:nvPr>
            <p:ph type="title"/>
          </p:nvPr>
        </p:nvSpPr>
        <p:spPr/>
        <p:txBody>
          <a:bodyPr/>
          <a:lstStyle/>
          <a:p>
            <a:r>
              <a:rPr lang="en-US"/>
              <a:t>What can you do?</a:t>
            </a:r>
          </a:p>
        </p:txBody>
      </p:sp>
      <p:sp>
        <p:nvSpPr>
          <p:cNvPr id="3" name="Text Placeholder 2">
            <a:extLst>
              <a:ext uri="{FF2B5EF4-FFF2-40B4-BE49-F238E27FC236}">
                <a16:creationId xmlns:a16="http://schemas.microsoft.com/office/drawing/2014/main" id="{475BA52B-6ABF-05CA-8874-50161248029D}"/>
              </a:ext>
            </a:extLst>
          </p:cNvPr>
          <p:cNvSpPr>
            <a:spLocks noGrp="1"/>
          </p:cNvSpPr>
          <p:nvPr>
            <p:ph type="body" sz="quarter" idx="10"/>
          </p:nvPr>
        </p:nvSpPr>
        <p:spPr/>
        <p:txBody>
          <a:bodyPr/>
          <a:lstStyle/>
          <a:p>
            <a:r>
              <a:rPr lang="en-US"/>
              <a:t>Education</a:t>
            </a:r>
          </a:p>
          <a:p>
            <a:pPr lvl="1"/>
            <a:r>
              <a:rPr lang="en-US"/>
              <a:t>Overall health equity</a:t>
            </a:r>
          </a:p>
          <a:p>
            <a:pPr lvl="1"/>
            <a:r>
              <a:rPr lang="en-US"/>
              <a:t>Current standards to collect data </a:t>
            </a:r>
          </a:p>
          <a:p>
            <a:pPr lvl="1"/>
            <a:r>
              <a:rPr lang="en-US"/>
              <a:t>Current accreditation standards </a:t>
            </a:r>
          </a:p>
          <a:p>
            <a:r>
              <a:rPr lang="en-US"/>
              <a:t>Data to advance health equity </a:t>
            </a:r>
          </a:p>
          <a:p>
            <a:pPr lvl="1"/>
            <a:r>
              <a:rPr lang="en-US"/>
              <a:t>Collection </a:t>
            </a:r>
          </a:p>
          <a:p>
            <a:pPr lvl="1"/>
            <a:r>
              <a:rPr lang="en-US"/>
              <a:t>Appropriate use of data </a:t>
            </a:r>
          </a:p>
          <a:p>
            <a:r>
              <a:rPr lang="en-US"/>
              <a:t>Innovation is key</a:t>
            </a:r>
          </a:p>
          <a:p>
            <a:endParaRPr lang="en-US"/>
          </a:p>
        </p:txBody>
      </p:sp>
      <p:pic>
        <p:nvPicPr>
          <p:cNvPr id="4" name="Picture 3">
            <a:extLst>
              <a:ext uri="{FF2B5EF4-FFF2-40B4-BE49-F238E27FC236}">
                <a16:creationId xmlns:a16="http://schemas.microsoft.com/office/drawing/2014/main" id="{DD38F2DD-E0E8-3E2C-4CE6-314BB7A4F705}"/>
              </a:ext>
            </a:extLst>
          </p:cNvPr>
          <p:cNvPicPr>
            <a:picLocks noChangeAspect="1"/>
          </p:cNvPicPr>
          <p:nvPr/>
        </p:nvPicPr>
        <p:blipFill>
          <a:blip r:embed="rId2"/>
          <a:stretch>
            <a:fillRect/>
          </a:stretch>
        </p:blipFill>
        <p:spPr>
          <a:xfrm>
            <a:off x="6867445" y="2116577"/>
            <a:ext cx="4840286" cy="3136910"/>
          </a:xfrm>
          <a:prstGeom prst="rect">
            <a:avLst/>
          </a:prstGeom>
        </p:spPr>
      </p:pic>
    </p:spTree>
    <p:extLst>
      <p:ext uri="{BB962C8B-B14F-4D97-AF65-F5344CB8AC3E}">
        <p14:creationId xmlns:p14="http://schemas.microsoft.com/office/powerpoint/2010/main" val="1015478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CE58-2FAE-14EB-4539-D1BAE8AA2357}"/>
              </a:ext>
            </a:extLst>
          </p:cNvPr>
          <p:cNvSpPr>
            <a:spLocks noGrp="1"/>
          </p:cNvSpPr>
          <p:nvPr>
            <p:ph type="title"/>
          </p:nvPr>
        </p:nvSpPr>
        <p:spPr/>
        <p:txBody>
          <a:bodyPr/>
          <a:lstStyle/>
          <a:p>
            <a:r>
              <a:rPr lang="en-US"/>
              <a:t>Key Take Aways </a:t>
            </a:r>
          </a:p>
        </p:txBody>
      </p:sp>
      <p:sp>
        <p:nvSpPr>
          <p:cNvPr id="3" name="Text Placeholder 2">
            <a:extLst>
              <a:ext uri="{FF2B5EF4-FFF2-40B4-BE49-F238E27FC236}">
                <a16:creationId xmlns:a16="http://schemas.microsoft.com/office/drawing/2014/main" id="{1C3781EA-7ECA-69A3-D7F0-6BE2C2CF2585}"/>
              </a:ext>
            </a:extLst>
          </p:cNvPr>
          <p:cNvSpPr>
            <a:spLocks noGrp="1"/>
          </p:cNvSpPr>
          <p:nvPr>
            <p:ph type="body" sz="quarter" idx="10"/>
          </p:nvPr>
        </p:nvSpPr>
        <p:spPr/>
        <p:txBody>
          <a:bodyPr/>
          <a:lstStyle/>
          <a:p>
            <a:r>
              <a:rPr lang="en-US"/>
              <a:t>Health plans play an essential role in closing the gaps due to health disparities </a:t>
            </a:r>
          </a:p>
          <a:p>
            <a:r>
              <a:rPr lang="en-US"/>
              <a:t>Foundational education is needed to understand the types of disparities that exist  </a:t>
            </a:r>
          </a:p>
          <a:p>
            <a:r>
              <a:rPr lang="en-US"/>
              <a:t>Having health equity data can lead to change and targeted interventions </a:t>
            </a:r>
          </a:p>
          <a:p>
            <a:r>
              <a:rPr lang="en-US"/>
              <a:t>There are innovative ways plans are paying for health equity interventions </a:t>
            </a:r>
          </a:p>
          <a:p>
            <a:r>
              <a:rPr lang="en-US"/>
              <a:t>AMCP has resources to help close health disparities gaps in medication use and access </a:t>
            </a:r>
          </a:p>
        </p:txBody>
      </p:sp>
    </p:spTree>
    <p:extLst>
      <p:ext uri="{BB962C8B-B14F-4D97-AF65-F5344CB8AC3E}">
        <p14:creationId xmlns:p14="http://schemas.microsoft.com/office/powerpoint/2010/main" val="3308551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CE58-2FAE-14EB-4539-D1BAE8AA2357}"/>
              </a:ext>
            </a:extLst>
          </p:cNvPr>
          <p:cNvSpPr>
            <a:spLocks noGrp="1"/>
          </p:cNvSpPr>
          <p:nvPr>
            <p:ph type="title"/>
          </p:nvPr>
        </p:nvSpPr>
        <p:spPr/>
        <p:txBody>
          <a:bodyPr/>
          <a:lstStyle/>
          <a:p>
            <a:r>
              <a:rPr lang="en-US"/>
              <a:t>Additional Resources</a:t>
            </a:r>
          </a:p>
        </p:txBody>
      </p:sp>
      <p:sp>
        <p:nvSpPr>
          <p:cNvPr id="3" name="Text Placeholder 2">
            <a:extLst>
              <a:ext uri="{FF2B5EF4-FFF2-40B4-BE49-F238E27FC236}">
                <a16:creationId xmlns:a16="http://schemas.microsoft.com/office/drawing/2014/main" id="{1C3781EA-7ECA-69A3-D7F0-6BE2C2CF2585}"/>
              </a:ext>
            </a:extLst>
          </p:cNvPr>
          <p:cNvSpPr>
            <a:spLocks noGrp="1"/>
          </p:cNvSpPr>
          <p:nvPr>
            <p:ph type="body" sz="quarter" idx="10"/>
          </p:nvPr>
        </p:nvSpPr>
        <p:spPr/>
        <p:txBody>
          <a:bodyPr/>
          <a:lstStyle/>
          <a:p>
            <a:r>
              <a:rPr lang="en-US">
                <a:solidFill>
                  <a:srgbClr val="0070C0"/>
                </a:solidFill>
                <a:hlinkClick r:id="rId2">
                  <a:extLst>
                    <a:ext uri="{A12FA001-AC4F-418D-AE19-62706E023703}">
                      <ahyp:hlinkClr xmlns:ahyp="http://schemas.microsoft.com/office/drawing/2018/hyperlinkcolor" val="tx"/>
                    </a:ext>
                  </a:extLst>
                </a:hlinkClick>
              </a:rPr>
              <a:t>AMCP Resource Center: Health Disparities</a:t>
            </a:r>
            <a:endParaRPr lang="en-US">
              <a:solidFill>
                <a:srgbClr val="0070C0"/>
              </a:solidFill>
            </a:endParaRPr>
          </a:p>
          <a:p>
            <a:r>
              <a:rPr lang="en-US">
                <a:solidFill>
                  <a:srgbClr val="0070C0"/>
                </a:solidFill>
                <a:hlinkClick r:id="rId3">
                  <a:extLst>
                    <a:ext uri="{A12FA001-AC4F-418D-AE19-62706E023703}">
                      <ahyp:hlinkClr xmlns:ahyp="http://schemas.microsoft.com/office/drawing/2018/hyperlinkcolor" val="tx"/>
                    </a:ext>
                  </a:extLst>
                </a:hlinkClick>
              </a:rPr>
              <a:t>AMCP Health Disparities Advisory Group</a:t>
            </a:r>
            <a:endParaRPr lang="en-US">
              <a:solidFill>
                <a:srgbClr val="0070C0"/>
              </a:solidFill>
            </a:endParaRPr>
          </a:p>
          <a:p>
            <a:r>
              <a:rPr lang="en-US">
                <a:solidFill>
                  <a:srgbClr val="0070C0"/>
                </a:solidFill>
                <a:hlinkClick r:id="rId4">
                  <a:extLst>
                    <a:ext uri="{A12FA001-AC4F-418D-AE19-62706E023703}">
                      <ahyp:hlinkClr xmlns:ahyp="http://schemas.microsoft.com/office/drawing/2018/hyperlinkcolor" val="tx"/>
                    </a:ext>
                  </a:extLst>
                </a:hlinkClick>
              </a:rPr>
              <a:t>Blog post: The Challenge of Health Equity in Pharmacy</a:t>
            </a:r>
            <a:endParaRPr lang="en-US">
              <a:solidFill>
                <a:srgbClr val="0070C0"/>
              </a:solidFill>
            </a:endParaRPr>
          </a:p>
          <a:p>
            <a:endParaRPr lang="en-US">
              <a:solidFill>
                <a:srgbClr val="0070C0"/>
              </a:solidFill>
            </a:endParaRPr>
          </a:p>
          <a:p>
            <a:endParaRPr lang="en-US">
              <a:solidFill>
                <a:srgbClr val="0070C0"/>
              </a:solidFill>
            </a:endParaRPr>
          </a:p>
        </p:txBody>
      </p:sp>
    </p:spTree>
    <p:extLst>
      <p:ext uri="{BB962C8B-B14F-4D97-AF65-F5344CB8AC3E}">
        <p14:creationId xmlns:p14="http://schemas.microsoft.com/office/powerpoint/2010/main" val="2560921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555705FF-0D33-4A3C-BB36-67B5B71EF787}"/>
              </a:ext>
            </a:extLst>
          </p:cNvPr>
          <p:cNvSpPr txBox="1">
            <a:spLocks/>
          </p:cNvSpPr>
          <p:nvPr/>
        </p:nvSpPr>
        <p:spPr>
          <a:xfrm>
            <a:off x="288758" y="357979"/>
            <a:ext cx="4974698" cy="874695"/>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chemeClr val="bg1"/>
                </a:solidFill>
                <a:effectLst/>
                <a:uLnTx/>
                <a:uFillTx/>
                <a:latin typeface="Arial" panose="020B0604020202020204"/>
                <a:ea typeface="+mj-ea"/>
                <a:cs typeface="+mj-cs"/>
              </a:rPr>
              <a:t>Thank You</a:t>
            </a:r>
          </a:p>
        </p:txBody>
      </p:sp>
      <p:sp>
        <p:nvSpPr>
          <p:cNvPr id="18" name="Oval 17">
            <a:extLst>
              <a:ext uri="{FF2B5EF4-FFF2-40B4-BE49-F238E27FC236}">
                <a16:creationId xmlns:a16="http://schemas.microsoft.com/office/drawing/2014/main" id="{60512EC1-9B8F-4DE8-B218-791395912045}"/>
              </a:ext>
            </a:extLst>
          </p:cNvPr>
          <p:cNvSpPr/>
          <p:nvPr/>
        </p:nvSpPr>
        <p:spPr>
          <a:xfrm>
            <a:off x="7086508" y="1861825"/>
            <a:ext cx="1331516" cy="1331516"/>
          </a:xfrm>
          <a:prstGeom prst="ellipse">
            <a:avLst/>
          </a:prstGeom>
          <a:solidFill>
            <a:srgbClr val="93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DF3C0842-8E4A-40F4-871D-F15F29F00831}"/>
              </a:ext>
            </a:extLst>
          </p:cNvPr>
          <p:cNvSpPr/>
          <p:nvPr/>
        </p:nvSpPr>
        <p:spPr>
          <a:xfrm>
            <a:off x="7086508" y="3415745"/>
            <a:ext cx="1331516" cy="1331516"/>
          </a:xfrm>
          <a:prstGeom prst="ellipse">
            <a:avLst/>
          </a:prstGeom>
          <a:solidFill>
            <a:srgbClr val="93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29825F8B-4E8E-4A2E-B80F-A8F58E1D09C2}"/>
              </a:ext>
            </a:extLst>
          </p:cNvPr>
          <p:cNvSpPr/>
          <p:nvPr/>
        </p:nvSpPr>
        <p:spPr>
          <a:xfrm>
            <a:off x="7064073" y="4929535"/>
            <a:ext cx="1331516" cy="1331516"/>
          </a:xfrm>
          <a:prstGeom prst="ellipse">
            <a:avLst/>
          </a:prstGeom>
          <a:solidFill>
            <a:srgbClr val="93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2FDD13E5-E8D5-4FAF-9ED3-2CD876B342AB}"/>
              </a:ext>
            </a:extLst>
          </p:cNvPr>
          <p:cNvSpPr/>
          <p:nvPr/>
        </p:nvSpPr>
        <p:spPr>
          <a:xfrm>
            <a:off x="7086508" y="348035"/>
            <a:ext cx="1331516" cy="1331516"/>
          </a:xfrm>
          <a:prstGeom prst="ellipse">
            <a:avLst/>
          </a:prstGeom>
          <a:solidFill>
            <a:srgbClr val="93C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2" name="Picture 21">
            <a:extLst>
              <a:ext uri="{FF2B5EF4-FFF2-40B4-BE49-F238E27FC236}">
                <a16:creationId xmlns:a16="http://schemas.microsoft.com/office/drawing/2014/main" id="{AAB0172A-91F2-47D2-B6F6-DDF65AC39F46}"/>
              </a:ext>
            </a:extLst>
          </p:cNvPr>
          <p:cNvPicPr>
            <a:picLocks noChangeAspect="1"/>
          </p:cNvPicPr>
          <p:nvPr/>
        </p:nvPicPr>
        <p:blipFill>
          <a:blip r:embed="rId3"/>
          <a:stretch>
            <a:fillRect/>
          </a:stretch>
        </p:blipFill>
        <p:spPr>
          <a:xfrm>
            <a:off x="7206128" y="473499"/>
            <a:ext cx="1048602" cy="1025301"/>
          </a:xfrm>
          <a:prstGeom prst="rect">
            <a:avLst/>
          </a:prstGeom>
        </p:spPr>
      </p:pic>
      <p:pic>
        <p:nvPicPr>
          <p:cNvPr id="23" name="Picture 22">
            <a:extLst>
              <a:ext uri="{FF2B5EF4-FFF2-40B4-BE49-F238E27FC236}">
                <a16:creationId xmlns:a16="http://schemas.microsoft.com/office/drawing/2014/main" id="{F90417ED-D513-4766-875B-4DEC567F9C4C}"/>
              </a:ext>
            </a:extLst>
          </p:cNvPr>
          <p:cNvPicPr>
            <a:picLocks noChangeAspect="1"/>
          </p:cNvPicPr>
          <p:nvPr/>
        </p:nvPicPr>
        <p:blipFill>
          <a:blip r:embed="rId4"/>
          <a:stretch>
            <a:fillRect/>
          </a:stretch>
        </p:blipFill>
        <p:spPr>
          <a:xfrm>
            <a:off x="7336690" y="2104975"/>
            <a:ext cx="786281" cy="786281"/>
          </a:xfrm>
          <a:prstGeom prst="rect">
            <a:avLst/>
          </a:prstGeom>
        </p:spPr>
      </p:pic>
      <p:pic>
        <p:nvPicPr>
          <p:cNvPr id="24" name="Picture 23">
            <a:extLst>
              <a:ext uri="{FF2B5EF4-FFF2-40B4-BE49-F238E27FC236}">
                <a16:creationId xmlns:a16="http://schemas.microsoft.com/office/drawing/2014/main" id="{449CBA86-E7AF-4535-9CAD-8636807CA8C0}"/>
              </a:ext>
            </a:extLst>
          </p:cNvPr>
          <p:cNvPicPr>
            <a:picLocks noChangeAspect="1"/>
          </p:cNvPicPr>
          <p:nvPr/>
        </p:nvPicPr>
        <p:blipFill>
          <a:blip r:embed="rId5"/>
          <a:stretch>
            <a:fillRect/>
          </a:stretch>
        </p:blipFill>
        <p:spPr>
          <a:xfrm>
            <a:off x="7332115" y="3627585"/>
            <a:ext cx="784311" cy="800156"/>
          </a:xfrm>
          <a:prstGeom prst="rect">
            <a:avLst/>
          </a:prstGeom>
        </p:spPr>
      </p:pic>
      <p:pic>
        <p:nvPicPr>
          <p:cNvPr id="25" name="Picture 24">
            <a:extLst>
              <a:ext uri="{FF2B5EF4-FFF2-40B4-BE49-F238E27FC236}">
                <a16:creationId xmlns:a16="http://schemas.microsoft.com/office/drawing/2014/main" id="{27BA1300-BB91-4FE6-8D9D-93BC09BAF4A1}"/>
              </a:ext>
            </a:extLst>
          </p:cNvPr>
          <p:cNvPicPr>
            <a:picLocks noChangeAspect="1"/>
          </p:cNvPicPr>
          <p:nvPr/>
        </p:nvPicPr>
        <p:blipFill>
          <a:blip r:embed="rId6"/>
          <a:stretch>
            <a:fillRect/>
          </a:stretch>
        </p:blipFill>
        <p:spPr>
          <a:xfrm>
            <a:off x="7363316" y="5231106"/>
            <a:ext cx="850928" cy="704217"/>
          </a:xfrm>
          <a:prstGeom prst="rect">
            <a:avLst/>
          </a:prstGeom>
        </p:spPr>
      </p:pic>
      <p:sp>
        <p:nvSpPr>
          <p:cNvPr id="26" name="TextBox 25">
            <a:extLst>
              <a:ext uri="{FF2B5EF4-FFF2-40B4-BE49-F238E27FC236}">
                <a16:creationId xmlns:a16="http://schemas.microsoft.com/office/drawing/2014/main" id="{9F4AE397-4C16-4B36-A72C-CC56CEC848C6}"/>
              </a:ext>
            </a:extLst>
          </p:cNvPr>
          <p:cNvSpPr txBox="1"/>
          <p:nvPr/>
        </p:nvSpPr>
        <p:spPr>
          <a:xfrm>
            <a:off x="8719621" y="726684"/>
            <a:ext cx="33307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panose="020B0604020202020204"/>
                <a:ea typeface="+mn-ea"/>
                <a:cs typeface="Arial" panose="020B0604020202020204" pitchFamily="34" charset="0"/>
              </a:rPr>
              <a:t>@AMCPorg</a:t>
            </a:r>
            <a:endParaRPr kumimoji="0" lang="en-US" sz="3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E90CD952-6712-4BE6-AFC2-6236E3C8DC11}"/>
              </a:ext>
            </a:extLst>
          </p:cNvPr>
          <p:cNvSpPr txBox="1"/>
          <p:nvPr/>
        </p:nvSpPr>
        <p:spPr>
          <a:xfrm>
            <a:off x="8719621" y="2244389"/>
            <a:ext cx="33307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panose="020B0604020202020204"/>
                <a:ea typeface="+mn-ea"/>
                <a:cs typeface="Arial" panose="020B0604020202020204" pitchFamily="34" charset="0"/>
              </a:rPr>
              <a:t>@AMCPorg</a:t>
            </a:r>
            <a:endParaRPr kumimoji="0" lang="en-US" sz="3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D8B1FEB9-66DE-4C04-A456-4C2B8C143940}"/>
              </a:ext>
            </a:extLst>
          </p:cNvPr>
          <p:cNvSpPr txBox="1"/>
          <p:nvPr/>
        </p:nvSpPr>
        <p:spPr>
          <a:xfrm>
            <a:off x="8719621" y="3730285"/>
            <a:ext cx="33307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panose="020B0604020202020204"/>
                <a:ea typeface="+mn-ea"/>
                <a:cs typeface="Arial" panose="020B0604020202020204" pitchFamily="34" charset="0"/>
              </a:rPr>
              <a:t>@AMCPorg</a:t>
            </a:r>
            <a:endParaRPr kumimoji="0" lang="en-US" sz="3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3CF103B0-C369-4538-BD0D-07BE76640CC0}"/>
              </a:ext>
            </a:extLst>
          </p:cNvPr>
          <p:cNvSpPr txBox="1"/>
          <p:nvPr/>
        </p:nvSpPr>
        <p:spPr>
          <a:xfrm>
            <a:off x="8719621" y="5288992"/>
            <a:ext cx="333078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panose="020B0604020202020204"/>
                <a:ea typeface="+mn-ea"/>
                <a:cs typeface="Arial" panose="020B0604020202020204" pitchFamily="34" charset="0"/>
              </a:rPr>
              <a:t>AMCP</a:t>
            </a:r>
            <a:endParaRPr kumimoji="0" lang="en-US" sz="3600" b="0" i="0" u="none" strike="noStrike" kern="1200" cap="none" spc="0" normalizeH="0" baseline="0" noProof="0">
              <a:ln>
                <a:noFill/>
              </a:ln>
              <a:solidFill>
                <a:schemeClr val="bg1"/>
              </a:solidFill>
              <a:effectLst/>
              <a:uLnTx/>
              <a:uFillTx/>
              <a:latin typeface="Arial" panose="020B0604020202020204"/>
              <a:ea typeface="+mn-ea"/>
              <a:cs typeface="+mn-cs"/>
            </a:endParaRPr>
          </a:p>
        </p:txBody>
      </p:sp>
      <p:pic>
        <p:nvPicPr>
          <p:cNvPr id="31" name="Picture 30" descr="A picture containing person, woman, building, clothing&#10;&#10;Description automatically generated">
            <a:extLst>
              <a:ext uri="{FF2B5EF4-FFF2-40B4-BE49-F238E27FC236}">
                <a16:creationId xmlns:a16="http://schemas.microsoft.com/office/drawing/2014/main" id="{94A6B1D1-7737-49DB-9EAF-29D9409CB2DA}"/>
              </a:ext>
            </a:extLst>
          </p:cNvPr>
          <p:cNvPicPr>
            <a:picLocks noChangeAspect="1"/>
          </p:cNvPicPr>
          <p:nvPr/>
        </p:nvPicPr>
        <p:blipFill rotWithShape="1">
          <a:blip r:embed="rId7"/>
          <a:srcRect l="23776" t="8358"/>
          <a:stretch/>
        </p:blipFill>
        <p:spPr>
          <a:xfrm>
            <a:off x="2776107" y="1861825"/>
            <a:ext cx="3013417" cy="2415280"/>
          </a:xfrm>
          <a:prstGeom prst="rect">
            <a:avLst/>
          </a:prstGeom>
        </p:spPr>
      </p:pic>
    </p:spTree>
    <p:extLst>
      <p:ext uri="{BB962C8B-B14F-4D97-AF65-F5344CB8AC3E}">
        <p14:creationId xmlns:p14="http://schemas.microsoft.com/office/powerpoint/2010/main" val="3304809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CE58-2FAE-14EB-4539-D1BAE8AA2357}"/>
              </a:ext>
            </a:extLst>
          </p:cNvPr>
          <p:cNvSpPr>
            <a:spLocks noGrp="1"/>
          </p:cNvSpPr>
          <p:nvPr>
            <p:ph type="title"/>
          </p:nvPr>
        </p:nvSpPr>
        <p:spPr/>
        <p:txBody>
          <a:bodyPr/>
          <a:lstStyle/>
          <a:p>
            <a:r>
              <a:rPr lang="en-US"/>
              <a:t>Key Take Aways </a:t>
            </a:r>
          </a:p>
        </p:txBody>
      </p:sp>
      <p:sp>
        <p:nvSpPr>
          <p:cNvPr id="3" name="Text Placeholder 2">
            <a:extLst>
              <a:ext uri="{FF2B5EF4-FFF2-40B4-BE49-F238E27FC236}">
                <a16:creationId xmlns:a16="http://schemas.microsoft.com/office/drawing/2014/main" id="{1C3781EA-7ECA-69A3-D7F0-6BE2C2CF2585}"/>
              </a:ext>
            </a:extLst>
          </p:cNvPr>
          <p:cNvSpPr>
            <a:spLocks noGrp="1"/>
          </p:cNvSpPr>
          <p:nvPr>
            <p:ph type="body" sz="quarter" idx="10"/>
          </p:nvPr>
        </p:nvSpPr>
        <p:spPr/>
        <p:txBody>
          <a:bodyPr/>
          <a:lstStyle/>
          <a:p>
            <a:r>
              <a:rPr lang="en-US"/>
              <a:t>Health plans play an essential role in closing the gaps due to health disparities </a:t>
            </a:r>
          </a:p>
          <a:p>
            <a:r>
              <a:rPr lang="en-US"/>
              <a:t>Foundational education is needed to understand the types of disparities that exist  </a:t>
            </a:r>
          </a:p>
          <a:p>
            <a:r>
              <a:rPr lang="en-US"/>
              <a:t>Having health equity data can lead to change and targeted interventions </a:t>
            </a:r>
          </a:p>
          <a:p>
            <a:r>
              <a:rPr lang="en-US"/>
              <a:t>There are innovative ways plans are paying for health equity interventions </a:t>
            </a:r>
          </a:p>
          <a:p>
            <a:r>
              <a:rPr lang="en-US"/>
              <a:t>AMCP has resources to help close health disparities gaps in medication use and access </a:t>
            </a:r>
          </a:p>
        </p:txBody>
      </p:sp>
    </p:spTree>
    <p:extLst>
      <p:ext uri="{BB962C8B-B14F-4D97-AF65-F5344CB8AC3E}">
        <p14:creationId xmlns:p14="http://schemas.microsoft.com/office/powerpoint/2010/main" val="1970197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4B374-EBE4-4667-8A19-6D0E55E4620F}"/>
              </a:ext>
            </a:extLst>
          </p:cNvPr>
          <p:cNvSpPr>
            <a:spLocks noGrp="1"/>
          </p:cNvSpPr>
          <p:nvPr>
            <p:ph type="title"/>
          </p:nvPr>
        </p:nvSpPr>
        <p:spPr/>
        <p:txBody>
          <a:bodyPr>
            <a:normAutofit/>
          </a:bodyPr>
          <a:lstStyle/>
          <a:p>
            <a:r>
              <a:rPr lang="en-US"/>
              <a:t>Definitions </a:t>
            </a:r>
          </a:p>
        </p:txBody>
      </p:sp>
      <p:grpSp>
        <p:nvGrpSpPr>
          <p:cNvPr id="89" name="Group 88">
            <a:extLst>
              <a:ext uri="{FF2B5EF4-FFF2-40B4-BE49-F238E27FC236}">
                <a16:creationId xmlns:a16="http://schemas.microsoft.com/office/drawing/2014/main" id="{0C916AB6-E779-D85A-1848-0D6590FB2676}"/>
              </a:ext>
            </a:extLst>
          </p:cNvPr>
          <p:cNvGrpSpPr/>
          <p:nvPr/>
        </p:nvGrpSpPr>
        <p:grpSpPr>
          <a:xfrm>
            <a:off x="364716" y="1040130"/>
            <a:ext cx="11728223" cy="5669280"/>
            <a:chOff x="-149124" y="586054"/>
            <a:chExt cx="11643969" cy="5461871"/>
          </a:xfrm>
        </p:grpSpPr>
        <p:grpSp>
          <p:nvGrpSpPr>
            <p:cNvPr id="65" name="Group 64">
              <a:extLst>
                <a:ext uri="{FF2B5EF4-FFF2-40B4-BE49-F238E27FC236}">
                  <a16:creationId xmlns:a16="http://schemas.microsoft.com/office/drawing/2014/main" id="{96CE3B30-EE60-CC20-5016-E1C65FB9C492}"/>
                </a:ext>
              </a:extLst>
            </p:cNvPr>
            <p:cNvGrpSpPr/>
            <p:nvPr/>
          </p:nvGrpSpPr>
          <p:grpSpPr>
            <a:xfrm rot="8014498">
              <a:off x="4793225" y="642846"/>
              <a:ext cx="1614623" cy="1501039"/>
              <a:chOff x="1395211" y="4042159"/>
              <a:chExt cx="1635071" cy="1383369"/>
            </a:xfrm>
          </p:grpSpPr>
          <p:sp>
            <p:nvSpPr>
              <p:cNvPr id="86" name="Teardrop 85">
                <a:extLst>
                  <a:ext uri="{FF2B5EF4-FFF2-40B4-BE49-F238E27FC236}">
                    <a16:creationId xmlns:a16="http://schemas.microsoft.com/office/drawing/2014/main" id="{F3E03924-E133-4521-262A-76E2C6B2189E}"/>
                  </a:ext>
                </a:extLst>
              </p:cNvPr>
              <p:cNvSpPr/>
              <p:nvPr/>
            </p:nvSpPr>
            <p:spPr>
              <a:xfrm>
                <a:off x="1395211" y="4042159"/>
                <a:ext cx="1635071" cy="1383369"/>
              </a:xfrm>
              <a:prstGeom prst="teardrop">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7" name="Oval 86">
                <a:extLst>
                  <a:ext uri="{FF2B5EF4-FFF2-40B4-BE49-F238E27FC236}">
                    <a16:creationId xmlns:a16="http://schemas.microsoft.com/office/drawing/2014/main" id="{57AD695B-5B72-02FD-97FB-DFAAD0C994BE}"/>
                  </a:ext>
                </a:extLst>
              </p:cNvPr>
              <p:cNvSpPr/>
              <p:nvPr/>
            </p:nvSpPr>
            <p:spPr>
              <a:xfrm rot="2785502">
                <a:off x="1545721" y="4050111"/>
                <a:ext cx="1262091" cy="1381686"/>
              </a:xfrm>
              <a:prstGeom prst="ellipse">
                <a:avLst/>
              </a:prstGeom>
              <a:solidFill>
                <a:schemeClr val="bg1">
                  <a:lumMod val="9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8" name="TextBox 87">
                <a:extLst>
                  <a:ext uri="{FF2B5EF4-FFF2-40B4-BE49-F238E27FC236}">
                    <a16:creationId xmlns:a16="http://schemas.microsoft.com/office/drawing/2014/main" id="{79C9BD4A-91A1-1158-CB33-494A2E928631}"/>
                  </a:ext>
                </a:extLst>
              </p:cNvPr>
              <p:cNvSpPr txBox="1"/>
              <p:nvPr/>
            </p:nvSpPr>
            <p:spPr>
              <a:xfrm rot="13585502">
                <a:off x="1579351" y="4429638"/>
                <a:ext cx="1263650" cy="595599"/>
              </a:xfrm>
              <a:prstGeom prst="rect">
                <a:avLst/>
              </a:prstGeom>
              <a:noFill/>
            </p:spPr>
            <p:txBody>
              <a:bodyPr wrap="square" lIns="91440" tIns="45720" rIns="91440" bIns="45720" rtlCol="0" anchor="t">
                <a:spAutoFit/>
              </a:bodyPr>
              <a:lstStyle/>
              <a:p>
                <a:pPr algn="ctr">
                  <a:defRPr/>
                </a:pPr>
                <a:r>
                  <a:rPr kumimoji="0" lang="en-US" sz="1400" b="1" u="none" strike="noStrike" kern="1200" cap="none" spc="0" normalizeH="0" baseline="0" noProof="0">
                    <a:ln>
                      <a:noFill/>
                    </a:ln>
                    <a:solidFill>
                      <a:srgbClr val="D1350F"/>
                    </a:solidFill>
                    <a:effectLst/>
                    <a:uLnTx/>
                    <a:uFillTx/>
                    <a:latin typeface="Montserrat"/>
                    <a:ea typeface="+mn-ea"/>
                    <a:cs typeface="+mn-cs"/>
                  </a:rPr>
                  <a:t>Health Equity</a:t>
                </a:r>
                <a:r>
                  <a:rPr lang="en-US" sz="1400" b="1">
                    <a:solidFill>
                      <a:srgbClr val="D1350F"/>
                    </a:solidFill>
                    <a:latin typeface="Montserrat"/>
                  </a:rPr>
                  <a:t> </a:t>
                </a:r>
                <a:endParaRPr lang="en-US" sz="1400" b="1" u="none" strike="noStrike" kern="1200" cap="none" spc="0" normalizeH="0" baseline="0" noProof="0">
                  <a:ln>
                    <a:noFill/>
                  </a:ln>
                  <a:solidFill>
                    <a:srgbClr val="D1350F"/>
                  </a:solidFill>
                  <a:effectLst/>
                  <a:uLnTx/>
                  <a:uFillTx/>
                  <a:latin typeface="Montserrat"/>
                </a:endParaRPr>
              </a:p>
            </p:txBody>
          </p:sp>
        </p:grpSp>
        <p:grpSp>
          <p:nvGrpSpPr>
            <p:cNvPr id="66" name="Group 65">
              <a:extLst>
                <a:ext uri="{FF2B5EF4-FFF2-40B4-BE49-F238E27FC236}">
                  <a16:creationId xmlns:a16="http://schemas.microsoft.com/office/drawing/2014/main" id="{E21F4257-C47F-E32A-819E-EA1AB9CD5913}"/>
                </a:ext>
              </a:extLst>
            </p:cNvPr>
            <p:cNvGrpSpPr/>
            <p:nvPr/>
          </p:nvGrpSpPr>
          <p:grpSpPr>
            <a:xfrm rot="18836215">
              <a:off x="4866809" y="4505117"/>
              <a:ext cx="1560224" cy="1525392"/>
              <a:chOff x="1451733" y="4041153"/>
              <a:chExt cx="1579983" cy="1405813"/>
            </a:xfrm>
          </p:grpSpPr>
          <p:sp>
            <p:nvSpPr>
              <p:cNvPr id="83" name="Teardrop 82">
                <a:extLst>
                  <a:ext uri="{FF2B5EF4-FFF2-40B4-BE49-F238E27FC236}">
                    <a16:creationId xmlns:a16="http://schemas.microsoft.com/office/drawing/2014/main" id="{9C0B4176-DFE0-81FC-12F5-F517242E5007}"/>
                  </a:ext>
                </a:extLst>
              </p:cNvPr>
              <p:cNvSpPr/>
              <p:nvPr/>
            </p:nvSpPr>
            <p:spPr>
              <a:xfrm>
                <a:off x="1451733" y="4041153"/>
                <a:ext cx="1579983" cy="1405813"/>
              </a:xfrm>
              <a:prstGeom prst="teardrop">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4" name="Oval 83">
                <a:extLst>
                  <a:ext uri="{FF2B5EF4-FFF2-40B4-BE49-F238E27FC236}">
                    <a16:creationId xmlns:a16="http://schemas.microsoft.com/office/drawing/2014/main" id="{8141C98B-0020-EB4A-8F88-B28C16F6D83B}"/>
                  </a:ext>
                </a:extLst>
              </p:cNvPr>
              <p:cNvSpPr/>
              <p:nvPr/>
            </p:nvSpPr>
            <p:spPr>
              <a:xfrm rot="2180076">
                <a:off x="1545076" y="4133435"/>
                <a:ext cx="1420301" cy="1213882"/>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5" name="TextBox 84">
                <a:extLst>
                  <a:ext uri="{FF2B5EF4-FFF2-40B4-BE49-F238E27FC236}">
                    <a16:creationId xmlns:a16="http://schemas.microsoft.com/office/drawing/2014/main" id="{75736FA3-89B2-C330-F224-74FF03B2A37C}"/>
                  </a:ext>
                </a:extLst>
              </p:cNvPr>
              <p:cNvSpPr txBox="1"/>
              <p:nvPr/>
            </p:nvSpPr>
            <p:spPr>
              <a:xfrm rot="2716609">
                <a:off x="1613212" y="4591226"/>
                <a:ext cx="1263650" cy="315317"/>
              </a:xfrm>
              <a:prstGeom prst="rect">
                <a:avLst/>
              </a:prstGeom>
              <a:noFill/>
            </p:spPr>
            <p:txBody>
              <a:bodyPr wrap="square" lIns="91440" tIns="45720" rIns="91440" bIns="45720" rtlCol="0" anchor="t">
                <a:spAutoFit/>
              </a:bodyPr>
              <a:lstStyle/>
              <a:p>
                <a:pPr algn="ctr">
                  <a:defRPr/>
                </a:pPr>
                <a:r>
                  <a:rPr kumimoji="0" lang="en-US" sz="1200" b="1" i="0" u="none" strike="noStrike" kern="1200" cap="none" spc="0" normalizeH="0" baseline="0" noProof="0">
                    <a:ln>
                      <a:noFill/>
                    </a:ln>
                    <a:solidFill>
                      <a:srgbClr val="93C90E"/>
                    </a:solidFill>
                    <a:effectLst/>
                    <a:uLnTx/>
                    <a:uFillTx/>
                    <a:latin typeface="Montserrat"/>
                    <a:ea typeface="+mn-ea"/>
                    <a:cs typeface="+mn-cs"/>
                  </a:rPr>
                  <a:t>Social Risks</a:t>
                </a:r>
                <a:r>
                  <a:rPr lang="en-US" sz="1200" b="1">
                    <a:solidFill>
                      <a:srgbClr val="93C90E"/>
                    </a:solidFill>
                    <a:latin typeface="Montserrat"/>
                  </a:rPr>
                  <a:t> </a:t>
                </a:r>
                <a:endParaRPr lang="en-US" sz="1200" b="1" i="0" u="none" strike="noStrike" kern="1200" cap="none" spc="0" normalizeH="0" baseline="0" noProof="0">
                  <a:ln>
                    <a:noFill/>
                  </a:ln>
                  <a:solidFill>
                    <a:srgbClr val="93C90E"/>
                  </a:solidFill>
                  <a:effectLst/>
                  <a:uLnTx/>
                  <a:uFillTx/>
                  <a:latin typeface="Montserrat"/>
                </a:endParaRPr>
              </a:p>
            </p:txBody>
          </p:sp>
        </p:grpSp>
        <p:grpSp>
          <p:nvGrpSpPr>
            <p:cNvPr id="67" name="Group 66">
              <a:extLst>
                <a:ext uri="{FF2B5EF4-FFF2-40B4-BE49-F238E27FC236}">
                  <a16:creationId xmlns:a16="http://schemas.microsoft.com/office/drawing/2014/main" id="{0E0AA80D-A25A-6C63-400A-6BC92F336509}"/>
                </a:ext>
              </a:extLst>
            </p:cNvPr>
            <p:cNvGrpSpPr/>
            <p:nvPr/>
          </p:nvGrpSpPr>
          <p:grpSpPr>
            <a:xfrm rot="13151598">
              <a:off x="6803624" y="2392342"/>
              <a:ext cx="1757388" cy="1683179"/>
              <a:chOff x="1334449" y="4012163"/>
              <a:chExt cx="1779644" cy="1551231"/>
            </a:xfrm>
          </p:grpSpPr>
          <p:sp>
            <p:nvSpPr>
              <p:cNvPr id="80" name="Teardrop 79">
                <a:extLst>
                  <a:ext uri="{FF2B5EF4-FFF2-40B4-BE49-F238E27FC236}">
                    <a16:creationId xmlns:a16="http://schemas.microsoft.com/office/drawing/2014/main" id="{4C1D6482-D933-DCE2-DF45-826CC820C512}"/>
                  </a:ext>
                </a:extLst>
              </p:cNvPr>
              <p:cNvSpPr/>
              <p:nvPr/>
            </p:nvSpPr>
            <p:spPr>
              <a:xfrm>
                <a:off x="1334449" y="4012163"/>
                <a:ext cx="1732212" cy="1551231"/>
              </a:xfrm>
              <a:prstGeom prst="teardrop">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1" name="Oval 80">
                <a:extLst>
                  <a:ext uri="{FF2B5EF4-FFF2-40B4-BE49-F238E27FC236}">
                    <a16:creationId xmlns:a16="http://schemas.microsoft.com/office/drawing/2014/main" id="{ADC72DBA-0F69-708C-32B4-9F92720669CC}"/>
                  </a:ext>
                </a:extLst>
              </p:cNvPr>
              <p:cNvSpPr/>
              <p:nvPr/>
            </p:nvSpPr>
            <p:spPr>
              <a:xfrm rot="19248402">
                <a:off x="1451718" y="4038103"/>
                <a:ext cx="1520880" cy="1415313"/>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82" name="TextBox 81">
                <a:extLst>
                  <a:ext uri="{FF2B5EF4-FFF2-40B4-BE49-F238E27FC236}">
                    <a16:creationId xmlns:a16="http://schemas.microsoft.com/office/drawing/2014/main" id="{007DF63C-AA42-545F-2F6F-886ABC045612}"/>
                  </a:ext>
                </a:extLst>
              </p:cNvPr>
              <p:cNvSpPr txBox="1"/>
              <p:nvPr/>
            </p:nvSpPr>
            <p:spPr>
              <a:xfrm rot="8448402">
                <a:off x="1377640" y="4516351"/>
                <a:ext cx="1736453" cy="54204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1B300"/>
                    </a:solidFill>
                    <a:effectLst/>
                    <a:uLnTx/>
                    <a:uFillTx/>
                    <a:latin typeface="Montserrat"/>
                    <a:ea typeface="+mn-ea"/>
                    <a:cs typeface="+mn-cs"/>
                  </a:rPr>
                  <a:t>Social Determinants</a:t>
                </a:r>
                <a:endParaRPr lang="en-US" sz="1400" b="1" i="0" u="none" strike="noStrike" kern="1200" cap="none" spc="0" normalizeH="0" baseline="0" noProof="0">
                  <a:ln>
                    <a:noFill/>
                  </a:ln>
                  <a:solidFill>
                    <a:srgbClr val="F1B300"/>
                  </a:solidFill>
                  <a:effectLst/>
                  <a:uLnTx/>
                  <a:uFillTx/>
                  <a:latin typeface="Montserrat"/>
                </a:endParaRPr>
              </a:p>
            </p:txBody>
          </p:sp>
        </p:grpSp>
        <p:grpSp>
          <p:nvGrpSpPr>
            <p:cNvPr id="68" name="Group 67">
              <a:extLst>
                <a:ext uri="{FF2B5EF4-FFF2-40B4-BE49-F238E27FC236}">
                  <a16:creationId xmlns:a16="http://schemas.microsoft.com/office/drawing/2014/main" id="{42A18615-A3D7-B0A7-8460-AA382D3C58B1}"/>
                </a:ext>
              </a:extLst>
            </p:cNvPr>
            <p:cNvGrpSpPr/>
            <p:nvPr/>
          </p:nvGrpSpPr>
          <p:grpSpPr>
            <a:xfrm rot="2874787">
              <a:off x="2858794" y="2505739"/>
              <a:ext cx="1560224" cy="1525392"/>
              <a:chOff x="1486678" y="4012163"/>
              <a:chExt cx="1579983" cy="1405813"/>
            </a:xfrm>
          </p:grpSpPr>
          <p:sp>
            <p:nvSpPr>
              <p:cNvPr id="77" name="Teardrop 76">
                <a:extLst>
                  <a:ext uri="{FF2B5EF4-FFF2-40B4-BE49-F238E27FC236}">
                    <a16:creationId xmlns:a16="http://schemas.microsoft.com/office/drawing/2014/main" id="{4FF9792C-CE26-6015-C173-2EC06B9ACD85}"/>
                  </a:ext>
                </a:extLst>
              </p:cNvPr>
              <p:cNvSpPr/>
              <p:nvPr/>
            </p:nvSpPr>
            <p:spPr>
              <a:xfrm>
                <a:off x="1486678" y="4012163"/>
                <a:ext cx="1579983" cy="1405813"/>
              </a:xfrm>
              <a:prstGeom prst="teardrop">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8" name="Oval 77">
                <a:extLst>
                  <a:ext uri="{FF2B5EF4-FFF2-40B4-BE49-F238E27FC236}">
                    <a16:creationId xmlns:a16="http://schemas.microsoft.com/office/drawing/2014/main" id="{A0D3D3E6-5FFA-69B5-FAB1-097D92E4DF2E}"/>
                  </a:ext>
                </a:extLst>
              </p:cNvPr>
              <p:cNvSpPr/>
              <p:nvPr/>
            </p:nvSpPr>
            <p:spPr>
              <a:xfrm rot="2836483">
                <a:off x="1651117" y="3990063"/>
                <a:ext cx="1262091" cy="1454462"/>
              </a:xfrm>
              <a:prstGeom prst="ellipse">
                <a:avLst/>
              </a:prstGeom>
              <a:solidFill>
                <a:schemeClr val="bg1">
                  <a:lumMod val="9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9" name="TextBox 78">
                <a:extLst>
                  <a:ext uri="{FF2B5EF4-FFF2-40B4-BE49-F238E27FC236}">
                    <a16:creationId xmlns:a16="http://schemas.microsoft.com/office/drawing/2014/main" id="{BDE2A633-67B6-309A-895C-871971DC2314}"/>
                  </a:ext>
                </a:extLst>
              </p:cNvPr>
              <p:cNvSpPr txBox="1"/>
              <p:nvPr/>
            </p:nvSpPr>
            <p:spPr>
              <a:xfrm rot="18725213">
                <a:off x="1683191" y="4452170"/>
                <a:ext cx="1263650" cy="595599"/>
              </a:xfrm>
              <a:prstGeom prst="rect">
                <a:avLst/>
              </a:prstGeom>
              <a:noFill/>
            </p:spPr>
            <p:txBody>
              <a:bodyPr wrap="square" lIns="91440" tIns="45720" rIns="91440" bIns="45720" rtlCol="0" anchor="t">
                <a:spAutoFit/>
              </a:bodyPr>
              <a:lstStyle/>
              <a:p>
                <a:pPr algn="ctr">
                  <a:defRPr/>
                </a:pPr>
                <a:r>
                  <a:rPr kumimoji="0" lang="en-US" sz="1400" b="1" i="0" u="none" strike="noStrike" kern="1200" cap="none" spc="0" normalizeH="0" baseline="0" noProof="0">
                    <a:ln>
                      <a:noFill/>
                    </a:ln>
                    <a:solidFill>
                      <a:srgbClr val="348BAC"/>
                    </a:solidFill>
                    <a:effectLst/>
                    <a:uLnTx/>
                    <a:uFillTx/>
                    <a:latin typeface="Montserrat"/>
                    <a:ea typeface="+mn-ea"/>
                    <a:cs typeface="+mn-cs"/>
                  </a:rPr>
                  <a:t>Health Disparities</a:t>
                </a:r>
                <a:r>
                  <a:rPr lang="en-US" sz="1400" b="1">
                    <a:solidFill>
                      <a:srgbClr val="348BAC"/>
                    </a:solidFill>
                    <a:latin typeface="Montserrat"/>
                  </a:rPr>
                  <a:t> </a:t>
                </a:r>
                <a:endParaRPr lang="en-US" sz="1400" b="1" i="0" u="none" strike="noStrike" kern="1200" cap="none" spc="0" normalizeH="0" baseline="0" noProof="0">
                  <a:ln>
                    <a:noFill/>
                  </a:ln>
                  <a:solidFill>
                    <a:srgbClr val="348BAC"/>
                  </a:solidFill>
                  <a:effectLst/>
                  <a:uLnTx/>
                  <a:uFillTx/>
                  <a:latin typeface="Montserrat"/>
                </a:endParaRPr>
              </a:p>
            </p:txBody>
          </p:sp>
        </p:grpSp>
        <p:sp>
          <p:nvSpPr>
            <p:cNvPr id="69" name="TextBox 68">
              <a:extLst>
                <a:ext uri="{FF2B5EF4-FFF2-40B4-BE49-F238E27FC236}">
                  <a16:creationId xmlns:a16="http://schemas.microsoft.com/office/drawing/2014/main" id="{07292D31-613D-1DE2-014C-31E9B6225EB9}"/>
                </a:ext>
              </a:extLst>
            </p:cNvPr>
            <p:cNvSpPr txBox="1"/>
            <p:nvPr/>
          </p:nvSpPr>
          <p:spPr>
            <a:xfrm>
              <a:off x="2331187" y="864914"/>
              <a:ext cx="2643787" cy="131469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D1350F"/>
                  </a:solidFill>
                  <a:effectLst/>
                  <a:uLnTx/>
                  <a:uFillTx/>
                  <a:latin typeface="Montserrat"/>
                  <a:ea typeface="+mn-ea"/>
                  <a:cs typeface="+mn-cs"/>
                </a:rPr>
                <a:t>The state in which all individuals have the opportunity to achieve their full health potential</a:t>
              </a:r>
              <a:endParaRPr lang="en-US" sz="1400" b="1" u="none" strike="noStrike" kern="1200" cap="none" spc="0" normalizeH="0" baseline="0" noProof="0">
                <a:ln>
                  <a:noFill/>
                </a:ln>
                <a:solidFill>
                  <a:srgbClr val="D1350F"/>
                </a:solidFill>
                <a:effectLst/>
                <a:uLnTx/>
                <a:uFillTx/>
                <a:latin typeface="Montserrat"/>
              </a:endParaRPr>
            </a:p>
          </p:txBody>
        </p:sp>
        <p:sp>
          <p:nvSpPr>
            <p:cNvPr id="70" name="TextBox 69">
              <a:extLst>
                <a:ext uri="{FF2B5EF4-FFF2-40B4-BE49-F238E27FC236}">
                  <a16:creationId xmlns:a16="http://schemas.microsoft.com/office/drawing/2014/main" id="{9363B1A1-EB0C-4816-60E0-B2D66F8D435F}"/>
                </a:ext>
              </a:extLst>
            </p:cNvPr>
            <p:cNvSpPr txBox="1"/>
            <p:nvPr/>
          </p:nvSpPr>
          <p:spPr>
            <a:xfrm>
              <a:off x="8651093" y="2214102"/>
              <a:ext cx="2843752" cy="20412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1B300"/>
                  </a:solidFill>
                  <a:effectLst/>
                  <a:uLnTx/>
                  <a:uFillTx/>
                  <a:latin typeface="Montserrat"/>
                  <a:ea typeface="+mn-ea"/>
                  <a:cs typeface="+mn-cs"/>
                </a:rPr>
                <a:t>The conditions in which individuals are born, grow, work, live, and age, including economic, political, environmental, cultural, and social policies that positively or negatively impact health</a:t>
              </a:r>
              <a:endParaRPr lang="en-US" sz="1400" b="1" i="0" u="none" strike="noStrike" kern="1200" cap="none" spc="0" normalizeH="0" baseline="0" noProof="0">
                <a:ln>
                  <a:noFill/>
                </a:ln>
                <a:solidFill>
                  <a:srgbClr val="F1B300"/>
                </a:solidFill>
                <a:effectLst/>
                <a:uLnTx/>
                <a:uFillTx/>
                <a:latin typeface="Montserrat"/>
              </a:endParaRPr>
            </a:p>
          </p:txBody>
        </p:sp>
        <p:sp>
          <p:nvSpPr>
            <p:cNvPr id="71" name="TextBox 70">
              <a:extLst>
                <a:ext uri="{FF2B5EF4-FFF2-40B4-BE49-F238E27FC236}">
                  <a16:creationId xmlns:a16="http://schemas.microsoft.com/office/drawing/2014/main" id="{76245842-AA4D-CCF7-2FB2-9A92D71711B1}"/>
                </a:ext>
              </a:extLst>
            </p:cNvPr>
            <p:cNvSpPr txBox="1"/>
            <p:nvPr/>
          </p:nvSpPr>
          <p:spPr>
            <a:xfrm>
              <a:off x="6552403" y="4787177"/>
              <a:ext cx="3195920" cy="107251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2D050"/>
                  </a:solidFill>
                  <a:effectLst/>
                  <a:uLnTx/>
                  <a:uFillTx/>
                  <a:latin typeface="Montserrat"/>
                  <a:ea typeface="+mn-ea"/>
                  <a:cs typeface="+mn-cs"/>
                </a:rPr>
                <a:t>The individual-level, adverse social conditions that increase the likelihood of poor health outcomes</a:t>
              </a:r>
              <a:endParaRPr lang="en-US" sz="1400" b="1" i="0" u="none" strike="noStrike" kern="1200" cap="none" spc="0" normalizeH="0" baseline="0" noProof="0">
                <a:ln>
                  <a:noFill/>
                </a:ln>
                <a:solidFill>
                  <a:srgbClr val="92D050"/>
                </a:solidFill>
                <a:effectLst/>
                <a:uLnTx/>
                <a:uFillTx/>
                <a:latin typeface="Montserrat"/>
              </a:endParaRPr>
            </a:p>
          </p:txBody>
        </p:sp>
        <p:sp>
          <p:nvSpPr>
            <p:cNvPr id="72" name="TextBox 71">
              <a:extLst>
                <a:ext uri="{FF2B5EF4-FFF2-40B4-BE49-F238E27FC236}">
                  <a16:creationId xmlns:a16="http://schemas.microsoft.com/office/drawing/2014/main" id="{F04D83BB-F579-E16E-BD50-49D79D0EFEFE}"/>
                </a:ext>
              </a:extLst>
            </p:cNvPr>
            <p:cNvSpPr txBox="1"/>
            <p:nvPr/>
          </p:nvSpPr>
          <p:spPr>
            <a:xfrm>
              <a:off x="-149124" y="2493454"/>
              <a:ext cx="2846354" cy="2525591"/>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48BAC"/>
                  </a:solidFill>
                  <a:effectLst/>
                  <a:uLnTx/>
                  <a:uFillTx/>
                  <a:latin typeface="Montserrat"/>
                  <a:ea typeface="+mn-ea"/>
                  <a:cs typeface="+mn-cs"/>
                </a:rPr>
                <a:t>The preventable differences in health status (disease burden, access to care, outcomes) among individuals and communities that are related to social and demographic factors such as race, gender, income, or geographic region</a:t>
              </a:r>
              <a:endParaRPr lang="en-US" sz="1400" b="1" i="0" u="none" strike="noStrike" kern="1200" cap="none" spc="0" normalizeH="0" baseline="0" noProof="0">
                <a:ln>
                  <a:noFill/>
                </a:ln>
                <a:solidFill>
                  <a:srgbClr val="348BAC"/>
                </a:solidFill>
                <a:effectLst/>
                <a:uLnTx/>
                <a:uFillTx/>
                <a:latin typeface="Montserrat"/>
              </a:endParaRPr>
            </a:p>
          </p:txBody>
        </p:sp>
        <p:grpSp>
          <p:nvGrpSpPr>
            <p:cNvPr id="73" name="Group 72">
              <a:extLst>
                <a:ext uri="{FF2B5EF4-FFF2-40B4-BE49-F238E27FC236}">
                  <a16:creationId xmlns:a16="http://schemas.microsoft.com/office/drawing/2014/main" id="{EC680A5E-6D39-7A20-7F21-7041B3227DF3}"/>
                </a:ext>
              </a:extLst>
            </p:cNvPr>
            <p:cNvGrpSpPr/>
            <p:nvPr/>
          </p:nvGrpSpPr>
          <p:grpSpPr>
            <a:xfrm>
              <a:off x="4860854" y="2611913"/>
              <a:ext cx="1492142" cy="1450452"/>
              <a:chOff x="4915008" y="3092465"/>
              <a:chExt cx="1492142" cy="1450452"/>
            </a:xfrm>
          </p:grpSpPr>
          <p:sp>
            <p:nvSpPr>
              <p:cNvPr id="75" name="Oval 74">
                <a:extLst>
                  <a:ext uri="{FF2B5EF4-FFF2-40B4-BE49-F238E27FC236}">
                    <a16:creationId xmlns:a16="http://schemas.microsoft.com/office/drawing/2014/main" id="{72CCC2AB-22F7-97BC-59C7-768B8DA74303}"/>
                  </a:ext>
                </a:extLst>
              </p:cNvPr>
              <p:cNvSpPr/>
              <p:nvPr/>
            </p:nvSpPr>
            <p:spPr>
              <a:xfrm>
                <a:off x="4915008" y="3092465"/>
                <a:ext cx="1492142" cy="145045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76" name="Oval 75">
                <a:extLst>
                  <a:ext uri="{FF2B5EF4-FFF2-40B4-BE49-F238E27FC236}">
                    <a16:creationId xmlns:a16="http://schemas.microsoft.com/office/drawing/2014/main" id="{72B0F715-9361-B949-C0D3-FB9D59B6181D}"/>
                  </a:ext>
                </a:extLst>
              </p:cNvPr>
              <p:cNvSpPr/>
              <p:nvPr/>
            </p:nvSpPr>
            <p:spPr>
              <a:xfrm>
                <a:off x="4980127" y="3162686"/>
                <a:ext cx="1371137" cy="1301297"/>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grpSp>
        <p:sp>
          <p:nvSpPr>
            <p:cNvPr id="74" name="TextBox 73">
              <a:extLst>
                <a:ext uri="{FF2B5EF4-FFF2-40B4-BE49-F238E27FC236}">
                  <a16:creationId xmlns:a16="http://schemas.microsoft.com/office/drawing/2014/main" id="{45BEB99F-8CCD-4BFA-F789-9CE4033216DA}"/>
                </a:ext>
              </a:extLst>
            </p:cNvPr>
            <p:cNvSpPr txBox="1"/>
            <p:nvPr/>
          </p:nvSpPr>
          <p:spPr>
            <a:xfrm>
              <a:off x="4898386" y="3080690"/>
              <a:ext cx="1465175" cy="518957"/>
            </a:xfrm>
            <a:prstGeom prst="rect">
              <a:avLst/>
            </a:prstGeom>
            <a:noFill/>
          </p:spPr>
          <p:txBody>
            <a:bodyPr wrap="square" lIns="91440" tIns="45720" rIns="91440" bIns="45720" rtlCol="0" anchor="t">
              <a:spAutoFit/>
            </a:bodyPr>
            <a:lstStyle/>
            <a:p>
              <a:pPr algn="ctr">
                <a:defRPr/>
              </a:pPr>
              <a:r>
                <a:rPr kumimoji="0" lang="en-US" sz="1200" b="1" i="0" u="none" strike="noStrike" kern="1200" cap="none" spc="0" normalizeH="0" baseline="0" noProof="0">
                  <a:ln>
                    <a:noFill/>
                  </a:ln>
                  <a:solidFill>
                    <a:srgbClr val="720062"/>
                  </a:solidFill>
                  <a:effectLst/>
                  <a:uLnTx/>
                  <a:uFillTx/>
                  <a:latin typeface="Montserrat"/>
                  <a:ea typeface="+mn-ea"/>
                  <a:cs typeface="+mn-cs"/>
                </a:rPr>
                <a:t>Healthy Communities</a:t>
              </a:r>
              <a:r>
                <a:rPr lang="en-US" sz="1200" b="1">
                  <a:solidFill>
                    <a:srgbClr val="720062"/>
                  </a:solidFill>
                  <a:latin typeface="Montserrat"/>
                </a:rPr>
                <a:t> </a:t>
              </a:r>
              <a:endParaRPr lang="en-US" sz="1200" b="1" i="0" u="none" strike="noStrike" kern="1200" cap="none" spc="0" normalizeH="0" baseline="0" noProof="0">
                <a:ln>
                  <a:noFill/>
                </a:ln>
                <a:solidFill>
                  <a:srgbClr val="720062"/>
                </a:solidFill>
                <a:effectLst/>
                <a:uLnTx/>
                <a:uFillTx/>
                <a:latin typeface="Montserrat"/>
              </a:endParaRPr>
            </a:p>
          </p:txBody>
        </p:sp>
      </p:grpSp>
    </p:spTree>
    <p:extLst>
      <p:ext uri="{BB962C8B-B14F-4D97-AF65-F5344CB8AC3E}">
        <p14:creationId xmlns:p14="http://schemas.microsoft.com/office/powerpoint/2010/main" val="331067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8C597-0547-2300-0D46-7973818AF361}"/>
              </a:ext>
            </a:extLst>
          </p:cNvPr>
          <p:cNvSpPr>
            <a:spLocks noGrp="1"/>
          </p:cNvSpPr>
          <p:nvPr>
            <p:ph type="title"/>
          </p:nvPr>
        </p:nvSpPr>
        <p:spPr/>
        <p:txBody>
          <a:bodyPr/>
          <a:lstStyle/>
          <a:p>
            <a:r>
              <a:rPr lang="en-US" err="1"/>
              <a:t>Pharmacoequity</a:t>
            </a:r>
            <a:endParaRPr lang="en-US"/>
          </a:p>
        </p:txBody>
      </p:sp>
      <p:sp>
        <p:nvSpPr>
          <p:cNvPr id="5" name="Text Placeholder 4">
            <a:extLst>
              <a:ext uri="{FF2B5EF4-FFF2-40B4-BE49-F238E27FC236}">
                <a16:creationId xmlns:a16="http://schemas.microsoft.com/office/drawing/2014/main" id="{DB729CE0-C10B-AEDC-F0C8-06E65BBBC114}"/>
              </a:ext>
            </a:extLst>
          </p:cNvPr>
          <p:cNvSpPr>
            <a:spLocks noGrp="1"/>
          </p:cNvSpPr>
          <p:nvPr>
            <p:ph type="body" sz="quarter" idx="10"/>
          </p:nvPr>
        </p:nvSpPr>
        <p:spPr>
          <a:xfrm>
            <a:off x="605631" y="2516756"/>
            <a:ext cx="10980738" cy="1824487"/>
          </a:xfrm>
        </p:spPr>
        <p:txBody>
          <a:bodyPr/>
          <a:lstStyle/>
          <a:p>
            <a:pPr marL="0" indent="0">
              <a:buNone/>
            </a:pPr>
            <a:r>
              <a:rPr lang="en-US"/>
              <a:t>Ensuring all individuals, regardless of race and ethnicity, socioeconomic status, or availability of resources, have access to the highest-quality medications required to manage their health needs.</a:t>
            </a:r>
          </a:p>
        </p:txBody>
      </p:sp>
    </p:spTree>
    <p:extLst>
      <p:ext uri="{BB962C8B-B14F-4D97-AF65-F5344CB8AC3E}">
        <p14:creationId xmlns:p14="http://schemas.microsoft.com/office/powerpoint/2010/main" val="4276783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0D15-EC57-BBC6-FB13-BB1E4226FACB}"/>
              </a:ext>
            </a:extLst>
          </p:cNvPr>
          <p:cNvSpPr>
            <a:spLocks noGrp="1"/>
          </p:cNvSpPr>
          <p:nvPr>
            <p:ph type="title"/>
          </p:nvPr>
        </p:nvSpPr>
        <p:spPr/>
        <p:txBody>
          <a:bodyPr/>
          <a:lstStyle/>
          <a:p>
            <a:r>
              <a:rPr lang="en-US"/>
              <a:t>Who does it effect?</a:t>
            </a:r>
          </a:p>
        </p:txBody>
      </p:sp>
      <p:sp>
        <p:nvSpPr>
          <p:cNvPr id="3" name="Text Placeholder 2">
            <a:extLst>
              <a:ext uri="{FF2B5EF4-FFF2-40B4-BE49-F238E27FC236}">
                <a16:creationId xmlns:a16="http://schemas.microsoft.com/office/drawing/2014/main" id="{F673D43B-A5B7-FC7F-C7AF-2EBDD9A5E44F}"/>
              </a:ext>
            </a:extLst>
          </p:cNvPr>
          <p:cNvSpPr>
            <a:spLocks noGrp="1"/>
          </p:cNvSpPr>
          <p:nvPr>
            <p:ph type="body" sz="quarter" idx="10"/>
          </p:nvPr>
        </p:nvSpPr>
        <p:spPr/>
        <p:txBody>
          <a:bodyPr/>
          <a:lstStyle/>
          <a:p>
            <a:r>
              <a:rPr lang="en-US"/>
              <a:t>Black families are up to </a:t>
            </a:r>
            <a:r>
              <a:rPr lang="en-US" sz="4500" b="1"/>
              <a:t>4.6x </a:t>
            </a:r>
            <a:r>
              <a:rPr lang="en-US"/>
              <a:t>more likely than white families to live in areas of concentrated poverty rate</a:t>
            </a:r>
          </a:p>
          <a:p>
            <a:r>
              <a:rPr lang="en-US"/>
              <a:t>Black participants make up </a:t>
            </a:r>
            <a:r>
              <a:rPr lang="en-US" sz="4500" b="1"/>
              <a:t>&lt;5% </a:t>
            </a:r>
            <a:r>
              <a:rPr lang="en-US"/>
              <a:t>of cancer medication clinical trials</a:t>
            </a:r>
          </a:p>
          <a:p>
            <a:r>
              <a:rPr lang="en-US"/>
              <a:t>Among US adults, </a:t>
            </a:r>
            <a:r>
              <a:rPr lang="en-US" sz="4500" b="1"/>
              <a:t>10% </a:t>
            </a:r>
            <a:r>
              <a:rPr lang="en-US"/>
              <a:t>skipped medications doses to save money</a:t>
            </a:r>
          </a:p>
          <a:p>
            <a:r>
              <a:rPr lang="en-US"/>
              <a:t>Latinos are </a:t>
            </a:r>
            <a:r>
              <a:rPr lang="en-US" sz="4500" b="1"/>
              <a:t>22%</a:t>
            </a:r>
            <a:r>
              <a:rPr lang="en-US" sz="4500"/>
              <a:t> </a:t>
            </a:r>
            <a:r>
              <a:rPr lang="en-US"/>
              <a:t>more likely than whites to not be treated with </a:t>
            </a:r>
            <a:r>
              <a:rPr lang="en-US" err="1"/>
              <a:t>PrEP</a:t>
            </a:r>
            <a:r>
              <a:rPr lang="en-US"/>
              <a:t> among high-risk gay and bisexual men</a:t>
            </a:r>
          </a:p>
          <a:p>
            <a:endParaRPr lang="en-US"/>
          </a:p>
          <a:p>
            <a:endParaRPr lang="en-US"/>
          </a:p>
          <a:p>
            <a:endParaRPr lang="en-US"/>
          </a:p>
          <a:p>
            <a:endParaRPr lang="en-US"/>
          </a:p>
        </p:txBody>
      </p:sp>
    </p:spTree>
    <p:extLst>
      <p:ext uri="{BB962C8B-B14F-4D97-AF65-F5344CB8AC3E}">
        <p14:creationId xmlns:p14="http://schemas.microsoft.com/office/powerpoint/2010/main" val="113019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13F1-E1F3-D240-AFFF-723D78CA1D8D}"/>
              </a:ext>
            </a:extLst>
          </p:cNvPr>
          <p:cNvSpPr>
            <a:spLocks noGrp="1"/>
          </p:cNvSpPr>
          <p:nvPr>
            <p:ph type="title"/>
          </p:nvPr>
        </p:nvSpPr>
        <p:spPr>
          <a:xfrm>
            <a:off x="528639" y="291090"/>
            <a:ext cx="10825160" cy="932688"/>
          </a:xfrm>
        </p:spPr>
        <p:txBody>
          <a:bodyPr vert="horz" lIns="91440" tIns="45720" rIns="91440" bIns="45720" rtlCol="0" anchor="b">
            <a:normAutofit/>
          </a:bodyPr>
          <a:lstStyle/>
          <a:p>
            <a:r>
              <a:rPr lang="en-US" kern="1200">
                <a:solidFill>
                  <a:schemeClr val="tx1"/>
                </a:solidFill>
                <a:latin typeface="+mj-lt"/>
                <a:ea typeface="+mj-ea"/>
                <a:cs typeface="+mj-cs"/>
              </a:rPr>
              <a:t>Role of Managed Care Pharmacy </a:t>
            </a:r>
          </a:p>
        </p:txBody>
      </p:sp>
      <p:graphicFrame>
        <p:nvGraphicFramePr>
          <p:cNvPr id="4" name="Table 3">
            <a:extLst>
              <a:ext uri="{FF2B5EF4-FFF2-40B4-BE49-F238E27FC236}">
                <a16:creationId xmlns:a16="http://schemas.microsoft.com/office/drawing/2014/main" id="{609CC110-4BEF-CA49-BAF3-93789A9655B0}"/>
              </a:ext>
            </a:extLst>
          </p:cNvPr>
          <p:cNvGraphicFramePr>
            <a:graphicFrameLocks noGrp="1"/>
          </p:cNvGraphicFramePr>
          <p:nvPr>
            <p:extLst>
              <p:ext uri="{D42A27DB-BD31-4B8C-83A1-F6EECF244321}">
                <p14:modId xmlns:p14="http://schemas.microsoft.com/office/powerpoint/2010/main" val="3712063924"/>
              </p:ext>
            </p:extLst>
          </p:nvPr>
        </p:nvGraphicFramePr>
        <p:xfrm>
          <a:off x="404813" y="1717072"/>
          <a:ext cx="11269445" cy="4332999"/>
        </p:xfrm>
        <a:graphic>
          <a:graphicData uri="http://schemas.openxmlformats.org/drawingml/2006/table">
            <a:tbl>
              <a:tblPr firstRow="1" firstCol="1" bandRow="1">
                <a:tableStyleId>{9D7B26C5-4107-4FEC-AEDC-1716B250A1EF}</a:tableStyleId>
              </a:tblPr>
              <a:tblGrid>
                <a:gridCol w="2498792">
                  <a:extLst>
                    <a:ext uri="{9D8B030D-6E8A-4147-A177-3AD203B41FA5}">
                      <a16:colId xmlns:a16="http://schemas.microsoft.com/office/drawing/2014/main" val="3643458416"/>
                    </a:ext>
                  </a:extLst>
                </a:gridCol>
                <a:gridCol w="8770653">
                  <a:extLst>
                    <a:ext uri="{9D8B030D-6E8A-4147-A177-3AD203B41FA5}">
                      <a16:colId xmlns:a16="http://schemas.microsoft.com/office/drawing/2014/main" val="158801983"/>
                    </a:ext>
                  </a:extLst>
                </a:gridCol>
              </a:tblGrid>
              <a:tr h="1660983">
                <a:tc>
                  <a:txBody>
                    <a:bodyPr/>
                    <a:lstStyle/>
                    <a:p>
                      <a:pPr marL="0" marR="0">
                        <a:spcBef>
                          <a:spcPts val="600"/>
                        </a:spcBef>
                        <a:spcAft>
                          <a:spcPts val="0"/>
                        </a:spcAft>
                      </a:pPr>
                      <a:r>
                        <a:rPr lang="en-US" sz="2000" b="1">
                          <a:effectLst/>
                        </a:rPr>
                        <a:t>Data </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nchor="ctr"/>
                </a:tc>
                <a:tc>
                  <a:txBody>
                    <a:bodyPr/>
                    <a:lstStyle/>
                    <a:p>
                      <a:pPr marL="342900" marR="0" lvl="0" indent="-342900">
                        <a:spcBef>
                          <a:spcPts val="600"/>
                        </a:spcBef>
                        <a:spcAft>
                          <a:spcPts val="0"/>
                        </a:spcAft>
                        <a:buFont typeface="Symbol" pitchFamily="2" charset="2"/>
                        <a:buChar char=""/>
                      </a:pPr>
                      <a:r>
                        <a:rPr lang="en-US" sz="1400" b="0">
                          <a:effectLst/>
                        </a:rPr>
                        <a:t>Diversity in clinical trial enrollment, strengthen trial designs to better detect possible heterogeneity in patient response, and expand subgroup reporting </a:t>
                      </a:r>
                    </a:p>
                    <a:p>
                      <a:pPr marL="342900" marR="0" lvl="0" indent="-342900">
                        <a:spcBef>
                          <a:spcPts val="600"/>
                        </a:spcBef>
                        <a:spcAft>
                          <a:spcPts val="0"/>
                        </a:spcAft>
                        <a:buFont typeface="Symbol" pitchFamily="2" charset="2"/>
                        <a:buChar char=""/>
                      </a:pPr>
                      <a:r>
                        <a:rPr lang="en-US" sz="1400" b="0">
                          <a:effectLst/>
                        </a:rPr>
                        <a:t>Augment data available within health care delivery systems by, for instance, more thorough and efficient collection of patient demographic information into medical records</a:t>
                      </a:r>
                    </a:p>
                    <a:p>
                      <a:pPr marL="342900" marR="0" lvl="0" indent="-342900">
                        <a:spcBef>
                          <a:spcPts val="600"/>
                        </a:spcBef>
                        <a:spcAft>
                          <a:spcPts val="0"/>
                        </a:spcAft>
                        <a:buFont typeface="Symbol" pitchFamily="2" charset="2"/>
                        <a:buChar char=""/>
                      </a:pPr>
                      <a:r>
                        <a:rPr lang="en-US" sz="1400" b="0">
                          <a:effectLst/>
                        </a:rPr>
                        <a:t>Recognize that biases may be unintentionally built into current algorithms and artificial intelligence platforms </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tc>
                <a:extLst>
                  <a:ext uri="{0D108BD9-81ED-4DB2-BD59-A6C34878D82A}">
                    <a16:rowId xmlns:a16="http://schemas.microsoft.com/office/drawing/2014/main" val="3751184790"/>
                  </a:ext>
                </a:extLst>
              </a:tr>
              <a:tr h="1336008">
                <a:tc>
                  <a:txBody>
                    <a:bodyPr/>
                    <a:lstStyle/>
                    <a:p>
                      <a:pPr marL="0" marR="0">
                        <a:spcBef>
                          <a:spcPts val="600"/>
                        </a:spcBef>
                        <a:spcAft>
                          <a:spcPts val="0"/>
                        </a:spcAft>
                      </a:pPr>
                      <a:r>
                        <a:rPr lang="en-US" sz="2000" b="1">
                          <a:effectLst/>
                        </a:rPr>
                        <a:t>Formulary </a:t>
                      </a:r>
                    </a:p>
                    <a:p>
                      <a:pPr marL="0" marR="0">
                        <a:spcBef>
                          <a:spcPts val="600"/>
                        </a:spcBef>
                        <a:spcAft>
                          <a:spcPts val="0"/>
                        </a:spcAft>
                      </a:pPr>
                      <a:r>
                        <a:rPr lang="en-US" sz="2000" b="1">
                          <a:effectLst/>
                        </a:rPr>
                        <a:t>Process</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nchor="ctr">
                    <a:lnB w="12700" cap="flat" cmpd="sng" algn="ctr">
                      <a:solidFill>
                        <a:schemeClr val="tx1"/>
                      </a:solidFill>
                      <a:prstDash val="solid"/>
                      <a:round/>
                      <a:headEnd type="none" w="med" len="med"/>
                      <a:tailEnd type="none" w="med" len="med"/>
                    </a:lnB>
                  </a:tcPr>
                </a:tc>
                <a:tc>
                  <a:txBody>
                    <a:bodyPr/>
                    <a:lstStyle/>
                    <a:p>
                      <a:pPr marL="342900" marR="0" lvl="0" indent="-342900">
                        <a:spcBef>
                          <a:spcPts val="600"/>
                        </a:spcBef>
                        <a:spcAft>
                          <a:spcPts val="0"/>
                        </a:spcAft>
                        <a:buFont typeface="Symbol" pitchFamily="2" charset="2"/>
                        <a:buChar char=""/>
                        <a:tabLst>
                          <a:tab pos="685800" algn="l"/>
                        </a:tabLst>
                      </a:pPr>
                      <a:r>
                        <a:rPr lang="en-US" sz="1400" b="0">
                          <a:effectLst/>
                        </a:rPr>
                        <a:t>Incorporate robust diversity data into drug monograph tools used in formulary development</a:t>
                      </a:r>
                    </a:p>
                    <a:p>
                      <a:pPr marL="342900" marR="0" lvl="0" indent="-342900">
                        <a:spcBef>
                          <a:spcPts val="600"/>
                        </a:spcBef>
                        <a:spcAft>
                          <a:spcPts val="0"/>
                        </a:spcAft>
                        <a:buFont typeface="Symbol" pitchFamily="2" charset="2"/>
                        <a:buChar char=""/>
                        <a:tabLst>
                          <a:tab pos="685800" algn="l"/>
                        </a:tabLst>
                      </a:pPr>
                      <a:r>
                        <a:rPr lang="en-US" sz="1400" b="0">
                          <a:effectLst/>
                        </a:rPr>
                        <a:t>Provide annual equity training for Pharmacy &amp; Therapeutics committee members </a:t>
                      </a:r>
                    </a:p>
                    <a:p>
                      <a:pPr marL="342900" marR="0" lvl="0" indent="-342900">
                        <a:spcBef>
                          <a:spcPts val="600"/>
                        </a:spcBef>
                        <a:spcAft>
                          <a:spcPts val="0"/>
                        </a:spcAft>
                        <a:buFont typeface="Symbol" pitchFamily="2" charset="2"/>
                        <a:buChar char=""/>
                      </a:pPr>
                      <a:r>
                        <a:rPr lang="en-US" sz="1400" b="0">
                          <a:effectLst/>
                        </a:rPr>
                        <a:t>Add committee representation that reflects an organization’s minority membership or a member with expertise in equity</a:t>
                      </a:r>
                    </a:p>
                    <a:p>
                      <a:pPr marL="342900" marR="0" lvl="0" indent="-342900">
                        <a:spcBef>
                          <a:spcPts val="600"/>
                        </a:spcBef>
                        <a:spcAft>
                          <a:spcPts val="0"/>
                        </a:spcAft>
                        <a:buFont typeface="Symbol" pitchFamily="2" charset="2"/>
                        <a:buChar char=""/>
                      </a:pPr>
                      <a:r>
                        <a:rPr lang="en-US" sz="1400" b="0">
                          <a:effectLst/>
                        </a:rPr>
                        <a:t>Create a subcommittee to evaluate equity in formulary decisions </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5723041"/>
                  </a:ext>
                </a:extLst>
              </a:tr>
              <a:tr h="1336008">
                <a:tc>
                  <a:txBody>
                    <a:bodyPr/>
                    <a:lstStyle/>
                    <a:p>
                      <a:pPr marL="0" marR="0">
                        <a:spcBef>
                          <a:spcPts val="600"/>
                        </a:spcBef>
                        <a:spcAft>
                          <a:spcPts val="0"/>
                        </a:spcAft>
                      </a:pPr>
                      <a:r>
                        <a:rPr lang="en-US" sz="2000" b="1">
                          <a:effectLst/>
                        </a:rPr>
                        <a:t>Benefit </a:t>
                      </a:r>
                    </a:p>
                    <a:p>
                      <a:pPr marL="0" marR="0">
                        <a:spcBef>
                          <a:spcPts val="600"/>
                        </a:spcBef>
                        <a:spcAft>
                          <a:spcPts val="0"/>
                        </a:spcAft>
                      </a:pPr>
                      <a:r>
                        <a:rPr lang="en-US" sz="2000" b="1">
                          <a:effectLst/>
                        </a:rPr>
                        <a:t>Offerings</a:t>
                      </a:r>
                      <a:endParaRPr lang="en-US" sz="20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600"/>
                        </a:spcBef>
                        <a:spcAft>
                          <a:spcPts val="0"/>
                        </a:spcAft>
                        <a:buFont typeface="Symbol" pitchFamily="2" charset="2"/>
                        <a:buChar char=""/>
                      </a:pPr>
                      <a:r>
                        <a:rPr lang="en-US" sz="1400" b="0">
                          <a:effectLst/>
                        </a:rPr>
                        <a:t>Acknowledge and consider racial disparities in initial benefit design process</a:t>
                      </a:r>
                    </a:p>
                    <a:p>
                      <a:pPr marL="342900" marR="0" lvl="0" indent="-342900">
                        <a:spcBef>
                          <a:spcPts val="600"/>
                        </a:spcBef>
                        <a:spcAft>
                          <a:spcPts val="0"/>
                        </a:spcAft>
                        <a:buFont typeface="Symbol" pitchFamily="2" charset="2"/>
                        <a:buChar char=""/>
                      </a:pPr>
                      <a:r>
                        <a:rPr lang="en-US" sz="1400" b="0">
                          <a:effectLst/>
                        </a:rPr>
                        <a:t>Consider variable cost-sharing and premiums, such as on a sliding scale based on income</a:t>
                      </a:r>
                    </a:p>
                    <a:p>
                      <a:pPr marL="342900" marR="0" lvl="0" indent="-342900">
                        <a:spcBef>
                          <a:spcPts val="600"/>
                        </a:spcBef>
                        <a:spcAft>
                          <a:spcPts val="0"/>
                        </a:spcAft>
                        <a:buFont typeface="Symbol" pitchFamily="2" charset="2"/>
                        <a:buChar char=""/>
                        <a:tabLst>
                          <a:tab pos="685800" algn="l"/>
                        </a:tabLst>
                      </a:pPr>
                      <a:r>
                        <a:rPr lang="en-US" sz="1400" b="0">
                          <a:effectLst/>
                        </a:rPr>
                        <a:t>Offer a preventive medication benefit with a lowered or zero-dollar copay </a:t>
                      </a:r>
                    </a:p>
                    <a:p>
                      <a:pPr marL="342900" marR="0" lvl="0" indent="-342900">
                        <a:spcBef>
                          <a:spcPts val="600"/>
                        </a:spcBef>
                        <a:spcAft>
                          <a:spcPts val="0"/>
                        </a:spcAft>
                        <a:buFont typeface="Symbol" pitchFamily="2" charset="2"/>
                        <a:buChar char=""/>
                      </a:pPr>
                      <a:r>
                        <a:rPr lang="en-US" sz="1400" b="0">
                          <a:effectLst/>
                        </a:rPr>
                        <a:t>Adjust cost-sharing models in disease states where minority or other at-risk populations are disproportionally affected</a:t>
                      </a:r>
                      <a:endParaRPr lang="en-US" sz="14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214102"/>
                  </a:ext>
                </a:extLst>
              </a:tr>
            </a:tbl>
          </a:graphicData>
        </a:graphic>
      </p:graphicFrame>
      <p:pic>
        <p:nvPicPr>
          <p:cNvPr id="3" name="Picture 2" descr="Database Search · Free vector graphic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2263" y="2034016"/>
            <a:ext cx="914400" cy="914400"/>
          </a:xfrm>
          <a:prstGeom prst="rect">
            <a:avLst/>
          </a:prstGeom>
        </p:spPr>
      </p:pic>
      <p:pic>
        <p:nvPicPr>
          <p:cNvPr id="5" name="Picture 4" descr="File:Circle-icons-document.svg - Wikimedia Commons"/>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819587" y="3637312"/>
            <a:ext cx="914400" cy="914400"/>
          </a:xfrm>
          <a:prstGeom prst="rect">
            <a:avLst/>
          </a:prstGeom>
        </p:spPr>
      </p:pic>
      <p:pic>
        <p:nvPicPr>
          <p:cNvPr id="6" name="Picture 5" descr="Icon representing wellbeing | Icon representing the ..."/>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90823" y="4827289"/>
            <a:ext cx="1097280" cy="1097280"/>
          </a:xfrm>
          <a:prstGeom prst="rect">
            <a:avLst/>
          </a:prstGeom>
        </p:spPr>
      </p:pic>
      <p:sp>
        <p:nvSpPr>
          <p:cNvPr id="7" name="TextBox 6">
            <a:extLst>
              <a:ext uri="{FF2B5EF4-FFF2-40B4-BE49-F238E27FC236}">
                <a16:creationId xmlns:a16="http://schemas.microsoft.com/office/drawing/2014/main" id="{93132609-E1DA-726C-504A-DD987B2AE871}"/>
              </a:ext>
            </a:extLst>
          </p:cNvPr>
          <p:cNvSpPr txBox="1"/>
          <p:nvPr/>
        </p:nvSpPr>
        <p:spPr>
          <a:xfrm>
            <a:off x="2961167" y="6358699"/>
            <a:ext cx="6269665" cy="369332"/>
          </a:xfrm>
          <a:prstGeom prst="rect">
            <a:avLst/>
          </a:prstGeom>
          <a:noFill/>
        </p:spPr>
        <p:txBody>
          <a:bodyPr wrap="none" rtlCol="0">
            <a:spAutoFit/>
          </a:bodyPr>
          <a:lstStyle/>
          <a:p>
            <a:r>
              <a:rPr lang="en-US"/>
              <a:t>Findings from AMCP Partnership Forum, March 2021</a:t>
            </a:r>
          </a:p>
        </p:txBody>
      </p:sp>
    </p:spTree>
    <p:extLst>
      <p:ext uri="{BB962C8B-B14F-4D97-AF65-F5344CB8AC3E}">
        <p14:creationId xmlns:p14="http://schemas.microsoft.com/office/powerpoint/2010/main" val="375065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013F1-E1F3-D240-AFFF-723D78CA1D8D}"/>
              </a:ext>
            </a:extLst>
          </p:cNvPr>
          <p:cNvSpPr>
            <a:spLocks noGrp="1"/>
          </p:cNvSpPr>
          <p:nvPr>
            <p:ph type="title"/>
          </p:nvPr>
        </p:nvSpPr>
        <p:spPr>
          <a:xfrm>
            <a:off x="528639" y="291090"/>
            <a:ext cx="10825160" cy="932688"/>
          </a:xfrm>
        </p:spPr>
        <p:txBody>
          <a:bodyPr vert="horz" lIns="91440" tIns="45720" rIns="91440" bIns="45720" rtlCol="0" anchor="b">
            <a:normAutofit/>
          </a:bodyPr>
          <a:lstStyle/>
          <a:p>
            <a:r>
              <a:rPr lang="en-US"/>
              <a:t>Role of Managed Care Pharmacy </a:t>
            </a:r>
            <a:endParaRPr lang="en-US" kern="1200">
              <a:solidFill>
                <a:schemeClr val="tx1"/>
              </a:solidFill>
              <a:latin typeface="+mj-lt"/>
              <a:ea typeface="+mj-ea"/>
              <a:cs typeface="+mj-cs"/>
            </a:endParaRPr>
          </a:p>
        </p:txBody>
      </p:sp>
      <p:graphicFrame>
        <p:nvGraphicFramePr>
          <p:cNvPr id="4" name="Table 3">
            <a:extLst>
              <a:ext uri="{FF2B5EF4-FFF2-40B4-BE49-F238E27FC236}">
                <a16:creationId xmlns:a16="http://schemas.microsoft.com/office/drawing/2014/main" id="{609CC110-4BEF-CA49-BAF3-93789A9655B0}"/>
              </a:ext>
            </a:extLst>
          </p:cNvPr>
          <p:cNvGraphicFramePr>
            <a:graphicFrameLocks noGrp="1"/>
          </p:cNvGraphicFramePr>
          <p:nvPr>
            <p:extLst>
              <p:ext uri="{D42A27DB-BD31-4B8C-83A1-F6EECF244321}">
                <p14:modId xmlns:p14="http://schemas.microsoft.com/office/powerpoint/2010/main" val="577181562"/>
              </p:ext>
            </p:extLst>
          </p:nvPr>
        </p:nvGraphicFramePr>
        <p:xfrm>
          <a:off x="528638" y="2488188"/>
          <a:ext cx="10825161" cy="2789009"/>
        </p:xfrm>
        <a:graphic>
          <a:graphicData uri="http://schemas.openxmlformats.org/drawingml/2006/table">
            <a:tbl>
              <a:tblPr firstRow="1" firstCol="1" bandRow="1">
                <a:tableStyleId>{9D7B26C5-4107-4FEC-AEDC-1716B250A1EF}</a:tableStyleId>
              </a:tblPr>
              <a:tblGrid>
                <a:gridCol w="3032709">
                  <a:extLst>
                    <a:ext uri="{9D8B030D-6E8A-4147-A177-3AD203B41FA5}">
                      <a16:colId xmlns:a16="http://schemas.microsoft.com/office/drawing/2014/main" val="3643458416"/>
                    </a:ext>
                  </a:extLst>
                </a:gridCol>
                <a:gridCol w="7792452">
                  <a:extLst>
                    <a:ext uri="{9D8B030D-6E8A-4147-A177-3AD203B41FA5}">
                      <a16:colId xmlns:a16="http://schemas.microsoft.com/office/drawing/2014/main" val="158801983"/>
                    </a:ext>
                  </a:extLst>
                </a:gridCol>
              </a:tblGrid>
              <a:tr h="2789009">
                <a:tc>
                  <a:txBody>
                    <a:bodyPr/>
                    <a:lstStyle/>
                    <a:p>
                      <a:pPr marL="0" marR="0">
                        <a:spcBef>
                          <a:spcPts val="600"/>
                        </a:spcBef>
                        <a:spcAft>
                          <a:spcPts val="0"/>
                        </a:spcAft>
                      </a:pPr>
                      <a:r>
                        <a:rPr lang="en-US" sz="2400" b="1">
                          <a:effectLst/>
                        </a:rPr>
                        <a:t>Patient</a:t>
                      </a:r>
                    </a:p>
                    <a:p>
                      <a:pPr marL="0" marR="0">
                        <a:spcBef>
                          <a:spcPts val="600"/>
                        </a:spcBef>
                        <a:spcAft>
                          <a:spcPts val="0"/>
                        </a:spcAft>
                      </a:pPr>
                      <a:r>
                        <a:rPr lang="en-US" sz="2400" b="1">
                          <a:effectLst/>
                        </a:rPr>
                        <a:t>Access</a:t>
                      </a:r>
                      <a:endParaRPr lang="en-US" sz="2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spcBef>
                          <a:spcPts val="600"/>
                        </a:spcBef>
                        <a:spcAft>
                          <a:spcPts val="0"/>
                        </a:spcAft>
                        <a:buFont typeface="Symbol" pitchFamily="2" charset="2"/>
                        <a:buChar char=""/>
                      </a:pPr>
                      <a:r>
                        <a:rPr lang="en-US" sz="1600" b="0">
                          <a:effectLst/>
                        </a:rPr>
                        <a:t>Consider benefit flexibility to improve access </a:t>
                      </a:r>
                    </a:p>
                    <a:p>
                      <a:pPr marL="342900" marR="0" lvl="0" indent="-342900">
                        <a:spcBef>
                          <a:spcPts val="600"/>
                        </a:spcBef>
                        <a:spcAft>
                          <a:spcPts val="0"/>
                        </a:spcAft>
                        <a:buFont typeface="Symbol" pitchFamily="2" charset="2"/>
                        <a:buChar char=""/>
                      </a:pPr>
                      <a:r>
                        <a:rPr lang="en-US" sz="1600" b="0">
                          <a:effectLst/>
                        </a:rPr>
                        <a:t>Utilize automated tools, such as real-time benefit checks and electronic prior authorization, to assist those with less time or fewer resources to navigate benefits and utilization management</a:t>
                      </a:r>
                    </a:p>
                    <a:p>
                      <a:pPr marL="342900" marR="0" lvl="0" indent="-342900">
                        <a:spcBef>
                          <a:spcPts val="600"/>
                        </a:spcBef>
                        <a:spcAft>
                          <a:spcPts val="0"/>
                        </a:spcAft>
                        <a:buFont typeface="Symbol" pitchFamily="2" charset="2"/>
                        <a:buChar char=""/>
                      </a:pPr>
                      <a:r>
                        <a:rPr lang="en-US" sz="1600" b="0">
                          <a:effectLst/>
                        </a:rPr>
                        <a:t>Expand access to the care delivery network, such as by relocating clinics or pharmacies onto public transportation lines</a:t>
                      </a:r>
                    </a:p>
                    <a:p>
                      <a:pPr marL="342900" marR="0" lvl="0" indent="-342900">
                        <a:spcBef>
                          <a:spcPts val="600"/>
                        </a:spcBef>
                        <a:spcAft>
                          <a:spcPts val="0"/>
                        </a:spcAft>
                        <a:buFont typeface="Symbol" pitchFamily="2" charset="2"/>
                        <a:buChar char=""/>
                      </a:pPr>
                      <a:r>
                        <a:rPr lang="en-US" sz="1600" b="0">
                          <a:effectLst/>
                        </a:rPr>
                        <a:t>Enhance care coordination through more systematic engagement of pharmacists, community partners, and health navigators</a:t>
                      </a:r>
                    </a:p>
                    <a:p>
                      <a:pPr marL="342900" marR="0" lvl="0" indent="-342900">
                        <a:spcBef>
                          <a:spcPts val="600"/>
                        </a:spcBef>
                        <a:spcAft>
                          <a:spcPts val="0"/>
                        </a:spcAft>
                        <a:buFont typeface="Symbol" pitchFamily="2" charset="2"/>
                        <a:buChar char=""/>
                      </a:pPr>
                      <a:r>
                        <a:rPr lang="en-US" sz="1600" b="0">
                          <a:effectLst/>
                        </a:rPr>
                        <a:t>Develop patient outreach programs with simplified materials to improve health and health insurance literacy</a:t>
                      </a:r>
                      <a:endParaRPr lang="en-US" sz="16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336" marR="56336"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8606238"/>
                  </a:ext>
                </a:extLst>
              </a:tr>
            </a:tbl>
          </a:graphicData>
        </a:graphic>
      </p:graphicFrame>
      <p:pic>
        <p:nvPicPr>
          <p:cNvPr id="3" name="Picture 2" descr="Doctor Bless You Icon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987" y="3429000"/>
            <a:ext cx="914400" cy="914400"/>
          </a:xfrm>
          <a:prstGeom prst="rect">
            <a:avLst/>
          </a:prstGeom>
        </p:spPr>
      </p:pic>
      <p:sp>
        <p:nvSpPr>
          <p:cNvPr id="5" name="TextBox 4">
            <a:extLst>
              <a:ext uri="{FF2B5EF4-FFF2-40B4-BE49-F238E27FC236}">
                <a16:creationId xmlns:a16="http://schemas.microsoft.com/office/drawing/2014/main" id="{1676A3A0-1D8E-DC0E-32D7-D12BB99B84CB}"/>
              </a:ext>
            </a:extLst>
          </p:cNvPr>
          <p:cNvSpPr txBox="1"/>
          <p:nvPr/>
        </p:nvSpPr>
        <p:spPr>
          <a:xfrm>
            <a:off x="2961167" y="6358699"/>
            <a:ext cx="6269665" cy="369332"/>
          </a:xfrm>
          <a:prstGeom prst="rect">
            <a:avLst/>
          </a:prstGeom>
          <a:noFill/>
        </p:spPr>
        <p:txBody>
          <a:bodyPr wrap="none" rtlCol="0">
            <a:spAutoFit/>
          </a:bodyPr>
          <a:lstStyle/>
          <a:p>
            <a:r>
              <a:rPr lang="en-US"/>
              <a:t>Findings from AMCP Partnership Forum, March 2021</a:t>
            </a:r>
          </a:p>
        </p:txBody>
      </p:sp>
    </p:spTree>
    <p:extLst>
      <p:ext uri="{BB962C8B-B14F-4D97-AF65-F5344CB8AC3E}">
        <p14:creationId xmlns:p14="http://schemas.microsoft.com/office/powerpoint/2010/main" val="2261348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692D-7031-7864-AFA4-B6F083682C8E}"/>
              </a:ext>
            </a:extLst>
          </p:cNvPr>
          <p:cNvSpPr>
            <a:spLocks noGrp="1"/>
          </p:cNvSpPr>
          <p:nvPr>
            <p:ph type="title"/>
          </p:nvPr>
        </p:nvSpPr>
        <p:spPr/>
        <p:txBody>
          <a:bodyPr/>
          <a:lstStyle/>
          <a:p>
            <a:r>
              <a:rPr lang="en-US"/>
              <a:t>Education </a:t>
            </a:r>
          </a:p>
        </p:txBody>
      </p:sp>
      <p:graphicFrame>
        <p:nvGraphicFramePr>
          <p:cNvPr id="5" name="Content Placeholder 4">
            <a:extLst>
              <a:ext uri="{FF2B5EF4-FFF2-40B4-BE49-F238E27FC236}">
                <a16:creationId xmlns:a16="http://schemas.microsoft.com/office/drawing/2014/main" id="{5C09B9B9-2A46-4520-91F4-7CDA5CB3C591}"/>
              </a:ext>
            </a:extLst>
          </p:cNvPr>
          <p:cNvGraphicFramePr>
            <a:graphicFrameLocks noGrp="1"/>
          </p:cNvGraphicFramePr>
          <p:nvPr>
            <p:ph sz="half" idx="4294967295"/>
            <p:extLst>
              <p:ext uri="{D42A27DB-BD31-4B8C-83A1-F6EECF244321}">
                <p14:modId xmlns:p14="http://schemas.microsoft.com/office/powerpoint/2010/main" val="2094452467"/>
              </p:ext>
            </p:extLst>
          </p:nvPr>
        </p:nvGraphicFramePr>
        <p:xfrm>
          <a:off x="612775" y="1804684"/>
          <a:ext cx="10433050" cy="4233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CF5E146-C96F-4B8F-B231-EAB5C54A975E}"/>
              </a:ext>
            </a:extLst>
          </p:cNvPr>
          <p:cNvSpPr txBox="1"/>
          <p:nvPr/>
        </p:nvSpPr>
        <p:spPr>
          <a:xfrm>
            <a:off x="3214116" y="5053830"/>
            <a:ext cx="5230368" cy="769441"/>
          </a:xfrm>
          <a:prstGeom prst="rect">
            <a:avLst/>
          </a:prstGeom>
          <a:noFill/>
        </p:spPr>
        <p:txBody>
          <a:bodyPr wrap="square" rtlCol="0" anchor="ctr">
            <a:spAutoFit/>
          </a:bodyPr>
          <a:lstStyle/>
          <a:p>
            <a:pPr algn="ctr"/>
            <a:r>
              <a:rPr lang="en-US" sz="4400" b="1">
                <a:solidFill>
                  <a:schemeClr val="accent1"/>
                </a:solidFill>
                <a:latin typeface="Calibri Light" panose="020F0302020204030204" pitchFamily="34" charset="0"/>
                <a:cs typeface="Calibri Light" panose="020F0302020204030204" pitchFamily="34" charset="0"/>
              </a:rPr>
              <a:t>Resources</a:t>
            </a:r>
          </a:p>
        </p:txBody>
      </p:sp>
    </p:spTree>
    <p:extLst>
      <p:ext uri="{BB962C8B-B14F-4D97-AF65-F5344CB8AC3E}">
        <p14:creationId xmlns:p14="http://schemas.microsoft.com/office/powerpoint/2010/main" val="37219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General AMCP">
      <a:dk1>
        <a:srgbClr val="00205B"/>
      </a:dk1>
      <a:lt1>
        <a:srgbClr val="FFFFFF"/>
      </a:lt1>
      <a:dk2>
        <a:srgbClr val="00205B"/>
      </a:dk2>
      <a:lt2>
        <a:srgbClr val="00205B"/>
      </a:lt2>
      <a:accent1>
        <a:srgbClr val="00205B"/>
      </a:accent1>
      <a:accent2>
        <a:srgbClr val="720062"/>
      </a:accent2>
      <a:accent3>
        <a:srgbClr val="D1350F"/>
      </a:accent3>
      <a:accent4>
        <a:srgbClr val="348BAC"/>
      </a:accent4>
      <a:accent5>
        <a:srgbClr val="F1B300"/>
      </a:accent5>
      <a:accent6>
        <a:srgbClr val="93C90E"/>
      </a:accent6>
      <a:hlink>
        <a:srgbClr val="FFFFFF"/>
      </a:hlink>
      <a:folHlink>
        <a:srgbClr val="63666A"/>
      </a:folHlink>
    </a:clrScheme>
    <a:fontScheme name="Custom 1">
      <a:majorFont>
        <a:latin typeface="Montserrat Ligh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03_04_AMCP HDAG Kick Off Call " id="{D23B7613-7140-48DB-A287-F6ECF534975A}" vid="{6A25F4A2-97C2-44EE-93DF-ECCDFACF95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C083D3E6806C4E94EB803BB7880101" ma:contentTypeVersion="16" ma:contentTypeDescription="Create a new document." ma:contentTypeScope="" ma:versionID="9c9b61280634cf294770f7bab75d68a7">
  <xsd:schema xmlns:xsd="http://www.w3.org/2001/XMLSchema" xmlns:xs="http://www.w3.org/2001/XMLSchema" xmlns:p="http://schemas.microsoft.com/office/2006/metadata/properties" xmlns:ns2="94ddbb44-1113-4dfd-82a0-2cc02cfe4c3c" xmlns:ns3="f2c48f60-54de-499d-bd5e-1a2c34db13ad" targetNamespace="http://schemas.microsoft.com/office/2006/metadata/properties" ma:root="true" ma:fieldsID="a30f5d1f16a837925ec3d04d0e89c681" ns2:_="" ns3:_="">
    <xsd:import namespace="94ddbb44-1113-4dfd-82a0-2cc02cfe4c3c"/>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ddbb44-1113-4dfd-82a0-2cc02cfe4c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d91e2f46-9cc9-47eb-b9f3-fecfa7363b45}"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2c48f60-54de-499d-bd5e-1a2c34db13ad">
      <UserInfo>
        <DisplayName>Sonny Singh</DisplayName>
        <AccountId>10</AccountId>
        <AccountType/>
      </UserInfo>
      <UserInfo>
        <DisplayName>Vyishali Dharbhamalla</DisplayName>
        <AccountId>1461</AccountId>
        <AccountType/>
      </UserInfo>
      <UserInfo>
        <DisplayName>Susan Noell</DisplayName>
        <AccountId>1774</AccountId>
        <AccountType/>
      </UserInfo>
      <UserInfo>
        <DisplayName>Christopher Diehl</DisplayName>
        <AccountId>4447</AccountId>
        <AccountType/>
      </UserInfo>
      <UserInfo>
        <DisplayName>NKPA (Niki Patel)</DisplayName>
        <AccountId>4424</AccountId>
        <AccountType/>
      </UserInfo>
      <UserInfo>
        <DisplayName>Mason Johnson</DisplayName>
        <AccountId>4222</AccountId>
        <AccountType/>
      </UserInfo>
      <UserInfo>
        <DisplayName>LYWZ (Lydia Wang)</DisplayName>
        <AccountId>4442</AccountId>
        <AccountType/>
      </UserInfo>
    </SharedWithUsers>
    <lcf76f155ced4ddcb4097134ff3c332f xmlns="94ddbb44-1113-4dfd-82a0-2cc02cfe4c3c">
      <Terms xmlns="http://schemas.microsoft.com/office/infopath/2007/PartnerControls"/>
    </lcf76f155ced4ddcb4097134ff3c332f>
    <TaxCatchAll xmlns="f2c48f60-54de-499d-bd5e-1a2c34db13ad" xsi:nil="true"/>
  </documentManagement>
</p:properties>
</file>

<file path=customXml/itemProps1.xml><?xml version="1.0" encoding="utf-8"?>
<ds:datastoreItem xmlns:ds="http://schemas.openxmlformats.org/officeDocument/2006/customXml" ds:itemID="{E35E61C0-A188-49C8-820C-BF082F804568}">
  <ds:schemaRefs>
    <ds:schemaRef ds:uri="http://schemas.microsoft.com/sharepoint/v3/contenttype/forms"/>
  </ds:schemaRefs>
</ds:datastoreItem>
</file>

<file path=customXml/itemProps2.xml><?xml version="1.0" encoding="utf-8"?>
<ds:datastoreItem xmlns:ds="http://schemas.openxmlformats.org/officeDocument/2006/customXml" ds:itemID="{B32A442D-D60D-4DA8-BE6A-41344B6DC47E}">
  <ds:schemaRefs>
    <ds:schemaRef ds:uri="94ddbb44-1113-4dfd-82a0-2cc02cfe4c3c"/>
    <ds:schemaRef ds:uri="f2c48f60-54de-499d-bd5e-1a2c34db13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9B350C-A443-40DD-9197-FDEB5D4134A5}">
  <ds:schemaRefs>
    <ds:schemaRef ds:uri="94ddbb44-1113-4dfd-82a0-2cc02cfe4c3c"/>
    <ds:schemaRef ds:uri="f2c48f60-54de-499d-bd5e-1a2c34db13a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1488</TotalTime>
  <Words>2601</Words>
  <Application>Microsoft Office PowerPoint</Application>
  <PresentationFormat>Widescreen</PresentationFormat>
  <Paragraphs>243</Paragraphs>
  <Slides>25</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25</vt:i4>
      </vt:variant>
    </vt:vector>
  </HeadingPairs>
  <TitlesOfParts>
    <vt:vector size="40" baseType="lpstr">
      <vt:lpstr>Arial</vt:lpstr>
      <vt:lpstr>ArialMT</vt:lpstr>
      <vt:lpstr>Calibri</vt:lpstr>
      <vt:lpstr>Calibri Light</vt:lpstr>
      <vt:lpstr>Courier New</vt:lpstr>
      <vt:lpstr>Franklin Gothic Medium</vt:lpstr>
      <vt:lpstr>GT America</vt:lpstr>
      <vt:lpstr>Montserrat</vt:lpstr>
      <vt:lpstr>Montserrat Light</vt:lpstr>
      <vt:lpstr>Segoe UI</vt:lpstr>
      <vt:lpstr>Symbol</vt:lpstr>
      <vt:lpstr>Tiempos Text</vt:lpstr>
      <vt:lpstr>Times New Roman</vt:lpstr>
      <vt:lpstr>Wingdings</vt:lpstr>
      <vt:lpstr>1_Office Theme</vt:lpstr>
      <vt:lpstr>PowerPoint Presentation</vt:lpstr>
      <vt:lpstr>Objectives </vt:lpstr>
      <vt:lpstr>Key Take Aways </vt:lpstr>
      <vt:lpstr>Definitions </vt:lpstr>
      <vt:lpstr>Pharmacoequity</vt:lpstr>
      <vt:lpstr>Who does it effect?</vt:lpstr>
      <vt:lpstr>Role of Managed Care Pharmacy </vt:lpstr>
      <vt:lpstr>Role of Managed Care Pharmacy </vt:lpstr>
      <vt:lpstr>Education </vt:lpstr>
      <vt:lpstr>Types of education </vt:lpstr>
      <vt:lpstr>Data collecting is important </vt:lpstr>
      <vt:lpstr>Where does the data come from?</vt:lpstr>
      <vt:lpstr>Barriers to collecting data</vt:lpstr>
      <vt:lpstr>Examples of data standards </vt:lpstr>
      <vt:lpstr>Data collection </vt:lpstr>
      <vt:lpstr>Case studies </vt:lpstr>
      <vt:lpstr>Case studies </vt:lpstr>
      <vt:lpstr>How do you pay for health equity?</vt:lpstr>
      <vt:lpstr>Change using value-based contracting </vt:lpstr>
      <vt:lpstr>Change using STAR Ratings </vt:lpstr>
      <vt:lpstr>AMCP Resources </vt:lpstr>
      <vt:lpstr>What can you do?</vt:lpstr>
      <vt:lpstr>Key Take Aways </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Penelope Solis</dc:creator>
  <cp:lastModifiedBy>Spenser Smith</cp:lastModifiedBy>
  <cp:revision>10</cp:revision>
  <dcterms:created xsi:type="dcterms:W3CDTF">2022-02-23T15:05:47Z</dcterms:created>
  <dcterms:modified xsi:type="dcterms:W3CDTF">2024-03-19T20:33:36Z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0x0101009CC083D3E6806C4E94EB803BB7880101</vt:lpwstr>
  </property>
  <property fmtid="{D5CDD505-2E9C-101B-9397-08002B2CF9AE}" pid="3" name="MediaServiceImageTags">
    <vt:lpwstr/>
  </property>
</Properties>
</file>