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7" r:id="rId2"/>
    <p:sldId id="259" r:id="rId3"/>
    <p:sldId id="341" r:id="rId4"/>
    <p:sldId id="342" r:id="rId5"/>
    <p:sldId id="349" r:id="rId6"/>
    <p:sldId id="351" r:id="rId7"/>
    <p:sldId id="348" r:id="rId8"/>
    <p:sldId id="356" r:id="rId9"/>
    <p:sldId id="355" r:id="rId10"/>
    <p:sldId id="353" r:id="rId11"/>
    <p:sldId id="354" r:id="rId12"/>
    <p:sldId id="343" r:id="rId13"/>
    <p:sldId id="347" r:id="rId14"/>
    <p:sldId id="294" r:id="rId15"/>
    <p:sldId id="293" r:id="rId16"/>
    <p:sldId id="292" r:id="rId17"/>
    <p:sldId id="4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3DDDC9-49C1-17D6-D976-B88F5048C931}" name="Sophia Miller" initials="SM" userId="S::Sophia.Miller@bcbsnc.com::7e254d79-cfe6-44a7-b875-2351b6afca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Mill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91C84C"/>
    <a:srgbClr val="FFFFFF"/>
    <a:srgbClr val="F5E27A"/>
    <a:srgbClr val="FFE762"/>
    <a:srgbClr val="F4D33D"/>
    <a:srgbClr val="93C90E"/>
    <a:srgbClr val="83498C"/>
    <a:srgbClr val="F0D966"/>
    <a:srgbClr val="286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2" autoAdjust="0"/>
    <p:restoredTop sz="83289" autoAdjust="0"/>
  </p:normalViewPr>
  <p:slideViewPr>
    <p:cSldViewPr snapToGrid="0" snapToObjects="1">
      <p:cViewPr varScale="1">
        <p:scale>
          <a:sx n="92" d="100"/>
          <a:sy n="92" d="100"/>
        </p:scale>
        <p:origin x="80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78557-0905-4BCE-8626-0FE541EFDFDC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F0AAC3-C426-49B3-AD37-A7781271A156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gm:t>
    </dgm:pt>
    <dgm:pt modelId="{192CE988-0C07-4BF9-8723-9523CDB1D5EA}" type="par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90513581-0B97-402A-9C72-BBADAE26B8D4}" type="sib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FFFF4F-F690-4E1B-946B-4F9E9C636733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Patients</a:t>
          </a:r>
          <a:endParaRPr lang="en-US" sz="900" dirty="0">
            <a:latin typeface="Arial Black" panose="020B0A04020102020204" pitchFamily="34" charset="0"/>
          </a:endParaRPr>
        </a:p>
      </dgm:t>
    </dgm:pt>
    <dgm:pt modelId="{0EFB85B9-C078-491B-874F-9034B1035A4F}" type="parTrans" cxnId="{2608352B-5698-4225-BBAA-D07AF7C2C8B9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EEAAA91F-E091-4709-8834-B2BE9C269FB4}" type="sibTrans" cxnId="{2608352B-5698-4225-BBAA-D07AF7C2C8B9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BE8F047E-08FC-42BB-9BBB-E36DF85B67DC}">
      <dgm:prSet phldrT="[Text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Government</a:t>
          </a:r>
        </a:p>
        <a:p>
          <a:r>
            <a:rPr lang="en-US" dirty="0">
              <a:latin typeface="Arial Black" panose="020B0A04020102020204" pitchFamily="34" charset="0"/>
            </a:rPr>
            <a:t>Agencies</a:t>
          </a:r>
        </a:p>
      </dgm:t>
    </dgm:pt>
    <dgm:pt modelId="{FC6B7350-77A1-4894-86C2-260D985BB96E}" type="parTrans" cxnId="{C99CE30A-7D96-4867-99DE-405AF963DC17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DDCD3FA6-A96C-4EE7-AB96-CC22069BC425}" type="sibTrans" cxnId="{C99CE30A-7D96-4867-99DE-405AF963DC1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DB3A47-1DE0-4BA6-BC7E-B03ADB417B3E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Employers</a:t>
          </a:r>
          <a:endParaRPr lang="en-US" sz="900" dirty="0">
            <a:latin typeface="Arial Black" panose="020B0A04020102020204" pitchFamily="34" charset="0"/>
          </a:endParaRPr>
        </a:p>
      </dgm:t>
    </dgm:pt>
    <dgm:pt modelId="{DF3BC1F4-3E3E-44F3-BBAF-7D3246ABF4F8}" type="parTrans" cxnId="{ACDF8D42-2DF3-4296-BEFC-824CE8A355CB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0F34AB4F-2802-4D32-940D-C7EDBC591FBC}" type="sibTrans" cxnId="{ACDF8D42-2DF3-4296-BEFC-824CE8A355C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F561BE3D-E499-42E6-8696-B41CDC131AFA}" type="pres">
      <dgm:prSet presAssocID="{08E78557-0905-4BCE-8626-0FE541EFDF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452ED4-584B-4B54-AFE3-4010656912A0}" type="pres">
      <dgm:prSet presAssocID="{B8F0AAC3-C426-49B3-AD37-A7781271A156}" presName="centerShape" presStyleLbl="node0" presStyleIdx="0" presStyleCnt="1" custScaleX="128780" custScaleY="140690" custLinFactNeighborX="1197" custLinFactNeighborY="6795"/>
      <dgm:spPr/>
    </dgm:pt>
    <dgm:pt modelId="{5733EBFB-145C-43EE-AD78-8D2800CDE545}" type="pres">
      <dgm:prSet presAssocID="{0EFB85B9-C078-491B-874F-9034B1035A4F}" presName="parTrans" presStyleLbl="sibTrans2D1" presStyleIdx="0" presStyleCnt="3"/>
      <dgm:spPr/>
    </dgm:pt>
    <dgm:pt modelId="{95C0C169-849F-4131-B86B-03100BC5DAE1}" type="pres">
      <dgm:prSet presAssocID="{0EFB85B9-C078-491B-874F-9034B1035A4F}" presName="connectorText" presStyleLbl="sibTrans2D1" presStyleIdx="0" presStyleCnt="3"/>
      <dgm:spPr/>
    </dgm:pt>
    <dgm:pt modelId="{F29249F4-BF1F-4C04-BFCA-358D4BE782F5}" type="pres">
      <dgm:prSet presAssocID="{E8FFFF4F-F690-4E1B-946B-4F9E9C636733}" presName="node" presStyleLbl="node1" presStyleIdx="0" presStyleCnt="3" custRadScaleRad="115910" custRadScaleInc="-1020">
        <dgm:presLayoutVars>
          <dgm:bulletEnabled val="1"/>
        </dgm:presLayoutVars>
      </dgm:prSet>
      <dgm:spPr/>
    </dgm:pt>
    <dgm:pt modelId="{0B29EF6C-FC3C-41F9-81C8-EBC7F10C9691}" type="pres">
      <dgm:prSet presAssocID="{FC6B7350-77A1-4894-86C2-260D985BB96E}" presName="parTrans" presStyleLbl="sibTrans2D1" presStyleIdx="1" presStyleCnt="3"/>
      <dgm:spPr/>
    </dgm:pt>
    <dgm:pt modelId="{A708E7D9-4871-4EAD-AC29-4FFCF0FEF155}" type="pres">
      <dgm:prSet presAssocID="{FC6B7350-77A1-4894-86C2-260D985BB96E}" presName="connectorText" presStyleLbl="sibTrans2D1" presStyleIdx="1" presStyleCnt="3"/>
      <dgm:spPr/>
    </dgm:pt>
    <dgm:pt modelId="{5C3B63C0-D9C4-4B37-88FF-EF7C26E51321}" type="pres">
      <dgm:prSet presAssocID="{BE8F047E-08FC-42BB-9BBB-E36DF85B67DC}" presName="node" presStyleLbl="node1" presStyleIdx="1" presStyleCnt="3" custRadScaleRad="119690" custRadScaleInc="-10941">
        <dgm:presLayoutVars>
          <dgm:bulletEnabled val="1"/>
        </dgm:presLayoutVars>
      </dgm:prSet>
      <dgm:spPr/>
    </dgm:pt>
    <dgm:pt modelId="{7F4AC3DA-0F5D-4569-8364-75572234FA79}" type="pres">
      <dgm:prSet presAssocID="{DF3BC1F4-3E3E-44F3-BBAF-7D3246ABF4F8}" presName="parTrans" presStyleLbl="sibTrans2D1" presStyleIdx="2" presStyleCnt="3"/>
      <dgm:spPr/>
    </dgm:pt>
    <dgm:pt modelId="{6989D473-F0FA-4DF2-9025-ED4138DA2E5F}" type="pres">
      <dgm:prSet presAssocID="{DF3BC1F4-3E3E-44F3-BBAF-7D3246ABF4F8}" presName="connectorText" presStyleLbl="sibTrans2D1" presStyleIdx="2" presStyleCnt="3"/>
      <dgm:spPr/>
    </dgm:pt>
    <dgm:pt modelId="{BA2A875D-0D96-469D-9E75-79AF7F0A1AA9}" type="pres">
      <dgm:prSet presAssocID="{E8DB3A47-1DE0-4BA6-BC7E-B03ADB417B3E}" presName="node" presStyleLbl="node1" presStyleIdx="2" presStyleCnt="3" custRadScaleRad="123856" custRadScaleInc="7879">
        <dgm:presLayoutVars>
          <dgm:bulletEnabled val="1"/>
        </dgm:presLayoutVars>
      </dgm:prSet>
      <dgm:spPr/>
    </dgm:pt>
  </dgm:ptLst>
  <dgm:cxnLst>
    <dgm:cxn modelId="{DCCB0502-D0E3-4816-94DB-E07C076E989A}" type="presOf" srcId="{E8DB3A47-1DE0-4BA6-BC7E-B03ADB417B3E}" destId="{BA2A875D-0D96-469D-9E75-79AF7F0A1AA9}" srcOrd="0" destOrd="0" presId="urn:microsoft.com/office/officeart/2005/8/layout/radial5"/>
    <dgm:cxn modelId="{C99CE30A-7D96-4867-99DE-405AF963DC17}" srcId="{B8F0AAC3-C426-49B3-AD37-A7781271A156}" destId="{BE8F047E-08FC-42BB-9BBB-E36DF85B67DC}" srcOrd="1" destOrd="0" parTransId="{FC6B7350-77A1-4894-86C2-260D985BB96E}" sibTransId="{DDCD3FA6-A96C-4EE7-AB96-CC22069BC425}"/>
    <dgm:cxn modelId="{17A63C1C-5701-4102-8521-8408F37F3AAD}" type="presOf" srcId="{DF3BC1F4-3E3E-44F3-BBAF-7D3246ABF4F8}" destId="{6989D473-F0FA-4DF2-9025-ED4138DA2E5F}" srcOrd="1" destOrd="0" presId="urn:microsoft.com/office/officeart/2005/8/layout/radial5"/>
    <dgm:cxn modelId="{9B3C4424-24FC-4F44-BF38-10EE801B0318}" type="presOf" srcId="{DF3BC1F4-3E3E-44F3-BBAF-7D3246ABF4F8}" destId="{7F4AC3DA-0F5D-4569-8364-75572234FA79}" srcOrd="0" destOrd="0" presId="urn:microsoft.com/office/officeart/2005/8/layout/radial5"/>
    <dgm:cxn modelId="{2608352B-5698-4225-BBAA-D07AF7C2C8B9}" srcId="{B8F0AAC3-C426-49B3-AD37-A7781271A156}" destId="{E8FFFF4F-F690-4E1B-946B-4F9E9C636733}" srcOrd="0" destOrd="0" parTransId="{0EFB85B9-C078-491B-874F-9034B1035A4F}" sibTransId="{EEAAA91F-E091-4709-8834-B2BE9C269FB4}"/>
    <dgm:cxn modelId="{0265203E-5C34-487B-8068-D11E36567DC4}" type="presOf" srcId="{B8F0AAC3-C426-49B3-AD37-A7781271A156}" destId="{2A452ED4-584B-4B54-AFE3-4010656912A0}" srcOrd="0" destOrd="0" presId="urn:microsoft.com/office/officeart/2005/8/layout/radial5"/>
    <dgm:cxn modelId="{ACDF8D42-2DF3-4296-BEFC-824CE8A355CB}" srcId="{B8F0AAC3-C426-49B3-AD37-A7781271A156}" destId="{E8DB3A47-1DE0-4BA6-BC7E-B03ADB417B3E}" srcOrd="2" destOrd="0" parTransId="{DF3BC1F4-3E3E-44F3-BBAF-7D3246ABF4F8}" sibTransId="{0F34AB4F-2802-4D32-940D-C7EDBC591FBC}"/>
    <dgm:cxn modelId="{8BF31F6C-8F41-4574-BA51-8BB921C25512}" srcId="{08E78557-0905-4BCE-8626-0FE541EFDFDC}" destId="{B8F0AAC3-C426-49B3-AD37-A7781271A156}" srcOrd="0" destOrd="0" parTransId="{192CE988-0C07-4BF9-8723-9523CDB1D5EA}" sibTransId="{90513581-0B97-402A-9C72-BBADAE26B8D4}"/>
    <dgm:cxn modelId="{1FE17956-8D9E-4128-BD2B-F4FC0EEE8970}" type="presOf" srcId="{08E78557-0905-4BCE-8626-0FE541EFDFDC}" destId="{F561BE3D-E499-42E6-8696-B41CDC131AFA}" srcOrd="0" destOrd="0" presId="urn:microsoft.com/office/officeart/2005/8/layout/radial5"/>
    <dgm:cxn modelId="{4CD13958-C77E-4E1A-826A-0BFE0B317C19}" type="presOf" srcId="{FC6B7350-77A1-4894-86C2-260D985BB96E}" destId="{A708E7D9-4871-4EAD-AC29-4FFCF0FEF155}" srcOrd="1" destOrd="0" presId="urn:microsoft.com/office/officeart/2005/8/layout/radial5"/>
    <dgm:cxn modelId="{03B9209F-FB99-4421-A9EE-13CB9A27D418}" type="presOf" srcId="{0EFB85B9-C078-491B-874F-9034B1035A4F}" destId="{5733EBFB-145C-43EE-AD78-8D2800CDE545}" srcOrd="0" destOrd="0" presId="urn:microsoft.com/office/officeart/2005/8/layout/radial5"/>
    <dgm:cxn modelId="{F14C0EAC-7BD4-4084-9439-5CF6AE35250F}" type="presOf" srcId="{E8FFFF4F-F690-4E1B-946B-4F9E9C636733}" destId="{F29249F4-BF1F-4C04-BFCA-358D4BE782F5}" srcOrd="0" destOrd="0" presId="urn:microsoft.com/office/officeart/2005/8/layout/radial5"/>
    <dgm:cxn modelId="{C87B0FD6-60B6-4E5E-BDA0-8479C1FD60F8}" type="presOf" srcId="{FC6B7350-77A1-4894-86C2-260D985BB96E}" destId="{0B29EF6C-FC3C-41F9-81C8-EBC7F10C9691}" srcOrd="0" destOrd="0" presId="urn:microsoft.com/office/officeart/2005/8/layout/radial5"/>
    <dgm:cxn modelId="{15A6F3EF-29E7-47EB-BBD0-F855674E7BBA}" type="presOf" srcId="{0EFB85B9-C078-491B-874F-9034B1035A4F}" destId="{95C0C169-849F-4131-B86B-03100BC5DAE1}" srcOrd="1" destOrd="0" presId="urn:microsoft.com/office/officeart/2005/8/layout/radial5"/>
    <dgm:cxn modelId="{76EC5AFA-DDB5-4D41-9984-5DB71506A242}" type="presOf" srcId="{BE8F047E-08FC-42BB-9BBB-E36DF85B67DC}" destId="{5C3B63C0-D9C4-4B37-88FF-EF7C26E51321}" srcOrd="0" destOrd="0" presId="urn:microsoft.com/office/officeart/2005/8/layout/radial5"/>
    <dgm:cxn modelId="{AF7BFA85-6672-4873-AAC1-A655EC6ED579}" type="presParOf" srcId="{F561BE3D-E499-42E6-8696-B41CDC131AFA}" destId="{2A452ED4-584B-4B54-AFE3-4010656912A0}" srcOrd="0" destOrd="0" presId="urn:microsoft.com/office/officeart/2005/8/layout/radial5"/>
    <dgm:cxn modelId="{71C9CA27-D6CE-4728-A521-F826AD58904B}" type="presParOf" srcId="{F561BE3D-E499-42E6-8696-B41CDC131AFA}" destId="{5733EBFB-145C-43EE-AD78-8D2800CDE545}" srcOrd="1" destOrd="0" presId="urn:microsoft.com/office/officeart/2005/8/layout/radial5"/>
    <dgm:cxn modelId="{84658193-B344-48A7-AF68-92FDADFFC951}" type="presParOf" srcId="{5733EBFB-145C-43EE-AD78-8D2800CDE545}" destId="{95C0C169-849F-4131-B86B-03100BC5DAE1}" srcOrd="0" destOrd="0" presId="urn:microsoft.com/office/officeart/2005/8/layout/radial5"/>
    <dgm:cxn modelId="{C5E58E06-13C4-446E-8521-7FA6E631C365}" type="presParOf" srcId="{F561BE3D-E499-42E6-8696-B41CDC131AFA}" destId="{F29249F4-BF1F-4C04-BFCA-358D4BE782F5}" srcOrd="2" destOrd="0" presId="urn:microsoft.com/office/officeart/2005/8/layout/radial5"/>
    <dgm:cxn modelId="{02A90E93-6C8A-4676-A675-8053A09B99AD}" type="presParOf" srcId="{F561BE3D-E499-42E6-8696-B41CDC131AFA}" destId="{0B29EF6C-FC3C-41F9-81C8-EBC7F10C9691}" srcOrd="3" destOrd="0" presId="urn:microsoft.com/office/officeart/2005/8/layout/radial5"/>
    <dgm:cxn modelId="{33A2CFFD-EC97-42AF-B767-A0F81575F5A1}" type="presParOf" srcId="{0B29EF6C-FC3C-41F9-81C8-EBC7F10C9691}" destId="{A708E7D9-4871-4EAD-AC29-4FFCF0FEF155}" srcOrd="0" destOrd="0" presId="urn:microsoft.com/office/officeart/2005/8/layout/radial5"/>
    <dgm:cxn modelId="{392CEAF3-4CEF-4B59-AD6D-875F9062A749}" type="presParOf" srcId="{F561BE3D-E499-42E6-8696-B41CDC131AFA}" destId="{5C3B63C0-D9C4-4B37-88FF-EF7C26E51321}" srcOrd="4" destOrd="0" presId="urn:microsoft.com/office/officeart/2005/8/layout/radial5"/>
    <dgm:cxn modelId="{724B0FDC-5CE4-410E-BADF-C714063F76FF}" type="presParOf" srcId="{F561BE3D-E499-42E6-8696-B41CDC131AFA}" destId="{7F4AC3DA-0F5D-4569-8364-75572234FA79}" srcOrd="5" destOrd="0" presId="urn:microsoft.com/office/officeart/2005/8/layout/radial5"/>
    <dgm:cxn modelId="{4E636A63-C470-48B1-A835-A616F1ACD6D0}" type="presParOf" srcId="{7F4AC3DA-0F5D-4569-8364-75572234FA79}" destId="{6989D473-F0FA-4DF2-9025-ED4138DA2E5F}" srcOrd="0" destOrd="0" presId="urn:microsoft.com/office/officeart/2005/8/layout/radial5"/>
    <dgm:cxn modelId="{2337E715-B57F-4CA4-914E-CD29247D7837}" type="presParOf" srcId="{F561BE3D-E499-42E6-8696-B41CDC131AFA}" destId="{BA2A875D-0D96-469D-9E75-79AF7F0A1AA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2ED4-584B-4B54-AFE3-4010656912A0}">
      <dsp:nvSpPr>
        <dsp:cNvPr id="0" name=""/>
        <dsp:cNvSpPr/>
      </dsp:nvSpPr>
      <dsp:spPr>
        <a:xfrm>
          <a:off x="1664873" y="1497944"/>
          <a:ext cx="1155476" cy="12623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kern="12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sp:txBody>
      <dsp:txXfrm>
        <a:off x="1834089" y="1682809"/>
        <a:ext cx="817044" cy="892608"/>
      </dsp:txXfrm>
    </dsp:sp>
    <dsp:sp modelId="{5733EBFB-145C-43EE-AD78-8D2800CDE545}">
      <dsp:nvSpPr>
        <dsp:cNvPr id="0" name=""/>
        <dsp:cNvSpPr/>
      </dsp:nvSpPr>
      <dsp:spPr>
        <a:xfrm rot="16090918">
          <a:off x="2116818" y="1210261"/>
          <a:ext cx="19993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2147759" y="1282314"/>
        <a:ext cx="139954" cy="126233"/>
      </dsp:txXfrm>
    </dsp:sp>
    <dsp:sp modelId="{F29249F4-BF1F-4C04-BFCA-358D4BE782F5}">
      <dsp:nvSpPr>
        <dsp:cNvPr id="0" name=""/>
        <dsp:cNvSpPr/>
      </dsp:nvSpPr>
      <dsp:spPr>
        <a:xfrm>
          <a:off x="1632051" y="0"/>
          <a:ext cx="1121560" cy="11215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Patients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1796300" y="164249"/>
        <a:ext cx="793062" cy="793062"/>
      </dsp:txXfrm>
    </dsp:sp>
    <dsp:sp modelId="{0B29EF6C-FC3C-41F9-81C8-EBC7F10C9691}">
      <dsp:nvSpPr>
        <dsp:cNvPr id="0" name=""/>
        <dsp:cNvSpPr/>
      </dsp:nvSpPr>
      <dsp:spPr>
        <a:xfrm rot="1054139">
          <a:off x="2876769" y="2258398"/>
          <a:ext cx="21281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>
        <a:off x="2878241" y="2290950"/>
        <a:ext cx="149697" cy="126233"/>
      </dsp:txXfrm>
    </dsp:sp>
    <dsp:sp modelId="{5C3B63C0-D9C4-4B37-88FF-EF7C26E51321}">
      <dsp:nvSpPr>
        <dsp:cNvPr id="0" name=""/>
        <dsp:cNvSpPr/>
      </dsp:nvSpPr>
      <dsp:spPr>
        <a:xfrm>
          <a:off x="3154164" y="2034507"/>
          <a:ext cx="1121560" cy="11215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Government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Agencies</a:t>
          </a:r>
        </a:p>
      </dsp:txBody>
      <dsp:txXfrm>
        <a:off x="3318413" y="2198756"/>
        <a:ext cx="793062" cy="793062"/>
      </dsp:txXfrm>
    </dsp:sp>
    <dsp:sp modelId="{7F4AC3DA-0F5D-4569-8364-75572234FA79}">
      <dsp:nvSpPr>
        <dsp:cNvPr id="0" name=""/>
        <dsp:cNvSpPr/>
      </dsp:nvSpPr>
      <dsp:spPr>
        <a:xfrm rot="9717889">
          <a:off x="1321603" y="2280151"/>
          <a:ext cx="268103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1383169" y="2312458"/>
        <a:ext cx="204986" cy="126233"/>
      </dsp:txXfrm>
    </dsp:sp>
    <dsp:sp modelId="{BA2A875D-0D96-469D-9E75-79AF7F0A1AA9}">
      <dsp:nvSpPr>
        <dsp:cNvPr id="0" name=""/>
        <dsp:cNvSpPr/>
      </dsp:nvSpPr>
      <dsp:spPr>
        <a:xfrm>
          <a:off x="113932" y="2078839"/>
          <a:ext cx="1121560" cy="1121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Employers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278181" y="2243088"/>
        <a:ext cx="793062" cy="79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B05A-7177-4218-A104-D8CD43271F5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BD27-D6FE-4E25-8944-C777FE3B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E089409-BD5A-4724-B7AE-A932E3514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51BD81-27E0-4496-B322-9F266398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</a:t>
            </a:r>
            <a:r>
              <a:rPr lang="en-US" b="0" i="0" dirty="0">
                <a:solidFill>
                  <a:srgbClr val="FFFFFF"/>
                </a:solidFill>
                <a:effectLst/>
                <a:latin typeface="futura-pt"/>
              </a:rPr>
              <a:t>Statin Therapy for Patients With Cardiovascular Disease and Diabetes (SPC/SPD). Accessed From https://www.ncqa.org/hedis/measures/statin-therapy-for-patients-with-cardiovascular-disease-and-diabetes/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FFFFF"/>
              </a:solidFill>
              <a:effectLst/>
              <a:latin typeface="futura-p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FFFFF"/>
              </a:solidFill>
              <a:effectLst/>
              <a:latin typeface="futura-p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3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</a:t>
            </a:r>
            <a:r>
              <a:rPr lang="en-US" b="0" i="0" dirty="0">
                <a:solidFill>
                  <a:srgbClr val="FFFFFF"/>
                </a:solidFill>
                <a:effectLst/>
                <a:latin typeface="futura-pt"/>
              </a:rPr>
              <a:t>Statin Therapy for Patients With Cardiovascular Disease and Diabetes (SPC/SPD). Accessed from: https://www.ncqa.org/hedis/measures/statin-therapy-for-patients-with-cardiovascular-disease-and-diabetes/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FFFFFF"/>
              </a:solidFill>
              <a:effectLst/>
              <a:latin typeface="futura-p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Antidepressant Medication Management (AMM). Accessed from https://www.ncqa.org/hedis/measures/antidepressant-medication-management/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Report Cards – Health Plans. Last updated 03/15/2024. Accessed from https://reportcards.ncqa.org/health-plans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0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F7A6B-35C6-49B7-AC04-DBAFA50E2F29}" type="slidenum">
              <a:rPr lang="en-US" altLang="en-US" smtClean="0">
                <a:latin typeface="Calibri" pitchFamily="34" charset="0"/>
              </a:rPr>
              <a:pPr eaLnBrk="1" hangingPunct="1"/>
              <a:t>14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CAE6A5-EEAC-4423-A53C-AA3F9DCBBC26}" type="slidenum">
              <a:rPr lang="en-US" altLang="en-US" smtClean="0">
                <a:latin typeface="Calibri" pitchFamily="34" charset="0"/>
              </a:rPr>
              <a:pPr eaLnBrk="1" hangingPunct="1"/>
              <a:t>15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1BC1D7-1D8C-4CE6-B6D0-3235B80A0C21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3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BD27-D6FE-4E25-8944-C777FE3B93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BB35CF-85F4-4F08-8325-B5B71475EFE4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National committee for quality</a:t>
            </a:r>
            <a:r>
              <a:rPr lang="en-US" altLang="en-US" baseline="0" dirty="0"/>
              <a:t> assurance is a private, non-profit organization that works to improve healthcare quality.  </a:t>
            </a:r>
            <a:r>
              <a:rPr lang="en-US" altLang="en-US" dirty="0"/>
              <a:t>NCQA offers several accreditations and certifications</a:t>
            </a:r>
            <a:r>
              <a:rPr lang="en-US" altLang="en-US" baseline="0" dirty="0"/>
              <a:t> to health </a:t>
            </a:r>
            <a:r>
              <a:rPr lang="en-US" altLang="en-US" dirty="0"/>
              <a:t>plans,</a:t>
            </a:r>
            <a:r>
              <a:rPr lang="en-US" altLang="en-US" baseline="0" dirty="0"/>
              <a:t> </a:t>
            </a:r>
            <a:r>
              <a:rPr lang="en-US" altLang="en-US" dirty="0"/>
              <a:t>accountable care organizations (ACOs), patient centered medical homes (PCMH), wellness and health promotion, and disease management recognition programs.</a:t>
            </a:r>
            <a:r>
              <a:rPr lang="en-US" altLang="en-US" baseline="0" dirty="0"/>
              <a:t>  </a:t>
            </a:r>
          </a:p>
          <a:p>
            <a:endParaRPr lang="en-US" altLang="en-US" baseline="0" dirty="0"/>
          </a:p>
          <a:p>
            <a:r>
              <a:rPr lang="en-US" altLang="en-US" dirty="0"/>
              <a:t>HEDIS and CAHPs surveys are taken into consideration for plans looking achieve a high level of accreditation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5" indent="-291636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46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64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82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01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19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37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56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4EB012-1777-4070-898D-E933FA0386CE}" type="slidenum">
              <a:rPr lang="en-US" altLang="en-US" smtClean="0">
                <a:latin typeface="Calibri" pitchFamily="34" charset="0"/>
              </a:rPr>
              <a:pPr eaLnBrk="1" hangingPunct="1"/>
              <a:t>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0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HEDIS measures allow an “apples-to-apples” comparison amongst different health plans</a:t>
            </a:r>
          </a:p>
          <a:p>
            <a:endParaRPr lang="en-US" dirty="0"/>
          </a:p>
          <a:p>
            <a:r>
              <a:rPr lang="en-US" dirty="0"/>
              <a:t>Health plans include health maintenance organizations (HMO), point of service (POS) organizations, and preferred provider organizations (PPO)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HEDIS Measures and Technical Resources. Accessed from https://www.ncqa.org/hedis/measures/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357C-67EB-4CA2-9E08-317488FCAB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9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754326E-EACE-69A3-747F-DD57C51C3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HEDIS and Performance Measurement. Accessed from https://www.ncqa.org/hedis/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- NCQA Committee on Performance Measurement, a diverse panel of independent scientists and representatives from health plans, consumers, federal policymakers, purchasers and clinicians, oversees the evolution of the measurement set</a:t>
            </a:r>
          </a:p>
          <a:p>
            <a:pPr lvl="1"/>
            <a:r>
              <a:rPr lang="en-US" sz="1600" dirty="0"/>
              <a:t>- Measurement Advisory Panels provide clinical and technical knowledge required to develop the measures</a:t>
            </a:r>
          </a:p>
          <a:p>
            <a:pPr lvl="1"/>
            <a:r>
              <a:rPr lang="en-US" sz="1600" dirty="0"/>
              <a:t>-HEDIS Expert Panels and the Technical Measurement Advisory Panel focuses on methodology and providing feedback on new and existing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8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7FEB820-5E86-8FB5-5747-9388852D1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NCQA. HEDIS Measures and Technical Resources. Accessed from https://www.ncqa.org/hedis/measures/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4826B10-5752-68D8-597F-7004197ED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NCQA. HEDIS Measures and Technical Resources. Accessed from https://www.ncqa.org/hedis/measures/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85725" y="-11430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3F007-6D06-4E99-9552-A76F112AE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25" y="2355638"/>
            <a:ext cx="10953750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0B8528-6C47-4416-8950-C3A31C5D8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5" y="5072631"/>
            <a:ext cx="3157734" cy="127101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86D695-5ADB-4525-B695-DC2712BC2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5825" y="3594974"/>
            <a:ext cx="10953750" cy="13961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753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B933F-AC31-354F-82CE-ECFCD649E389}"/>
              </a:ext>
            </a:extLst>
          </p:cNvPr>
          <p:cNvSpPr/>
          <p:nvPr userDrawn="1"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D2222-9B49-4F44-80C4-7F0FFDD2B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101600" y="-5715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745B42-C894-454C-91A1-91582D36D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2"/>
            <a:ext cx="8840949" cy="2169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5400"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Slide Title (Paragraph)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5679741" y="3149322"/>
            <a:ext cx="6288067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7F522-2F42-C444-BC13-881D739BC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0033" y="193177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6C8EC6E-9E55-7246-89D9-7FF10A01A7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05B"/>
                </a:solidFill>
                <a:latin typeface="+mj-lt"/>
              </a:defRPr>
            </a:lvl1pPr>
            <a:lvl2pPr marL="557213" indent="-214313"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00205B"/>
                </a:solidFill>
                <a:latin typeface="+mn-lt"/>
              </a:defRPr>
            </a:lvl2pPr>
            <a:lvl3pPr marL="900113" indent="-214313"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rgbClr val="00205B"/>
                </a:solidFill>
                <a:latin typeface="+mn-lt"/>
              </a:defRPr>
            </a:lvl3pPr>
            <a:lvl4pPr marL="1243013" indent="-214313">
              <a:buFont typeface="Arial" panose="020B0604020202020204" pitchFamily="34" charset="0"/>
              <a:buChar char="•"/>
              <a:defRPr>
                <a:latin typeface="Montserrat" panose="02000505000000020004" pitchFamily="2" charset="77"/>
              </a:defRPr>
            </a:lvl4pPr>
            <a:lvl5pPr>
              <a:defRPr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51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2667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32DE315-40CE-FB43-A72D-EB6DB941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95D26-E35E-F741-968D-86841912DB32}"/>
              </a:ext>
            </a:extLst>
          </p:cNvPr>
          <p:cNvSpPr/>
          <p:nvPr userDrawn="1"/>
        </p:nvSpPr>
        <p:spPr>
          <a:xfrm>
            <a:off x="-100016" y="5878512"/>
            <a:ext cx="12725400" cy="1093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2466-2543-1B45-A2B9-5BAE1E8C0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13" y="6112174"/>
            <a:ext cx="2123123" cy="6566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FC435-E5AA-4BE8-A749-DDB03060B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38" y="1847850"/>
            <a:ext cx="4827587" cy="39433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2E1F1CE-607B-47E6-BAF0-EE3A69520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6213" y="1847850"/>
            <a:ext cx="4827587" cy="39433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625F-087B-4665-9E27-EDB8FB7A4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5475"/>
            <a:ext cx="4810125" cy="38576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9546A1-B136-46E9-BB62-B98BDC00B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3675" y="1915554"/>
            <a:ext cx="4810125" cy="38576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2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687F7F-C3CE-4A5E-BBE6-8D9B7AD3D2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266700"/>
            <a:ext cx="10515600" cy="5495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633E215-EE1B-41F4-B594-66FE60D098E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3914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9401669-CD69-43DE-8607-B4B829F4AFE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1" y="1870212"/>
            <a:ext cx="10515600" cy="3933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nect With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-5715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33E6-CA8E-45EA-98C5-2475199D5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132593"/>
            <a:ext cx="10791825" cy="1047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Connect with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B018AB-C8D6-4EA4-A146-7CDCB8ADD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8" y="3391372"/>
            <a:ext cx="10791825" cy="1047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www.amcp.org  @</a:t>
            </a:r>
            <a:r>
              <a:rPr lang="en-US" dirty="0" err="1"/>
              <a:t>amcporg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365F6E-2ABD-447F-9E54-3012657526A8}"/>
              </a:ext>
            </a:extLst>
          </p:cNvPr>
          <p:cNvSpPr/>
          <p:nvPr userDrawn="1"/>
        </p:nvSpPr>
        <p:spPr>
          <a:xfrm>
            <a:off x="6709577" y="3813430"/>
            <a:ext cx="199695" cy="203637"/>
          </a:xfrm>
          <a:prstGeom prst="ellipse">
            <a:avLst/>
          </a:prstGeom>
          <a:solidFill>
            <a:srgbClr val="91C84C"/>
          </a:solidFill>
          <a:ln>
            <a:solidFill>
              <a:srgbClr val="91C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5190-DB6C-504A-A431-681490C9C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488" y="20072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2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63" r:id="rId7"/>
    <p:sldLayoutId id="2147483668" r:id="rId8"/>
    <p:sldLayoutId id="2147483655" r:id="rId9"/>
    <p:sldLayoutId id="2147483650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maxpixel.net/Comic-Element-Image-Sketch-Retro-Talk-Graphic-304258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orientacionandujar.es/2011/01/19/tablero-de-comunicacion-de-rutina-diabetes-2/" TargetMode="External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rawpixel.com/image/401965/disappointed-emoticon-emoji-face-ic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hyperlink" Target="http://www.pngall.com/calendar-png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hyperlink" Target="https://pixabay.com/en/pill-medicine-capsule-pharmacy-107726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ards.ncqa.org/health-pla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clipart.org/detail/213322/light-bulb-li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cqa.org/" TargetMode="External"/><Relationship Id="rId4" Type="http://schemas.openxmlformats.org/officeDocument/2006/relationships/hyperlink" Target="https://www.ncqa.org/hedis/measur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dfreephotos.com/vector-images/group-of-members-users-icon.pn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tablets-pills-drugs-medication-3099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6E488A2-22D6-481A-92C5-BA2A9663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965500"/>
            <a:ext cx="9220200" cy="2169367"/>
          </a:xfrm>
        </p:spPr>
        <p:txBody>
          <a:bodyPr/>
          <a:lstStyle/>
          <a:p>
            <a:pPr algn="r"/>
            <a:r>
              <a:rPr lang="en-US" altLang="en-US" dirty="0">
                <a:solidFill>
                  <a:schemeClr val="bg1"/>
                </a:solidFill>
              </a:rPr>
              <a:t>HEDIS &amp;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HEDIS Measures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1F5C4BD-92DF-44A2-A118-A144D4D0F7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43600" y="4014865"/>
            <a:ext cx="4724400" cy="175260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Created by the School of Pharmacy Relations Committee for AMCP</a:t>
            </a:r>
          </a:p>
          <a:p>
            <a:pPr marL="0" indent="0" algn="r"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Updated: March 2024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365127"/>
            <a:ext cx="11564471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524720"/>
            <a:ext cx="10585524" cy="3903663"/>
          </a:xfrm>
        </p:spPr>
        <p:txBody>
          <a:bodyPr/>
          <a:lstStyle/>
          <a:p>
            <a:r>
              <a:rPr lang="en-US" sz="2000" dirty="0"/>
              <a:t>Moderate-to-High intensity statin are recommended for those with established clinical ASCVD </a:t>
            </a:r>
          </a:p>
          <a:p>
            <a:r>
              <a:rPr lang="en-US" sz="2000" dirty="0"/>
              <a:t>The treatment measure Statin Therapy for Patients with Cardiovascular Disease (SPC) assesses </a:t>
            </a:r>
          </a:p>
          <a:p>
            <a:pPr lvl="1"/>
            <a:r>
              <a:rPr lang="en-US" sz="1800" dirty="0"/>
              <a:t>Males 21–75 years of age and females 40–75 years of age,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D3BC8-ABF8-9406-7BC8-B8F434781AD0}"/>
              </a:ext>
            </a:extLst>
          </p:cNvPr>
          <p:cNvGrpSpPr/>
          <p:nvPr/>
        </p:nvGrpSpPr>
        <p:grpSpPr>
          <a:xfrm>
            <a:off x="3096081" y="3886200"/>
            <a:ext cx="5829181" cy="1980962"/>
            <a:chOff x="3010020" y="3733800"/>
            <a:chExt cx="5829181" cy="1980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3D8721-8A04-4A64-A4E8-4CEB683D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010020" y="3733800"/>
              <a:ext cx="1240631" cy="152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9978D2-6F5E-442A-8421-BC1421E8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79790" y="3810000"/>
              <a:ext cx="1466667" cy="1904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11E0FBA-B390-4B46-9D09-520D2E6E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886820" y="3810000"/>
              <a:ext cx="952381" cy="1904762"/>
            </a:xfrm>
            <a:prstGeom prst="rect">
              <a:avLst/>
            </a:prstGeom>
          </p:spPr>
        </p:pic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9EBA4835-C9E2-4BF3-B66E-DA42BC06A97D}"/>
                </a:ext>
              </a:extLst>
            </p:cNvPr>
            <p:cNvSpPr/>
            <p:nvPr/>
          </p:nvSpPr>
          <p:spPr>
            <a:xfrm>
              <a:off x="4610219" y="4343400"/>
              <a:ext cx="609600" cy="6096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A0BA1C2D-5716-4EBA-A22C-77A8704BDA8E}"/>
                </a:ext>
              </a:extLst>
            </p:cNvPr>
            <p:cNvSpPr/>
            <p:nvPr/>
          </p:nvSpPr>
          <p:spPr>
            <a:xfrm>
              <a:off x="6909437" y="4318518"/>
              <a:ext cx="609600" cy="6096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65" y="420101"/>
            <a:ext cx="11890786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1631373"/>
            <a:ext cx="10402645" cy="3903663"/>
          </a:xfrm>
        </p:spPr>
        <p:txBody>
          <a:bodyPr/>
          <a:lstStyle/>
          <a:p>
            <a:r>
              <a:rPr lang="en-US" sz="2000" dirty="0"/>
              <a:t>Statins are recommended for the primary prevention of cardiovascular disease for persons with diabetes </a:t>
            </a:r>
          </a:p>
          <a:p>
            <a:r>
              <a:rPr lang="en-US" sz="2000" dirty="0"/>
              <a:t>The treatment measure Statin Therapy for Patients with Diabetes (SPD) assesses </a:t>
            </a:r>
          </a:p>
          <a:p>
            <a:pPr lvl="1"/>
            <a:r>
              <a:rPr lang="en-US" sz="1800" dirty="0"/>
              <a:t>Adults 40-75 years of age who have diabetes,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Do not 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D8721-8A04-4A64-A4E8-4CEB683D5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00026" y="3921966"/>
            <a:ext cx="124063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86DF7-B4C6-4312-BAAA-6FDE44673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33312" y="3804902"/>
            <a:ext cx="1466667" cy="19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352CA-1300-4397-AAC4-DE0B4CD5B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5987" y="3832895"/>
            <a:ext cx="851071" cy="1702141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43EB9CDB-6D57-48D6-80A2-2FDD44B5BB6F}"/>
              </a:ext>
            </a:extLst>
          </p:cNvPr>
          <p:cNvSpPr/>
          <p:nvPr/>
        </p:nvSpPr>
        <p:spPr>
          <a:xfrm>
            <a:off x="3575106" y="4379166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9217F-3618-4395-9A9D-F3197D828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446043" y="4010405"/>
            <a:ext cx="1347123" cy="1347123"/>
          </a:xfrm>
          <a:prstGeom prst="rect">
            <a:avLst/>
          </a:prstGeom>
        </p:spPr>
      </p:pic>
      <p:sp>
        <p:nvSpPr>
          <p:cNvPr id="12" name="Plus Sign 11">
            <a:extLst>
              <a:ext uri="{FF2B5EF4-FFF2-40B4-BE49-F238E27FC236}">
                <a16:creationId xmlns:a16="http://schemas.microsoft.com/office/drawing/2014/main" id="{0A34BB12-9474-444F-8CBC-455E7FF4374E}"/>
              </a:ext>
            </a:extLst>
          </p:cNvPr>
          <p:cNvSpPr/>
          <p:nvPr/>
        </p:nvSpPr>
        <p:spPr>
          <a:xfrm>
            <a:off x="6002458" y="4379165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B4B0738-32CD-4DA0-9E24-B9E7B088A1EA}"/>
              </a:ext>
            </a:extLst>
          </p:cNvPr>
          <p:cNvSpPr/>
          <p:nvPr/>
        </p:nvSpPr>
        <p:spPr>
          <a:xfrm>
            <a:off x="7920037" y="4341843"/>
            <a:ext cx="927271" cy="6096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365127"/>
            <a:ext cx="8833822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Antidepressant Medication Management (AMM)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7" y="1453524"/>
            <a:ext cx="7505748" cy="410184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Appropriate medication management and monitoring of depression can improve a person’s daily functioning, well-being, and potentially reduce risk of suicide</a:t>
            </a:r>
          </a:p>
          <a:p>
            <a:r>
              <a:rPr lang="en-US" sz="2000" dirty="0"/>
              <a:t>Potential to alleviate the overall economic burden of inadequate medication management  </a:t>
            </a:r>
          </a:p>
          <a:p>
            <a:r>
              <a:rPr lang="en-US" sz="2000" dirty="0"/>
              <a:t>The AMM treatment measure assesses people</a:t>
            </a:r>
          </a:p>
          <a:p>
            <a:pPr lvl="1"/>
            <a:r>
              <a:rPr lang="en-US" sz="1600" dirty="0"/>
              <a:t>18 years and older,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Diagnosed with major depression,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Newly prescribed medication and remained on therapy </a:t>
            </a:r>
          </a:p>
          <a:p>
            <a:r>
              <a:rPr lang="en-US" sz="2000" dirty="0"/>
              <a:t>Assessment reports out two rates</a:t>
            </a:r>
          </a:p>
          <a:p>
            <a:pPr lvl="1"/>
            <a:r>
              <a:rPr lang="en-US" sz="1600" dirty="0"/>
              <a:t>Effective Acute Phase Treatment:</a:t>
            </a:r>
            <a:r>
              <a:rPr lang="en-US" sz="1200" dirty="0"/>
              <a:t> </a:t>
            </a:r>
            <a:r>
              <a:rPr lang="en-US" sz="1600" dirty="0"/>
              <a:t>People who remained on an antidepressant for at least 84 days (12 weeks)</a:t>
            </a:r>
          </a:p>
          <a:p>
            <a:pPr lvl="1"/>
            <a:r>
              <a:rPr lang="en-US" sz="1600" dirty="0"/>
              <a:t>Effective Continuous Phase Treatment: People who remained on antidepressant medication for at least 180 days (6 months)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CCACB-0587-40AC-9EBD-725EE6788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697" y="400617"/>
            <a:ext cx="1066800" cy="131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050CF-382A-4B1E-809E-DBE17E79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0216" y="1984517"/>
            <a:ext cx="1905000" cy="1385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F3A21-20F8-4DDC-9BB4-69F003C86E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52092" y="4314378"/>
            <a:ext cx="615257" cy="1230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DEFDA-2008-4642-B353-18CBD712F5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10440297" y="4314376"/>
            <a:ext cx="615258" cy="123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203B0-ECEB-4C04-8927-61E50EB6D2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44898" y="3603407"/>
            <a:ext cx="657767" cy="71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1039E-28D5-443B-8B49-F300056D5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440298" y="3597187"/>
            <a:ext cx="657767" cy="710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775500-2864-4BCF-AF63-3779283B1F46}"/>
              </a:ext>
            </a:extLst>
          </p:cNvPr>
          <p:cNvSpPr txBox="1"/>
          <p:nvPr/>
        </p:nvSpPr>
        <p:spPr>
          <a:xfrm>
            <a:off x="9271319" y="37680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C7D7E-14C1-49BA-B713-95799285BF66}"/>
              </a:ext>
            </a:extLst>
          </p:cNvPr>
          <p:cNvSpPr txBox="1"/>
          <p:nvPr/>
        </p:nvSpPr>
        <p:spPr>
          <a:xfrm>
            <a:off x="10449586" y="3768004"/>
            <a:ext cx="67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E724E288-F00A-43FD-96FD-AAF9401F216E}"/>
              </a:ext>
            </a:extLst>
          </p:cNvPr>
          <p:cNvSpPr/>
          <p:nvPr/>
        </p:nvSpPr>
        <p:spPr>
          <a:xfrm>
            <a:off x="9802664" y="1723201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4C374E66-4765-44C2-9121-C5F9C12E4BCD}"/>
              </a:ext>
            </a:extLst>
          </p:cNvPr>
          <p:cNvSpPr/>
          <p:nvPr/>
        </p:nvSpPr>
        <p:spPr>
          <a:xfrm>
            <a:off x="9221097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8DA83575-EE07-4433-90A8-287AF8BAAC27}"/>
              </a:ext>
            </a:extLst>
          </p:cNvPr>
          <p:cNvSpPr/>
          <p:nvPr/>
        </p:nvSpPr>
        <p:spPr>
          <a:xfrm>
            <a:off x="10601985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D0E6-9F50-B988-B207-905049564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697" y="435568"/>
            <a:ext cx="1066800" cy="1310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B989E-5921-A426-8BAA-2822FFC57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0216" y="2019468"/>
            <a:ext cx="1905000" cy="1385888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1D6E1E15-FA0D-8230-382C-70C995893016}"/>
              </a:ext>
            </a:extLst>
          </p:cNvPr>
          <p:cNvSpPr/>
          <p:nvPr/>
        </p:nvSpPr>
        <p:spPr>
          <a:xfrm>
            <a:off x="9802664" y="1758152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E3A98E-0D7D-EFFE-D545-1F20C50DD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41718" y="4324854"/>
            <a:ext cx="615257" cy="1230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C0B4DA-1799-7A74-3793-D51EBE399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39323" y="446044"/>
            <a:ext cx="1066800" cy="1310465"/>
          </a:xfrm>
          <a:prstGeom prst="rect">
            <a:avLst/>
          </a:prstGeom>
        </p:spPr>
      </p:pic>
      <p:sp>
        <p:nvSpPr>
          <p:cNvPr id="20" name="Plus Sign 19">
            <a:extLst>
              <a:ext uri="{FF2B5EF4-FFF2-40B4-BE49-F238E27FC236}">
                <a16:creationId xmlns:a16="http://schemas.microsoft.com/office/drawing/2014/main" id="{46A33DA0-6420-9D06-58DB-A1B03B6ECE40}"/>
              </a:ext>
            </a:extLst>
          </p:cNvPr>
          <p:cNvSpPr/>
          <p:nvPr/>
        </p:nvSpPr>
        <p:spPr>
          <a:xfrm>
            <a:off x="9792290" y="1768628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34" y="576690"/>
            <a:ext cx="11768866" cy="76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NCQA Health Plan Report Cards</a:t>
            </a:r>
            <a:endParaRPr lang="en-US" sz="3600" strike="sngStrik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0" y="1508217"/>
            <a:ext cx="5011270" cy="4990962"/>
          </a:xfrm>
        </p:spPr>
        <p:txBody>
          <a:bodyPr>
            <a:normAutofit/>
          </a:bodyPr>
          <a:lstStyle/>
          <a:p>
            <a:r>
              <a:rPr lang="en-US" sz="2000" dirty="0"/>
              <a:t>Points are awarded based on measure-specific thresholds  </a:t>
            </a:r>
          </a:p>
          <a:p>
            <a:r>
              <a:rPr lang="en-US" sz="2000" dirty="0"/>
              <a:t>NCQA’s Health Insurance </a:t>
            </a:r>
            <a:r>
              <a:rPr lang="en-US" sz="2000" dirty="0">
                <a:solidFill>
                  <a:schemeClr val="tx1"/>
                </a:solidFill>
              </a:rPr>
              <a:t>Plan Report Cards list </a:t>
            </a:r>
            <a:r>
              <a:rPr lang="en-US" sz="2000" dirty="0"/>
              <a:t>health insurance plans (commercial, Medicare, Medicaid, and Exchange) based on their combined HEDIS</a:t>
            </a:r>
            <a:r>
              <a:rPr lang="en-US" sz="2000" baseline="30000" dirty="0"/>
              <a:t> </a:t>
            </a:r>
            <a:r>
              <a:rPr lang="en-US" sz="2000" dirty="0"/>
              <a:t>and CAHPS scores and NCQA Accreditation status</a:t>
            </a:r>
            <a:endParaRPr lang="en-US" sz="2000" strike="sngStrike" dirty="0"/>
          </a:p>
          <a:p>
            <a:r>
              <a:rPr lang="en-US" sz="2000" dirty="0"/>
              <a:t>Publicly available on NCQA website: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https://reportcards.ncqa.org/health-plans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/>
              <a:t>Information can be used during open enrollment by patients, employers, and government agencies</a:t>
            </a:r>
            <a:endParaRPr lang="en-US" sz="1400" dirty="0"/>
          </a:p>
        </p:txBody>
      </p:sp>
      <p:pic>
        <p:nvPicPr>
          <p:cNvPr id="8" name="Picture 7" descr="A screenshot of a medical website&#10;&#10;Description automatically generated">
            <a:extLst>
              <a:ext uri="{FF2B5EF4-FFF2-40B4-BE49-F238E27FC236}">
                <a16:creationId xmlns:a16="http://schemas.microsoft.com/office/drawing/2014/main" id="{054BA137-7DA7-A7A5-565C-864D6DA61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760" y="1170427"/>
            <a:ext cx="4828492" cy="45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76" y="493464"/>
            <a:ext cx="1113864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Strategies to Meet HEDIS Measures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78344" y="1666000"/>
            <a:ext cx="10823845" cy="3903663"/>
          </a:xfrm>
        </p:spPr>
        <p:txBody>
          <a:bodyPr/>
          <a:lstStyle/>
          <a:p>
            <a:r>
              <a:rPr lang="en-US" altLang="en-US" dirty="0"/>
              <a:t>Educate and promote HEDIS measures and goals within the health plan and to providers </a:t>
            </a:r>
          </a:p>
          <a:p>
            <a:r>
              <a:rPr lang="en-US" altLang="en-US" dirty="0"/>
              <a:t>Develop strategies to meet measures through clinical, drug utilization, and monitoring programs </a:t>
            </a:r>
          </a:p>
          <a:p>
            <a:r>
              <a:rPr lang="en-US" altLang="en-US" dirty="0"/>
              <a:t>Encourage advancements in technology to help integrate patient and provider data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72DFD-1543-4511-A68F-B89107CF2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0463" y="4036961"/>
            <a:ext cx="2448403" cy="2585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61737" y="43865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Conclusion</a:t>
            </a:r>
            <a:endParaRPr lang="en-US" altLang="en-US" sz="4000" dirty="0">
              <a:solidFill>
                <a:srgbClr val="00206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838200" y="1649162"/>
            <a:ext cx="10515600" cy="3903663"/>
          </a:xfrm>
        </p:spPr>
        <p:txBody>
          <a:bodyPr/>
          <a:lstStyle/>
          <a:p>
            <a:r>
              <a:rPr lang="en-US" altLang="en-US" dirty="0"/>
              <a:t>HEDIS consists of preventative and treatment measures based on clinical guidelines and evidence</a:t>
            </a:r>
          </a:p>
          <a:p>
            <a:r>
              <a:rPr lang="en-US" altLang="en-US" dirty="0"/>
              <a:t>These measures provide a uniform “apples-to-apples” comparison of care provided across health plans</a:t>
            </a:r>
          </a:p>
          <a:p>
            <a:r>
              <a:rPr lang="en-US" altLang="en-US" dirty="0"/>
              <a:t>Information can be used by patients, employers, and government agencies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838200" y="48677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Helpful Resources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838200" y="1649162"/>
            <a:ext cx="10327105" cy="39036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Kongstvedt</a:t>
            </a:r>
            <a:r>
              <a:rPr lang="en-US" dirty="0"/>
              <a:t> PR. Health Insurance and Managed Care: What They Are and How They Work. 5</a:t>
            </a:r>
            <a:r>
              <a:rPr lang="en-US" baseline="30000" dirty="0"/>
              <a:t>th</a:t>
            </a:r>
            <a:r>
              <a:rPr lang="en-US" dirty="0"/>
              <a:t> Edition. Jones &amp; Bartlett Learning: Burlington, MA; 2020.  </a:t>
            </a:r>
          </a:p>
          <a:p>
            <a:pPr>
              <a:defRPr/>
            </a:pPr>
            <a:r>
              <a:rPr lang="en-US" dirty="0"/>
              <a:t>Navarro RP, et al. Managed Care Pharmacy Practice. 2</a:t>
            </a:r>
            <a:r>
              <a:rPr lang="en-US" baseline="30000" dirty="0"/>
              <a:t>nd</a:t>
            </a:r>
            <a:r>
              <a:rPr lang="en-US" dirty="0"/>
              <a:t> edition. Jones and Bartlett Publishers: Sudbury, MA; 2009. </a:t>
            </a:r>
          </a:p>
          <a:p>
            <a:pPr>
              <a:defRPr/>
            </a:pPr>
            <a:r>
              <a:rPr lang="en-US" dirty="0"/>
              <a:t>NCQA: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https://www.ncqa.org/hedis</a:t>
            </a:r>
            <a:r>
              <a:rPr lang="en-US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measures</a:t>
            </a:r>
            <a:r>
              <a:rPr lang="en-US" dirty="0">
                <a:hlinkClick r:id="rId5"/>
              </a:rPr>
              <a:t>ttp</a:t>
            </a:r>
            <a:r>
              <a:rPr lang="en-US" sz="2400" dirty="0">
                <a:hlinkClick r:id="rId5"/>
              </a:rPr>
              <a:t>://www.ncqa.org/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0C20D-0A6F-47EA-ADAC-B3540447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66" y="2618773"/>
            <a:ext cx="2588141" cy="1041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DAB0C8-53A2-462C-B5D5-BCC2ED53A0BC}"/>
              </a:ext>
            </a:extLst>
          </p:cNvPr>
          <p:cNvSpPr/>
          <p:nvPr/>
        </p:nvSpPr>
        <p:spPr>
          <a:xfrm>
            <a:off x="5505127" y="2774289"/>
            <a:ext cx="4994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To improve patient health by ensuring access to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high-quality, cost-effective medications and other therapies.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1A40B-6AD4-4D7E-8AF1-2D13450D8AFA}"/>
              </a:ext>
            </a:extLst>
          </p:cNvPr>
          <p:cNvSpPr/>
          <p:nvPr/>
        </p:nvSpPr>
        <p:spPr>
          <a:xfrm>
            <a:off x="5505125" y="2376399"/>
            <a:ext cx="522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91C84C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Mission &amp; Vision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AEEE17-B4BC-1C4E-96F4-D184FE37B69A}"/>
              </a:ext>
            </a:extLst>
          </p:cNvPr>
          <p:cNvCxnSpPr/>
          <p:nvPr/>
        </p:nvCxnSpPr>
        <p:spPr>
          <a:xfrm>
            <a:off x="5255216" y="2263721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Understand the purpose of HEDIS measures within health care</a:t>
            </a:r>
          </a:p>
          <a:p>
            <a:r>
              <a:rPr lang="en-US" altLang="en-US" dirty="0">
                <a:cs typeface="Times New Roman" pitchFamily="18" charset="0"/>
              </a:rPr>
              <a:t>Demonstrate how HEDIS measures are developed through examples </a:t>
            </a:r>
          </a:p>
          <a:p>
            <a:r>
              <a:rPr lang="en-US" altLang="en-US" dirty="0">
                <a:cs typeface="Times New Roman" pitchFamily="18" charset="0"/>
              </a:rPr>
              <a:t>Examine strategies for applying HEDIS measures</a:t>
            </a:r>
          </a:p>
          <a:p>
            <a:r>
              <a:rPr lang="en-US" altLang="en-US" dirty="0">
                <a:cs typeface="Times New Roman" pitchFamily="18" charset="0"/>
              </a:rPr>
              <a:t>Identify ways to get involved in the HEDIS development process </a:t>
            </a: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National Committee for Quality Assurance (</a:t>
            </a:r>
            <a:r>
              <a:rPr lang="en-US" altLang="en-US" sz="4000" dirty="0"/>
              <a:t>NCQA)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199" y="1752062"/>
            <a:ext cx="9048079" cy="3903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National Committee for Quality Assurance (NCQA) was established in 1990 as a non-profit organization dedicated to improving healthcare quality through accreditation and certification  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Employers now require or strongly encourage NCQA Accreditation from health plans</a:t>
            </a:r>
          </a:p>
          <a:p>
            <a:r>
              <a:rPr lang="en-US" altLang="en-US" sz="2000" dirty="0">
                <a:latin typeface="+mn-lt"/>
              </a:rPr>
              <a:t>NCQA Health Plan Accreditation includes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2000" dirty="0"/>
              <a:t>Clinical Performance: Healthcare Effectiveness Data and Information Set (HEDIS®) 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2000" dirty="0"/>
              <a:t>Consumer Experience: Member Satisfaction through Consumer Assessment of Health Providers and Systems (CAHPS®) Survey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FAACE-F9C5-4E96-A30A-B919393A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0" y="3703893"/>
            <a:ext cx="1701463" cy="15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56825"/>
            <a:ext cx="11801139" cy="1325563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Healthcare Effectiveness Data and Information Set (HEDIS)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88" y="1600034"/>
            <a:ext cx="6362700" cy="39036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Developed by NCQA, HEDIS is a standardized performance measurement of health plans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227 million people are enrolled in health plans that report 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out HEDIS measures</a:t>
            </a:r>
          </a:p>
          <a:p>
            <a:r>
              <a:rPr lang="en-US" sz="2400" dirty="0">
                <a:cs typeface="Arial" panose="020B0604020202020204" pitchFamily="34" charset="0"/>
              </a:rPr>
              <a:t>Health plans seeking NCQA accreditation are assessed by the performance of HEDIS measures</a:t>
            </a:r>
          </a:p>
          <a:p>
            <a:r>
              <a:rPr lang="en-US" sz="2400" dirty="0">
                <a:cs typeface="Arial" panose="020B0604020202020204" pitchFamily="34" charset="0"/>
              </a:rPr>
              <a:t>Applicable to Commercial, Medicare, and Medicaid</a:t>
            </a:r>
          </a:p>
          <a:p>
            <a:r>
              <a:rPr lang="en-US" sz="2400" dirty="0">
                <a:cs typeface="Arial" panose="020B0604020202020204" pitchFamily="34" charset="0"/>
              </a:rPr>
              <a:t>Health plan results on HEDIS measures are made publicly available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DF3DC1-1B23-D54E-9426-DD6989E9F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98D5F6-B7D7-4BA8-9DAC-A58C3E07A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750539"/>
              </p:ext>
            </p:extLst>
          </p:nvPr>
        </p:nvGraphicFramePr>
        <p:xfrm>
          <a:off x="7650480" y="1704240"/>
          <a:ext cx="441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7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9547" y="365127"/>
            <a:ext cx="11306287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6" y="1800935"/>
            <a:ext cx="10983559" cy="3903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Data categories for approximately 90 HEDIS measures evaluate six care domains:</a:t>
            </a:r>
          </a:p>
          <a:p>
            <a:pPr lvl="1">
              <a:defRPr/>
            </a:pPr>
            <a:r>
              <a:rPr lang="en-US" dirty="0"/>
              <a:t>Effectiveness of care</a:t>
            </a:r>
          </a:p>
          <a:p>
            <a:pPr lvl="1">
              <a:defRPr/>
            </a:pPr>
            <a:r>
              <a:rPr lang="en-US" dirty="0"/>
              <a:t>Access/availability of care</a:t>
            </a:r>
          </a:p>
          <a:p>
            <a:pPr lvl="1">
              <a:defRPr/>
            </a:pPr>
            <a:r>
              <a:rPr lang="en-US" dirty="0"/>
              <a:t>Experience of care</a:t>
            </a:r>
          </a:p>
          <a:p>
            <a:pPr lvl="1">
              <a:defRPr/>
            </a:pPr>
            <a:r>
              <a:rPr lang="en-US" dirty="0"/>
              <a:t>Utilization and Risk Adjusted Utilization</a:t>
            </a:r>
          </a:p>
          <a:p>
            <a:pPr lvl="1">
              <a:defRPr/>
            </a:pPr>
            <a:r>
              <a:rPr lang="en-US" dirty="0"/>
              <a:t>Health Plan Descriptive Information</a:t>
            </a:r>
          </a:p>
          <a:p>
            <a:pPr lvl="1">
              <a:defRPr/>
            </a:pPr>
            <a:r>
              <a:rPr lang="en-US" dirty="0"/>
              <a:t>Measures Collected Using Electronic Clinical Data Systems</a:t>
            </a:r>
          </a:p>
        </p:txBody>
      </p:sp>
    </p:spTree>
    <p:extLst>
      <p:ext uri="{BB962C8B-B14F-4D97-AF65-F5344CB8AC3E}">
        <p14:creationId xmlns:p14="http://schemas.microsoft.com/office/powerpoint/2010/main" val="795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95D9-3C3B-4496-8A96-9B1F0F96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46037"/>
            <a:ext cx="113923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HEDIS Measure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E4B2-7337-44D7-8F3F-5AA438FE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3" y="1237130"/>
            <a:ext cx="10219765" cy="477639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HEDIS measures are continuously reviewed based on published guidelines and scientific evidence</a:t>
            </a:r>
          </a:p>
          <a:p>
            <a:pPr>
              <a:lnSpc>
                <a:spcPct val="120000"/>
              </a:lnSpc>
            </a:pPr>
            <a:r>
              <a:rPr lang="en-US" dirty="0"/>
              <a:t>Feedback is gathered from multi-stakeholder advisory panels that complete the development of measures. Examples include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NCQA Committee on Performance Measurement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Measurement Advisory Panels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HEDIS Expert Panels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HEDIS Technical Measurement Advisory Panel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Consumer Advisory Panel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75B7A-33E9-471D-9184-21B4C36DA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5247" y="362263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215" y="365127"/>
            <a:ext cx="11693562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825625"/>
            <a:ext cx="10794402" cy="3903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Rates for clinical measures can be reported as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Prevention Measure: Proportion of eligible members who received preventive services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Treatment Measure: Proportion of eligible members who received recommended care for certain conditions</a:t>
            </a:r>
          </a:p>
          <a:p>
            <a:pPr marL="914400" lvl="2" indent="0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60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92249" y="264628"/>
            <a:ext cx="11607501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6" y="1731395"/>
            <a:ext cx="10789920" cy="3903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/>
              <a:t>Rates for clinical measures can be reported as</a:t>
            </a:r>
            <a:endParaRPr lang="en-US" sz="1600" dirty="0"/>
          </a:p>
          <a:p>
            <a:pPr lvl="1">
              <a:lnSpc>
                <a:spcPct val="100000"/>
              </a:lnSpc>
              <a:defRPr/>
            </a:pPr>
            <a:r>
              <a:rPr lang="en-US" sz="2800" b="1" dirty="0"/>
              <a:t>Prevention Measure</a:t>
            </a:r>
            <a:r>
              <a:rPr lang="en-US" sz="2800" dirty="0"/>
              <a:t>: Proportion of eligible members who received preventive services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Examples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Childhood Immunization Status (CIS)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Flu Vaccinations for Adults Ages 18 – 64 (FVA)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Breast Cancer Screening (BCS)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Controlling High Blood Pressure (CBP)</a:t>
            </a:r>
          </a:p>
          <a:p>
            <a:pPr lvl="2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213" y="223344"/>
            <a:ext cx="11618259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</a:rPr>
              <a:t>Healthcare Effectiveness Data and Information Set (HEDIS)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03" y="1675018"/>
            <a:ext cx="10676068" cy="39036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Rates for clinical measures can be reported as</a:t>
            </a:r>
            <a:endParaRPr lang="en-US" sz="1400" dirty="0"/>
          </a:p>
          <a:p>
            <a:pPr lvl="1">
              <a:defRPr/>
            </a:pPr>
            <a:r>
              <a:rPr lang="en-US" sz="2800" b="1" dirty="0"/>
              <a:t>Treatment Measure</a:t>
            </a:r>
            <a:r>
              <a:rPr lang="en-US" sz="2800" dirty="0"/>
              <a:t>: Proportion of eligible members who received recommended care for certain conditions</a:t>
            </a:r>
          </a:p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</a:rPr>
              <a:t>Examples 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Pharmacotherapy Management of COPD Exacerbation (PCE)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Pharmacotherapy for Opioid Use Disorder (POD)</a:t>
            </a:r>
          </a:p>
          <a:p>
            <a:pPr lvl="2">
              <a:defRPr/>
            </a:pPr>
            <a:r>
              <a:rPr lang="en-US" sz="2400" dirty="0">
                <a:solidFill>
                  <a:schemeClr val="tx1"/>
                </a:solidFill>
              </a:rPr>
              <a:t>Osteoporosis Testing and Management in Older Women (OMW)</a:t>
            </a:r>
            <a:endParaRPr lang="en-US" sz="2400" strike="sngStrike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96FF6-4CAD-48CF-877B-26CBD44D9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24458" y="4812632"/>
            <a:ext cx="1869830" cy="18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General AMCP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C8C9C7"/>
      </a:accent1>
      <a:accent2>
        <a:srgbClr val="F1B300"/>
      </a:accent2>
      <a:accent3>
        <a:srgbClr val="DC8633"/>
      </a:accent3>
      <a:accent4>
        <a:srgbClr val="348BAC"/>
      </a:accent4>
      <a:accent5>
        <a:srgbClr val="720062"/>
      </a:accent5>
      <a:accent6>
        <a:srgbClr val="93C90E"/>
      </a:accent6>
      <a:hlink>
        <a:srgbClr val="FFFFFF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1356</Words>
  <Application>Microsoft Office PowerPoint</Application>
  <PresentationFormat>Widescreen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futura-pt</vt:lpstr>
      <vt:lpstr>Montserrat</vt:lpstr>
      <vt:lpstr>Wingdings</vt:lpstr>
      <vt:lpstr>Office Theme</vt:lpstr>
      <vt:lpstr>HEDIS &amp; HEDIS Measures</vt:lpstr>
      <vt:lpstr>Objectives</vt:lpstr>
      <vt:lpstr>National Committee for Quality Assurance (NCQA)</vt:lpstr>
      <vt:lpstr>Healthcare Effectiveness Data and Information Set (HEDIS)</vt:lpstr>
      <vt:lpstr>Healthcare Effectiveness Data and Information Set (HEDIS)</vt:lpstr>
      <vt:lpstr>HEDIS Measure Development</vt:lpstr>
      <vt:lpstr>Healthcare Effectiveness Data and Information Set (HEDIS)</vt:lpstr>
      <vt:lpstr>Healthcare Effectiveness Data and Information Set (HEDIS)</vt:lpstr>
      <vt:lpstr>Healthcare Effectiveness Data and Information Set (HEDIS)</vt:lpstr>
      <vt:lpstr>Measure Example: Statin Therapy for Patients With Cardiovascular Disease and Diabetes (SPC/SPD) </vt:lpstr>
      <vt:lpstr>Measure Example: Statin Therapy for Patients With Cardiovascular Disease and Diabetes (SPC/SPD) </vt:lpstr>
      <vt:lpstr>Measure Example: Antidepressant Medication Management (AMM) </vt:lpstr>
      <vt:lpstr>NCQA Health Plan Report Cards</vt:lpstr>
      <vt:lpstr>Strategies to Meet HEDIS Measures</vt:lpstr>
      <vt:lpstr>Conclusion</vt:lpstr>
      <vt:lpstr>Helpful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 K. Braunger</dc:creator>
  <cp:lastModifiedBy>Spenser Smith</cp:lastModifiedBy>
  <cp:revision>168</cp:revision>
  <dcterms:created xsi:type="dcterms:W3CDTF">2019-05-03T17:39:49Z</dcterms:created>
  <dcterms:modified xsi:type="dcterms:W3CDTF">2024-03-28T14:07:58Z</dcterms:modified>
</cp:coreProperties>
</file>