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87"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7315200" cy="96012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CE77B-6180-481C-9899-6842B688E8FF}" v="11" dt="2023-12-22T17:54:12.477"/>
  </p1510:revLst>
</p1510:revInfo>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90710" autoAdjust="0"/>
  </p:normalViewPr>
  <p:slideViewPr>
    <p:cSldViewPr snapToGrid="0">
      <p:cViewPr varScale="1">
        <p:scale>
          <a:sx n="66" d="100"/>
          <a:sy n="66" d="100"/>
        </p:scale>
        <p:origin x="9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yanne Bannister (PharmD, MS)" userId="2faeb89e-1d5c-40d9-bda5-f9f11a8cd7e3" providerId="ADAL" clId="{E26CE77B-6180-481C-9899-6842B688E8FF}"/>
    <pc:docChg chg="custSel modSld">
      <pc:chgData name="Breyanne Bannister (PharmD, MS)" userId="2faeb89e-1d5c-40d9-bda5-f9f11a8cd7e3" providerId="ADAL" clId="{E26CE77B-6180-481C-9899-6842B688E8FF}" dt="2024-01-02T18:04:51.435" v="80" actId="20577"/>
      <pc:docMkLst>
        <pc:docMk/>
      </pc:docMkLst>
      <pc:sldChg chg="modSp mod">
        <pc:chgData name="Breyanne Bannister (PharmD, MS)" userId="2faeb89e-1d5c-40d9-bda5-f9f11a8cd7e3" providerId="ADAL" clId="{E26CE77B-6180-481C-9899-6842B688E8FF}" dt="2024-01-02T18:04:42.415" v="78" actId="20577"/>
        <pc:sldMkLst>
          <pc:docMk/>
          <pc:sldMk cId="0" sldId="256"/>
        </pc:sldMkLst>
        <pc:spChg chg="mod">
          <ac:chgData name="Breyanne Bannister (PharmD, MS)" userId="2faeb89e-1d5c-40d9-bda5-f9f11a8cd7e3" providerId="ADAL" clId="{E26CE77B-6180-481C-9899-6842B688E8FF}" dt="2024-01-02T18:04:42.415" v="78" actId="20577"/>
          <ac:spMkLst>
            <pc:docMk/>
            <pc:sldMk cId="0" sldId="256"/>
            <ac:spMk id="38" creationId="{00000000-0000-0000-0000-000000000000}"/>
          </ac:spMkLst>
        </pc:spChg>
      </pc:sldChg>
      <pc:sldChg chg="addSp modSp mod">
        <pc:chgData name="Breyanne Bannister (PharmD, MS)" userId="2faeb89e-1d5c-40d9-bda5-f9f11a8cd7e3" providerId="ADAL" clId="{E26CE77B-6180-481C-9899-6842B688E8FF}" dt="2023-12-22T17:54:24.095" v="60" actId="2085"/>
        <pc:sldMkLst>
          <pc:docMk/>
          <pc:sldMk cId="0" sldId="279"/>
        </pc:sldMkLst>
        <pc:spChg chg="add mod">
          <ac:chgData name="Breyanne Bannister (PharmD, MS)" userId="2faeb89e-1d5c-40d9-bda5-f9f11a8cd7e3" providerId="ADAL" clId="{E26CE77B-6180-481C-9899-6842B688E8FF}" dt="2023-12-22T17:54:24.095" v="60" actId="2085"/>
          <ac:spMkLst>
            <pc:docMk/>
            <pc:sldMk cId="0" sldId="279"/>
            <ac:spMk id="2" creationId="{1CED44C8-BB9B-D21A-9118-808F19501BE5}"/>
          </ac:spMkLst>
        </pc:spChg>
        <pc:picChg chg="add mod">
          <ac:chgData name="Breyanne Bannister (PharmD, MS)" userId="2faeb89e-1d5c-40d9-bda5-f9f11a8cd7e3" providerId="ADAL" clId="{E26CE77B-6180-481C-9899-6842B688E8FF}" dt="2023-12-22T17:54:12.477" v="56" actId="1035"/>
          <ac:picMkLst>
            <pc:docMk/>
            <pc:sldMk cId="0" sldId="279"/>
            <ac:picMk id="1026" creationId="{6E6DD5FF-D9D5-A6C3-A23F-C8D636C0F511}"/>
          </ac:picMkLst>
        </pc:picChg>
      </pc:sldChg>
      <pc:sldChg chg="modSp mod">
        <pc:chgData name="Breyanne Bannister (PharmD, MS)" userId="2faeb89e-1d5c-40d9-bda5-f9f11a8cd7e3" providerId="ADAL" clId="{E26CE77B-6180-481C-9899-6842B688E8FF}" dt="2024-01-02T18:04:51.435" v="80" actId="20577"/>
        <pc:sldMkLst>
          <pc:docMk/>
          <pc:sldMk cId="0" sldId="285"/>
        </pc:sldMkLst>
        <pc:spChg chg="mod">
          <ac:chgData name="Breyanne Bannister (PharmD, MS)" userId="2faeb89e-1d5c-40d9-bda5-f9f11a8cd7e3" providerId="ADAL" clId="{E26CE77B-6180-481C-9899-6842B688E8FF}" dt="2024-01-02T18:04:51.435" v="80" actId="20577"/>
          <ac:spMkLst>
            <pc:docMk/>
            <pc:sldMk cId="0" sldId="285"/>
            <ac:spMk id="236" creationId="{00000000-0000-0000-0000-000000000000}"/>
          </ac:spMkLst>
        </pc:spChg>
      </pc:sldChg>
      <pc:sldChg chg="modSp mod">
        <pc:chgData name="Breyanne Bannister (PharmD, MS)" userId="2faeb89e-1d5c-40d9-bda5-f9f11a8cd7e3" providerId="ADAL" clId="{E26CE77B-6180-481C-9899-6842B688E8FF}" dt="2023-12-22T16:50:36.929" v="45" actId="33524"/>
        <pc:sldMkLst>
          <pc:docMk/>
          <pc:sldMk cId="4059559108" sldId="287"/>
        </pc:sldMkLst>
        <pc:spChg chg="mod">
          <ac:chgData name="Breyanne Bannister (PharmD, MS)" userId="2faeb89e-1d5c-40d9-bda5-f9f11a8cd7e3" providerId="ADAL" clId="{E26CE77B-6180-481C-9899-6842B688E8FF}" dt="2023-12-22T16:50:36.929" v="45" actId="33524"/>
          <ac:spMkLst>
            <pc:docMk/>
            <pc:sldMk cId="4059559108" sldId="287"/>
            <ac:spMk id="3" creationId="{93E786D7-56E4-12FF-E8E5-878B33CDD6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andolier.org.uk/painres/download/What%20is%202009/What_is_sens_analy.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por.org/heor-resources/good-practices/article/principles-of-good-practice-for-budget-impact-analysis-i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 name="Google Shape;110;p1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Possible roles of the new intervention in the current market:</a:t>
            </a:r>
            <a:endParaRPr/>
          </a:p>
          <a:p>
            <a:pPr marL="171450" lvl="0" indent="-171450" algn="l" rtl="0">
              <a:spcBef>
                <a:spcPts val="0"/>
              </a:spcBef>
              <a:spcAft>
                <a:spcPts val="0"/>
              </a:spcAft>
              <a:buClr>
                <a:schemeClr val="dk1"/>
              </a:buClr>
              <a:buSzPts val="1200"/>
              <a:buFont typeface="Calibri"/>
              <a:buChar char="-"/>
            </a:pPr>
            <a:r>
              <a:rPr lang="en-US"/>
              <a:t>Substitution: the new intervention replaces the current intervention(s).</a:t>
            </a:r>
            <a:endParaRPr/>
          </a:p>
          <a:p>
            <a:pPr marL="171450" lvl="0" indent="-171450" algn="l" rtl="0">
              <a:spcBef>
                <a:spcPts val="0"/>
              </a:spcBef>
              <a:spcAft>
                <a:spcPts val="0"/>
              </a:spcAft>
              <a:buClr>
                <a:schemeClr val="dk1"/>
              </a:buClr>
              <a:buSzPts val="1200"/>
              <a:buFont typeface="Calibri"/>
              <a:buChar char="-"/>
            </a:pPr>
            <a:r>
              <a:rPr lang="en-US"/>
              <a:t>Combination: the new intervention is combined with the current intervention(s).</a:t>
            </a:r>
            <a:endParaRPr/>
          </a:p>
          <a:p>
            <a:pPr marL="171450" lvl="0" indent="-171450" algn="l" rtl="0">
              <a:spcBef>
                <a:spcPts val="0"/>
              </a:spcBef>
              <a:spcAft>
                <a:spcPts val="0"/>
              </a:spcAft>
              <a:buClr>
                <a:schemeClr val="dk1"/>
              </a:buClr>
              <a:buSzPts val="1200"/>
              <a:buFont typeface="Calibri"/>
              <a:buChar char="-"/>
            </a:pPr>
            <a:r>
              <a:rPr lang="en-US"/>
              <a:t>Supportive care: the new intervention is used in a market with no active intervention currently.</a:t>
            </a:r>
            <a:endParaRPr/>
          </a:p>
          <a:p>
            <a:pPr marL="171450" lvl="0" indent="-171450" algn="l" rtl="0">
              <a:spcBef>
                <a:spcPts val="0"/>
              </a:spcBef>
              <a:spcAft>
                <a:spcPts val="0"/>
              </a:spcAft>
              <a:buClr>
                <a:schemeClr val="dk1"/>
              </a:buClr>
              <a:buSzPts val="1200"/>
              <a:buFont typeface="Calibri"/>
              <a:buChar char="-"/>
            </a:pPr>
            <a:r>
              <a:rPr lang="en-US"/>
              <a:t>Expansion: the new intervention is an alternative option for patients who have stopped or refused available interventions due to intolerance, adverse effects, etc. </a:t>
            </a:r>
            <a:endParaRPr/>
          </a:p>
        </p:txBody>
      </p:sp>
      <p:sp>
        <p:nvSpPr>
          <p:cNvPr id="117" name="Google Shape;117;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r>
              <a:rPr lang="en-US"/>
              <a:t>Diagnostic costs may not be included in the analysis if the costs are assumed to be same between the current and new scenario. Diagnostic costs may be considered if there are specific diagnostic costs related to the new intervention (eg, need for biomarker testing to identify patients eligible for a new drug).</a:t>
            </a:r>
            <a:endParaRPr/>
          </a:p>
        </p:txBody>
      </p:sp>
      <p:sp>
        <p:nvSpPr>
          <p:cNvPr id="124" name="Google Shape;124;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rgbClr val="00205B"/>
              </a:buClr>
              <a:buSzPts val="1200"/>
              <a:buFont typeface="Calibri"/>
              <a:buNone/>
            </a:pPr>
            <a:r>
              <a:rPr lang="en-US">
                <a:solidFill>
                  <a:srgbClr val="00205B"/>
                </a:solidFill>
              </a:rPr>
              <a:t>Diagnostic costs may not be included in the analysis if the costs are assumed to be same between the current and new scenario. Diagnostic costs may be considered if there is a change in diagnostic tests for the new scenario.</a:t>
            </a:r>
            <a:endParaRPr/>
          </a:p>
        </p:txBody>
      </p:sp>
      <p:sp>
        <p:nvSpPr>
          <p:cNvPr id="131" name="Google Shape;131;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381fbfae6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381fbfae6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222222"/>
                </a:solidFill>
                <a:latin typeface="Arial"/>
                <a:ea typeface="Arial"/>
                <a:cs typeface="Arial"/>
                <a:sym typeface="Arial"/>
              </a:rPr>
              <a:t>Rascati K. Essentials of pharmacoeconomics. Lippincott Williams &amp; Wilkins; 2013 Nov 14.</a:t>
            </a:r>
            <a:endParaRPr>
              <a:solidFill>
                <a:srgbClr val="222222"/>
              </a:solidFill>
              <a:latin typeface="Arial"/>
              <a:ea typeface="Arial"/>
              <a:cs typeface="Arial"/>
              <a:sym typeface="Arial"/>
            </a:endParaRPr>
          </a:p>
          <a:p>
            <a:pPr marL="0" lvl="0" indent="0" algn="l" rtl="0">
              <a:spcBef>
                <a:spcPts val="0"/>
              </a:spcBef>
              <a:spcAft>
                <a:spcPts val="0"/>
              </a:spcAft>
              <a:buNone/>
            </a:pPr>
            <a:endParaRPr/>
          </a:p>
        </p:txBody>
      </p:sp>
      <p:sp>
        <p:nvSpPr>
          <p:cNvPr id="138" name="Google Shape;138;gf381fbfae6_0_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5" name="Google Shape;145;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2" name="Google Shape;152;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52c8cb045_0_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52c8cb045_0_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9" name="Google Shape;159;gf52c8cb045_0_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5" name="Google Shape;165;p1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Example of a budget impact curve found at: https://noahe.ca/download/budget_impact_models.pdf</a:t>
            </a:r>
            <a:endParaRPr/>
          </a:p>
          <a:p>
            <a:pPr marL="0" lvl="0" indent="0" algn="l" rtl="0">
              <a:spcBef>
                <a:spcPts val="0"/>
              </a:spcBef>
              <a:spcAft>
                <a:spcPts val="0"/>
              </a:spcAft>
              <a:buNone/>
            </a:pPr>
            <a:endParaRPr/>
          </a:p>
        </p:txBody>
      </p:sp>
      <p:sp>
        <p:nvSpPr>
          <p:cNvPr id="172" name="Google Shape;172;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r>
              <a:rPr lang="en-US"/>
              <a:t>May not need to include (summarize)</a:t>
            </a:r>
            <a:endParaRPr/>
          </a:p>
          <a:p>
            <a:pPr marL="0" lvl="0" indent="0" algn="l" rtl="0">
              <a:spcBef>
                <a:spcPts val="0"/>
              </a:spcBef>
              <a:spcAft>
                <a:spcPts val="0"/>
              </a:spcAft>
              <a:buClr>
                <a:schemeClr val="dk1"/>
              </a:buClr>
              <a:buSzPts val="1200"/>
              <a:buFont typeface="Calibri"/>
              <a:buNone/>
            </a:pPr>
            <a:r>
              <a:rPr lang="en-US"/>
              <a:t>Frame different</a:t>
            </a:r>
            <a:endParaRPr/>
          </a:p>
        </p:txBody>
      </p:sp>
      <p:sp>
        <p:nvSpPr>
          <p:cNvPr id="180" name="Google Shape;180;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52c8cb045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52c8cb045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7" name="Google Shape;187;gf52c8cb045_0_1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7523f795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7523f795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Typically in budget impact analyses, the X axis would be in dollars to show the variation in total budget impacted by the increase or decrease of each variable</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http://www.bandolier.org.uk/painres/download/What%20is%202009/What_is_sens_analy.pdf</a:t>
            </a:r>
            <a:r>
              <a:rPr lang="en-US"/>
              <a:t> </a:t>
            </a:r>
            <a:endParaRPr/>
          </a:p>
          <a:p>
            <a:pPr marL="0" lvl="0" indent="0" algn="l" rtl="0">
              <a:spcBef>
                <a:spcPts val="0"/>
              </a:spcBef>
              <a:spcAft>
                <a:spcPts val="0"/>
              </a:spcAft>
              <a:buNone/>
            </a:pPr>
            <a:r>
              <a:rPr lang="en-US"/>
              <a:t>Taylor M. What is Sensitivity Analysis? York Health Economics Consortium. April 2009</a:t>
            </a:r>
            <a:endParaRPr/>
          </a:p>
        </p:txBody>
      </p:sp>
      <p:sp>
        <p:nvSpPr>
          <p:cNvPr id="194" name="Google Shape;194;gf7523f795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2" name="Google Shape;202;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9" name="Google Shape;209;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1" name="Google Shape;221;p2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8" name="Google Shape;228;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https://www.herc.research.va.gov/include/page.asp?id=budget-impact-analysis</a:t>
            </a:r>
            <a:endParaRPr/>
          </a:p>
        </p:txBody>
      </p:sp>
      <p:sp>
        <p:nvSpPr>
          <p:cNvPr id="53" name="Google Shape;53;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Include different perspective (societal, payers [medicare, PBM, etc)</a:t>
            </a:r>
            <a:endParaRPr/>
          </a:p>
        </p:txBody>
      </p:sp>
      <p:sp>
        <p:nvSpPr>
          <p:cNvPr id="61" name="Google Shape;61;p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Cost-effective analysis is typically accompanied budget impact analysis and they are often used in regional or national health system decision making. </a:t>
            </a:r>
            <a:endParaRPr/>
          </a:p>
        </p:txBody>
      </p:sp>
      <p:sp>
        <p:nvSpPr>
          <p:cNvPr id="68" name="Google Shape;68;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10568708e_0_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10568708e_0_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Sullivan SD, </a:t>
            </a:r>
            <a:r>
              <a:rPr lang="en-US" dirty="0" err="1">
                <a:latin typeface="Arial"/>
                <a:ea typeface="Arial"/>
                <a:cs typeface="Arial"/>
                <a:sym typeface="Arial"/>
              </a:rPr>
              <a:t>Mauskopf</a:t>
            </a:r>
            <a:r>
              <a:rPr lang="en-US" dirty="0">
                <a:latin typeface="Arial"/>
                <a:ea typeface="Arial"/>
                <a:cs typeface="Arial"/>
                <a:sym typeface="Arial"/>
              </a:rPr>
              <a:t> JA, </a:t>
            </a:r>
            <a:r>
              <a:rPr lang="en-US" dirty="0" err="1">
                <a:latin typeface="Arial"/>
                <a:ea typeface="Arial"/>
                <a:cs typeface="Arial"/>
                <a:sym typeface="Arial"/>
              </a:rPr>
              <a:t>Augustovski</a:t>
            </a:r>
            <a:r>
              <a:rPr lang="en-US" dirty="0">
                <a:latin typeface="Arial"/>
                <a:ea typeface="Arial"/>
                <a:cs typeface="Arial"/>
                <a:sym typeface="Arial"/>
              </a:rPr>
              <a:t> F, Caro JJ, Lee KM, Minchin M, </a:t>
            </a:r>
            <a:r>
              <a:rPr lang="en-US" dirty="0" err="1">
                <a:latin typeface="Arial"/>
                <a:ea typeface="Arial"/>
                <a:cs typeface="Arial"/>
                <a:sym typeface="Arial"/>
              </a:rPr>
              <a:t>Orlewska</a:t>
            </a:r>
            <a:r>
              <a:rPr lang="en-US" dirty="0">
                <a:latin typeface="Arial"/>
                <a:ea typeface="Arial"/>
                <a:cs typeface="Arial"/>
                <a:sym typeface="Arial"/>
              </a:rPr>
              <a:t> E, Penna P, Barrios JM, </a:t>
            </a:r>
            <a:r>
              <a:rPr lang="en-US" dirty="0" err="1">
                <a:latin typeface="Arial"/>
                <a:ea typeface="Arial"/>
                <a:cs typeface="Arial"/>
                <a:sym typeface="Arial"/>
              </a:rPr>
              <a:t>Shau</a:t>
            </a:r>
            <a:r>
              <a:rPr lang="en-US" dirty="0">
                <a:latin typeface="Arial"/>
                <a:ea typeface="Arial"/>
                <a:cs typeface="Arial"/>
                <a:sym typeface="Arial"/>
              </a:rPr>
              <a:t> WY. Budget impact analysis—principles of good practice: report of the ISPOR 2012 Budget Impact Analysis Good Practice II Task Force. Value in health. 2014 Jan 1;17(1):5-14. Available at</a:t>
            </a:r>
            <a:r>
              <a:rPr lang="en-US" dirty="0"/>
              <a:t>:</a:t>
            </a:r>
            <a:r>
              <a:rPr lang="en-US" dirty="0">
                <a:uFill>
                  <a:noFill/>
                </a:uFill>
                <a:hlinkClick r:id="rId3"/>
              </a:rPr>
              <a:t> </a:t>
            </a:r>
            <a:r>
              <a:rPr lang="en-US" u="sng" dirty="0">
                <a:solidFill>
                  <a:schemeClr val="hlink"/>
                </a:solidFill>
                <a:hlinkClick r:id="rId3"/>
              </a:rPr>
              <a:t>https://www.ispor.org/heor-resources/good-practices/article/principles-of-good-practice-for-budget-impact-analysis-ii</a:t>
            </a:r>
            <a:endParaRPr u="sng" dirty="0">
              <a:solidFill>
                <a:schemeClr val="hlink"/>
              </a:solidFill>
            </a:endParaRPr>
          </a:p>
          <a:p>
            <a:pPr marL="0" lvl="0" indent="0" algn="l" rtl="0">
              <a:spcBef>
                <a:spcPts val="0"/>
              </a:spcBef>
              <a:spcAft>
                <a:spcPts val="0"/>
              </a:spcAft>
              <a:buNone/>
            </a:pPr>
            <a:endParaRPr dirty="0"/>
          </a:p>
        </p:txBody>
      </p:sp>
      <p:sp>
        <p:nvSpPr>
          <p:cNvPr id="81" name="Google Shape;81;g1010568708e_0_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3" name="Google Shape;103;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101600" y="-5715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822960" y="685800"/>
            <a:ext cx="8840949" cy="2169367"/>
          </a:xfrm>
          <a:prstGeom prst="rect">
            <a:avLst/>
          </a:prstGeom>
          <a:noFill/>
          <a:ln>
            <a:noFill/>
          </a:ln>
        </p:spPr>
        <p:txBody>
          <a:bodyPr spcFirstLastPara="1" wrap="square" lIns="0" tIns="0" rIns="0" bIns="0" anchor="t" anchorCtr="0">
            <a:noAutofit/>
          </a:bodyPr>
          <a:lstStyle>
            <a:lvl1pPr marR="0" lvl="0" algn="ct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ispor.org/conferences-education/education-training/virtual/distance-learning/introduction-to-budget-impact-analysis-bia-part-ii" TargetMode="External"/><Relationship Id="rId7" Type="http://schemas.openxmlformats.org/officeDocument/2006/relationships/hyperlink" Target="https://www.herc.research.va.gov/include/page.asp?ID=ho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nice.org.uk/Media/Default/About/what-we-do/NICE-guidance/NICE-technology-appraisals/Company-budget-impact-analysis-submission.docx" TargetMode="External"/><Relationship Id="rId5" Type="http://schemas.openxmlformats.org/officeDocument/2006/relationships/hyperlink" Target="https://www.nice.org.uk/Media/Default/About/what-we-do/our-programmes/evidence-standards-framework/budget-impact-template.xlsx" TargetMode="External"/><Relationship Id="rId4" Type="http://schemas.openxmlformats.org/officeDocument/2006/relationships/hyperlink" Target="https://www.ispor.org/heor-resources/good-practices/article/principles-of-good-practice-for-budget-impact-analysis-i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ice.org.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noahe.ca/download/budget_impact_models.pdf" TargetMode="External"/><Relationship Id="rId5" Type="http://schemas.openxmlformats.org/officeDocument/2006/relationships/hyperlink" Target="https://www.herc.research.va.gov/include/page.asp?ID=home" TargetMode="External"/><Relationship Id="rId4" Type="http://schemas.openxmlformats.org/officeDocument/2006/relationships/hyperlink" Target="https://www.nice.org.uk/about/what-we-do/into-practice/audit-and-service-improvement/costing-tool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178770" y="1869233"/>
            <a:ext cx="10013230"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6000">
                <a:solidFill>
                  <a:schemeClr val="lt1"/>
                </a:solidFill>
              </a:rPr>
              <a:t>Budget Impact Analysis</a:t>
            </a:r>
            <a:endParaRPr sz="6000" b="1">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 January 2024</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What is the current intervention mix?</a:t>
            </a:r>
            <a:endParaRPr/>
          </a:p>
        </p:txBody>
      </p:sp>
      <p:sp>
        <p:nvSpPr>
          <p:cNvPr id="113" name="Google Shape;113;p10"/>
          <p:cNvSpPr txBox="1">
            <a:spLocks noGrp="1"/>
          </p:cNvSpPr>
          <p:nvPr>
            <p:ph type="body" idx="1"/>
          </p:nvPr>
        </p:nvSpPr>
        <p:spPr>
          <a:xfrm>
            <a:off x="838200" y="1701581"/>
            <a:ext cx="10515600" cy="390366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000000"/>
              </a:buClr>
              <a:buSzPts val="2400"/>
              <a:buChar char="•"/>
            </a:pPr>
            <a:r>
              <a:rPr lang="en-US" sz="2400" dirty="0">
                <a:solidFill>
                  <a:srgbClr val="000000"/>
                </a:solidFill>
              </a:rPr>
              <a:t>Identify the size of the total population (</a:t>
            </a:r>
            <a:r>
              <a:rPr lang="en-US" sz="2400" dirty="0" err="1">
                <a:solidFill>
                  <a:srgbClr val="000000"/>
                </a:solidFill>
              </a:rPr>
              <a:t>eg</a:t>
            </a:r>
            <a:r>
              <a:rPr lang="en-US" sz="2400" dirty="0">
                <a:solidFill>
                  <a:srgbClr val="000000"/>
                </a:solidFill>
              </a:rPr>
              <a:t>, plan size)</a:t>
            </a:r>
            <a:endParaRPr sz="2400" dirty="0">
              <a:solidFill>
                <a:srgbClr val="000000"/>
              </a:solidFill>
            </a:endParaRPr>
          </a:p>
          <a:p>
            <a:pPr marL="228600" lvl="0" indent="-228600" algn="l" rtl="0">
              <a:lnSpc>
                <a:spcPct val="120000"/>
              </a:lnSpc>
              <a:spcBef>
                <a:spcPts val="0"/>
              </a:spcBef>
              <a:spcAft>
                <a:spcPts val="0"/>
              </a:spcAft>
              <a:buClr>
                <a:srgbClr val="000000"/>
              </a:buClr>
              <a:buSzPts val="2400"/>
              <a:buChar char="•"/>
            </a:pPr>
            <a:r>
              <a:rPr lang="en-US" sz="2400" dirty="0">
                <a:solidFill>
                  <a:srgbClr val="000000"/>
                </a:solidFill>
              </a:rPr>
              <a:t>Identify the size of the target population (all patients eligible for treatment with the new intervention) </a:t>
            </a:r>
            <a:endParaRPr sz="2400" dirty="0">
              <a:solidFill>
                <a:srgbClr val="000000"/>
              </a:solidFill>
            </a:endParaRPr>
          </a:p>
          <a:p>
            <a:pPr marL="228600" lvl="0" indent="-228600" algn="l" rtl="0">
              <a:lnSpc>
                <a:spcPct val="120000"/>
              </a:lnSpc>
              <a:spcBef>
                <a:spcPts val="1000"/>
              </a:spcBef>
              <a:spcAft>
                <a:spcPts val="0"/>
              </a:spcAft>
              <a:buClr>
                <a:srgbClr val="000000"/>
              </a:buClr>
              <a:buSzPts val="2400"/>
              <a:buChar char="•"/>
            </a:pPr>
            <a:r>
              <a:rPr lang="en-US" sz="2400" dirty="0">
                <a:solidFill>
                  <a:srgbClr val="000000"/>
                </a:solidFill>
              </a:rPr>
              <a:t>Identify the current interventions (comparators) being used in the target population and the market share of those interventions </a:t>
            </a:r>
            <a:endParaRPr lang="en-US" dirty="0"/>
          </a:p>
          <a:p>
            <a:pPr marL="742950" lvl="1" indent="-285750" algn="l" rtl="0">
              <a:lnSpc>
                <a:spcPct val="120000"/>
              </a:lnSpc>
              <a:spcBef>
                <a:spcPts val="500"/>
              </a:spcBef>
              <a:spcAft>
                <a:spcPts val="0"/>
              </a:spcAft>
              <a:buSzPts val="2000"/>
              <a:buChar char="▪"/>
            </a:pPr>
            <a:r>
              <a:rPr lang="en-US" sz="2000" dirty="0">
                <a:solidFill>
                  <a:srgbClr val="000000"/>
                </a:solidFill>
              </a:rPr>
              <a:t>- May include no intervention, alternatives, combination therapies, and off-label drugs</a:t>
            </a:r>
          </a:p>
          <a:p>
            <a:pPr marL="742950" lvl="0" indent="0" algn="l" rtl="0">
              <a:lnSpc>
                <a:spcPct val="120000"/>
              </a:lnSpc>
              <a:spcBef>
                <a:spcPts val="500"/>
              </a:spcBef>
              <a:spcAft>
                <a:spcPts val="0"/>
              </a:spcAft>
              <a:buNone/>
            </a:pPr>
            <a:r>
              <a:rPr lang="en-US" sz="2000" dirty="0">
                <a:solidFill>
                  <a:srgbClr val="000000"/>
                </a:solidFill>
              </a:rPr>
              <a:t>- Often times nationally recognized treatment guidelines are a good source for identification of all potential comparators in a target population</a:t>
            </a:r>
            <a:endParaRPr sz="2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title"/>
          </p:nvPr>
        </p:nvSpPr>
        <p:spPr>
          <a:xfrm>
            <a:off x="735980" y="365125"/>
            <a:ext cx="106178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Know the effect of the new intervention</a:t>
            </a:r>
            <a:endParaRPr dirty="0"/>
          </a:p>
        </p:txBody>
      </p:sp>
      <p:sp>
        <p:nvSpPr>
          <p:cNvPr id="120" name="Google Shape;120;p11"/>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rgbClr val="000000"/>
              </a:buClr>
              <a:buSzPts val="2600"/>
              <a:buChar char="•"/>
            </a:pPr>
            <a:r>
              <a:rPr lang="en-US" sz="2600" dirty="0">
                <a:solidFill>
                  <a:srgbClr val="000000"/>
                </a:solidFill>
              </a:rPr>
              <a:t>Identify the role and place in therapy of the new intervention and its effect on the current market</a:t>
            </a:r>
            <a:endParaRPr dirty="0"/>
          </a:p>
          <a:p>
            <a:pPr marL="1200150" lvl="2" indent="-285750" algn="l" rtl="0">
              <a:lnSpc>
                <a:spcPct val="120000"/>
              </a:lnSpc>
              <a:spcBef>
                <a:spcPts val="500"/>
              </a:spcBef>
              <a:spcAft>
                <a:spcPts val="0"/>
              </a:spcAft>
              <a:buSzPts val="2200"/>
              <a:buChar char="o"/>
            </a:pPr>
            <a:r>
              <a:rPr lang="en-US" sz="2200" b="1" dirty="0">
                <a:solidFill>
                  <a:srgbClr val="000000"/>
                </a:solidFill>
              </a:rPr>
              <a:t>Substitution</a:t>
            </a:r>
            <a:r>
              <a:rPr lang="en-US" sz="2200" dirty="0">
                <a:solidFill>
                  <a:srgbClr val="000000"/>
                </a:solidFill>
              </a:rPr>
              <a:t>: the new intervention replaces the current interventions</a:t>
            </a:r>
            <a:endParaRPr dirty="0"/>
          </a:p>
          <a:p>
            <a:pPr marL="1200150" lvl="2" indent="-285750" algn="l" rtl="0">
              <a:lnSpc>
                <a:spcPct val="120000"/>
              </a:lnSpc>
              <a:spcBef>
                <a:spcPts val="500"/>
              </a:spcBef>
              <a:spcAft>
                <a:spcPts val="0"/>
              </a:spcAft>
              <a:buSzPts val="2200"/>
              <a:buChar char="o"/>
            </a:pPr>
            <a:r>
              <a:rPr lang="en-US" sz="2200" b="1" dirty="0">
                <a:solidFill>
                  <a:srgbClr val="000000"/>
                </a:solidFill>
              </a:rPr>
              <a:t>Combination</a:t>
            </a:r>
            <a:r>
              <a:rPr lang="en-US" sz="2200" dirty="0">
                <a:solidFill>
                  <a:srgbClr val="000000"/>
                </a:solidFill>
              </a:rPr>
              <a:t>: the new intervention is used in combination with the current interventions</a:t>
            </a:r>
            <a:endParaRPr dirty="0"/>
          </a:p>
          <a:p>
            <a:pPr marL="1200150" lvl="2" indent="-285750" algn="l" rtl="0">
              <a:lnSpc>
                <a:spcPct val="120000"/>
              </a:lnSpc>
              <a:spcBef>
                <a:spcPts val="500"/>
              </a:spcBef>
              <a:spcAft>
                <a:spcPts val="0"/>
              </a:spcAft>
              <a:buSzPts val="2200"/>
              <a:buChar char="o"/>
            </a:pPr>
            <a:r>
              <a:rPr lang="en-US" sz="2200" b="1" dirty="0">
                <a:solidFill>
                  <a:srgbClr val="000000"/>
                </a:solidFill>
              </a:rPr>
              <a:t>Expansion</a:t>
            </a:r>
            <a:r>
              <a:rPr lang="en-US" sz="2200" dirty="0">
                <a:solidFill>
                  <a:srgbClr val="000000"/>
                </a:solidFill>
              </a:rPr>
              <a:t>: the new intervention is an alternative option for patients who have stopped or refused available interventions for any reasons</a:t>
            </a:r>
            <a:endParaRPr dirty="0"/>
          </a:p>
          <a:p>
            <a:pPr marL="1200150" lvl="2" indent="-285750" algn="l" rtl="0">
              <a:lnSpc>
                <a:spcPct val="120000"/>
              </a:lnSpc>
              <a:spcBef>
                <a:spcPts val="500"/>
              </a:spcBef>
              <a:spcAft>
                <a:spcPts val="0"/>
              </a:spcAft>
              <a:buSzPts val="2200"/>
              <a:buChar char="o"/>
            </a:pPr>
            <a:r>
              <a:rPr lang="en-US" sz="2200" b="1" dirty="0">
                <a:solidFill>
                  <a:srgbClr val="000000"/>
                </a:solidFill>
              </a:rPr>
              <a:t>Supportive care</a:t>
            </a:r>
            <a:r>
              <a:rPr lang="en-US" sz="2200" dirty="0">
                <a:solidFill>
                  <a:srgbClr val="000000"/>
                </a:solidFill>
              </a:rPr>
              <a:t>: the new intervention is used in a market where no active intervention is available</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Assumptions</a:t>
            </a:r>
            <a:endParaRPr dirty="0"/>
          </a:p>
        </p:txBody>
      </p:sp>
      <p:sp>
        <p:nvSpPr>
          <p:cNvPr id="127" name="Google Shape;127;p12"/>
          <p:cNvSpPr txBox="1">
            <a:spLocks noGrp="1"/>
          </p:cNvSpPr>
          <p:nvPr>
            <p:ph type="body" idx="1"/>
          </p:nvPr>
        </p:nvSpPr>
        <p:spPr>
          <a:xfrm>
            <a:off x="838200" y="1605706"/>
            <a:ext cx="10515600" cy="4285808"/>
          </a:xfrm>
          <a:prstGeom prst="rect">
            <a:avLst/>
          </a:prstGeom>
          <a:noFill/>
          <a:ln>
            <a:noFill/>
          </a:ln>
        </p:spPr>
        <p:txBody>
          <a:bodyPr spcFirstLastPara="1" wrap="square" lIns="91425" tIns="45700" rIns="91425" bIns="45700" anchor="t" anchorCtr="0">
            <a:normAutofit fontScale="92500" lnSpcReduction="20000"/>
          </a:bodyPr>
          <a:lstStyle/>
          <a:p>
            <a:pPr marL="377190" lvl="0" indent="-342900" algn="l" rtl="0">
              <a:lnSpc>
                <a:spcPct val="120000"/>
              </a:lnSpc>
              <a:spcBef>
                <a:spcPts val="0"/>
              </a:spcBef>
              <a:spcAft>
                <a:spcPts val="0"/>
              </a:spcAft>
              <a:buClr>
                <a:srgbClr val="000000"/>
              </a:buClr>
              <a:buSzPct val="100000"/>
              <a:buFont typeface="Wingdings" panose="05000000000000000000" pitchFamily="2" charset="2"/>
              <a:buChar char="§"/>
            </a:pPr>
            <a:r>
              <a:rPr lang="en-US" sz="2600" dirty="0">
                <a:solidFill>
                  <a:srgbClr val="000000"/>
                </a:solidFill>
              </a:rPr>
              <a:t>Assumptions are often introduced when little or no data exist regarding various inputs in the model</a:t>
            </a:r>
          </a:p>
          <a:p>
            <a:pPr marL="834390" lvl="1" indent="-342900">
              <a:lnSpc>
                <a:spcPct val="120000"/>
              </a:lnSpc>
              <a:spcBef>
                <a:spcPts val="0"/>
              </a:spcBef>
              <a:buClr>
                <a:srgbClr val="000000"/>
              </a:buClr>
              <a:buSzPct val="100000"/>
              <a:buFont typeface="Wingdings" panose="05000000000000000000" pitchFamily="2" charset="2"/>
              <a:buChar char="§"/>
            </a:pPr>
            <a:r>
              <a:rPr lang="en-US" sz="2000" dirty="0">
                <a:solidFill>
                  <a:srgbClr val="000000"/>
                </a:solidFill>
              </a:rPr>
              <a:t>Assumptions must be stated clearly to ensure transparency</a:t>
            </a:r>
            <a:endParaRPr sz="2000" dirty="0"/>
          </a:p>
          <a:p>
            <a:pPr marL="377190" lvl="0"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dirty="0">
                <a:solidFill>
                  <a:srgbClr val="000000"/>
                </a:solidFill>
              </a:rPr>
              <a:t>Typical assumptions in a budget impact analysis:</a:t>
            </a:r>
            <a:endParaRPr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Cost components</a:t>
            </a:r>
            <a:endParaRPr sz="2000"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Treatment mix (e.g., market share)</a:t>
            </a:r>
            <a:endParaRPr sz="2000"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Time horizon</a:t>
            </a:r>
            <a:endParaRPr sz="2000"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Cycle length</a:t>
            </a:r>
            <a:endParaRPr sz="2000"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Time dependency variables</a:t>
            </a:r>
            <a:endParaRPr sz="2000" dirty="0">
              <a:solidFill>
                <a:srgbClr val="000000"/>
              </a:solidFill>
            </a:endParaRPr>
          </a:p>
          <a:p>
            <a:pPr marL="834391" lvl="1" indent="-342900" algn="l" rtl="0">
              <a:lnSpc>
                <a:spcPct val="120000"/>
              </a:lnSpc>
              <a:spcBef>
                <a:spcPts val="1000"/>
              </a:spcBef>
              <a:spcAft>
                <a:spcPts val="0"/>
              </a:spcAft>
              <a:buClr>
                <a:srgbClr val="000000"/>
              </a:buClr>
              <a:buSzPct val="100000"/>
              <a:buFont typeface="Wingdings" panose="05000000000000000000" pitchFamily="2" charset="2"/>
              <a:buChar char="§"/>
            </a:pPr>
            <a:r>
              <a:rPr lang="en-US" sz="2000" dirty="0">
                <a:solidFill>
                  <a:srgbClr val="000000"/>
                </a:solidFill>
              </a:rPr>
              <a:t>Discount rate</a:t>
            </a:r>
            <a:endParaRPr sz="20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Cost components</a:t>
            </a:r>
            <a:endParaRPr dirty="0"/>
          </a:p>
        </p:txBody>
      </p:sp>
      <p:sp>
        <p:nvSpPr>
          <p:cNvPr id="134" name="Google Shape;134;p13"/>
          <p:cNvSpPr txBox="1">
            <a:spLocks noGrp="1"/>
          </p:cNvSpPr>
          <p:nvPr>
            <p:ph type="body" idx="1"/>
          </p:nvPr>
        </p:nvSpPr>
        <p:spPr>
          <a:xfrm>
            <a:off x="838200" y="1585733"/>
            <a:ext cx="10515600" cy="4143556"/>
          </a:xfrm>
          <a:prstGeom prst="rect">
            <a:avLst/>
          </a:prstGeom>
          <a:noFill/>
          <a:ln>
            <a:noFill/>
          </a:ln>
        </p:spPr>
        <p:txBody>
          <a:bodyPr spcFirstLastPara="1" wrap="square" lIns="91425" tIns="45700" rIns="91425" bIns="45700" anchor="t" anchorCtr="0">
            <a:normAutofit fontScale="92500" lnSpcReduction="20000"/>
          </a:bodyPr>
          <a:lstStyle/>
          <a:p>
            <a:pPr marL="228600" lvl="0" indent="-127000" algn="l" rtl="0">
              <a:lnSpc>
                <a:spcPct val="120000"/>
              </a:lnSpc>
              <a:spcBef>
                <a:spcPts val="0"/>
              </a:spcBef>
              <a:spcAft>
                <a:spcPts val="0"/>
              </a:spcAft>
              <a:buClr>
                <a:srgbClr val="00205B"/>
              </a:buClr>
              <a:buSzPct val="66666"/>
              <a:buNone/>
            </a:pPr>
            <a:r>
              <a:rPr lang="en-US" sz="2400" dirty="0">
                <a:solidFill>
                  <a:srgbClr val="000000"/>
                </a:solidFill>
              </a:rPr>
              <a:t>Direct costs:</a:t>
            </a:r>
            <a:endParaRPr sz="2000" dirty="0">
              <a:solidFill>
                <a:srgbClr val="000000"/>
              </a:solidFill>
            </a:endParaRPr>
          </a:p>
          <a:p>
            <a:pPr marL="457200" lvl="0" indent="-346075" algn="l" rtl="0">
              <a:lnSpc>
                <a:spcPct val="120000"/>
              </a:lnSpc>
              <a:spcBef>
                <a:spcPts val="0"/>
              </a:spcBef>
              <a:spcAft>
                <a:spcPts val="0"/>
              </a:spcAft>
              <a:buClr>
                <a:srgbClr val="000000"/>
              </a:buClr>
              <a:buSzPct val="100000"/>
              <a:buChar char="•"/>
            </a:pPr>
            <a:r>
              <a:rPr lang="en-US" sz="2000" dirty="0">
                <a:solidFill>
                  <a:srgbClr val="000000"/>
                </a:solidFill>
              </a:rPr>
              <a:t>Costs in condition-related health care services; and any related diagnostic costs to identify these patients</a:t>
            </a:r>
            <a:endParaRPr sz="2000" dirty="0">
              <a:solidFill>
                <a:srgbClr val="000000"/>
              </a:solidFill>
            </a:endParaRPr>
          </a:p>
          <a:p>
            <a:pPr marL="457200" lvl="0" indent="-346075" algn="l" rtl="0">
              <a:lnSpc>
                <a:spcPct val="120000"/>
              </a:lnSpc>
              <a:spcBef>
                <a:spcPts val="0"/>
              </a:spcBef>
              <a:spcAft>
                <a:spcPts val="0"/>
              </a:spcAft>
              <a:buClr>
                <a:srgbClr val="000000"/>
              </a:buClr>
              <a:buSzPct val="100000"/>
              <a:buChar char="•"/>
            </a:pPr>
            <a:r>
              <a:rPr lang="en-US" sz="2000" dirty="0">
                <a:solidFill>
                  <a:srgbClr val="000000"/>
                </a:solidFill>
              </a:rPr>
              <a:t>This may include costs associated with the drug and each comparator (e.g., drug costs, costs of managing side effects, administration costs, monitoring costs) </a:t>
            </a:r>
            <a:endParaRPr sz="2000" dirty="0">
              <a:solidFill>
                <a:srgbClr val="000000"/>
              </a:solidFill>
            </a:endParaRPr>
          </a:p>
          <a:p>
            <a:pPr marL="457200" lvl="0" indent="-346075" algn="l" rtl="0">
              <a:lnSpc>
                <a:spcPct val="120000"/>
              </a:lnSpc>
              <a:spcBef>
                <a:spcPts val="0"/>
              </a:spcBef>
              <a:spcAft>
                <a:spcPts val="0"/>
              </a:spcAft>
              <a:buClr>
                <a:srgbClr val="000000"/>
              </a:buClr>
              <a:buSzPct val="100000"/>
              <a:buChar char="•"/>
            </a:pPr>
            <a:r>
              <a:rPr lang="en-US" sz="2000" dirty="0">
                <a:solidFill>
                  <a:srgbClr val="000000"/>
                </a:solidFill>
              </a:rPr>
              <a:t>Health care resource utilization and associated costs (e.g., any cost changes due to greater/fewer hospitalizations, ER visits, or outpatient visits)</a:t>
            </a:r>
            <a:endParaRPr sz="2000" dirty="0">
              <a:solidFill>
                <a:srgbClr val="000000"/>
              </a:solidFill>
            </a:endParaRPr>
          </a:p>
          <a:p>
            <a:pPr marL="0" lvl="0" indent="0" algn="l" rtl="0">
              <a:lnSpc>
                <a:spcPct val="120000"/>
              </a:lnSpc>
              <a:spcBef>
                <a:spcPts val="0"/>
              </a:spcBef>
              <a:spcAft>
                <a:spcPts val="0"/>
              </a:spcAft>
              <a:buNone/>
            </a:pPr>
            <a:endParaRPr sz="1600" dirty="0">
              <a:solidFill>
                <a:srgbClr val="000000"/>
              </a:solidFill>
            </a:endParaRPr>
          </a:p>
          <a:p>
            <a:pPr marL="0" lvl="0" indent="0" algn="l" rtl="0">
              <a:lnSpc>
                <a:spcPct val="120000"/>
              </a:lnSpc>
              <a:spcBef>
                <a:spcPts val="0"/>
              </a:spcBef>
              <a:spcAft>
                <a:spcPts val="0"/>
              </a:spcAft>
              <a:buNone/>
            </a:pPr>
            <a:r>
              <a:rPr lang="en-US" sz="2400" dirty="0">
                <a:solidFill>
                  <a:srgbClr val="000000"/>
                </a:solidFill>
              </a:rPr>
              <a:t>Indirect costs: </a:t>
            </a:r>
            <a:endParaRPr sz="2000" dirty="0">
              <a:solidFill>
                <a:srgbClr val="000000"/>
              </a:solidFill>
            </a:endParaRPr>
          </a:p>
          <a:p>
            <a:pPr marL="457200" lvl="0" indent="-346075" algn="l" rtl="0">
              <a:lnSpc>
                <a:spcPct val="120000"/>
              </a:lnSpc>
              <a:spcBef>
                <a:spcPts val="0"/>
              </a:spcBef>
              <a:spcAft>
                <a:spcPts val="0"/>
              </a:spcAft>
              <a:buClr>
                <a:srgbClr val="000000"/>
              </a:buClr>
              <a:buSzPct val="100000"/>
              <a:buChar char="•"/>
            </a:pPr>
            <a:r>
              <a:rPr lang="en-US" sz="2000" dirty="0">
                <a:solidFill>
                  <a:srgbClr val="000000"/>
                </a:solidFill>
              </a:rPr>
              <a:t>Medical-related and non-medical related indirect costs (e.g., transportation costs, social service costs, work productivity costs) </a:t>
            </a:r>
            <a:endParaRPr sz="2000" dirty="0">
              <a:solidFill>
                <a:srgbClr val="000000"/>
              </a:solidFill>
            </a:endParaRPr>
          </a:p>
          <a:p>
            <a:pPr marL="457200" lvl="0" indent="-346075" algn="l" rtl="0">
              <a:lnSpc>
                <a:spcPct val="120000"/>
              </a:lnSpc>
              <a:spcBef>
                <a:spcPts val="0"/>
              </a:spcBef>
              <a:spcAft>
                <a:spcPts val="0"/>
              </a:spcAft>
              <a:buClr>
                <a:srgbClr val="000000"/>
              </a:buClr>
              <a:buSzPct val="100000"/>
              <a:buChar char="•"/>
            </a:pPr>
            <a:r>
              <a:rPr lang="en-US" sz="2000" dirty="0">
                <a:solidFill>
                  <a:srgbClr val="000000"/>
                </a:solidFill>
              </a:rPr>
              <a:t>Note that indirect cost is only considered if perspective of the BIA is from society or national healthcare system</a:t>
            </a:r>
            <a:endParaRPr sz="2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f381fbfae6_0_1"/>
          <p:cNvSpPr txBox="1">
            <a:spLocks noGrp="1"/>
          </p:cNvSpPr>
          <p:nvPr>
            <p:ph type="title"/>
          </p:nvPr>
        </p:nvSpPr>
        <p:spPr>
          <a:xfrm>
            <a:off x="761988"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Cost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examples</a:t>
            </a:r>
            <a:endParaRPr dirty="0"/>
          </a:p>
        </p:txBody>
      </p:sp>
      <p:graphicFrame>
        <p:nvGraphicFramePr>
          <p:cNvPr id="141" name="Google Shape;141;gf381fbfae6_0_1"/>
          <p:cNvGraphicFramePr/>
          <p:nvPr>
            <p:extLst>
              <p:ext uri="{D42A27DB-BD31-4B8C-83A1-F6EECF244321}">
                <p14:modId xmlns:p14="http://schemas.microsoft.com/office/powerpoint/2010/main" val="2322371488"/>
              </p:ext>
            </p:extLst>
          </p:nvPr>
        </p:nvGraphicFramePr>
        <p:xfrm>
          <a:off x="1014563" y="1112586"/>
          <a:ext cx="10263025" cy="4632827"/>
        </p:xfrm>
        <a:graphic>
          <a:graphicData uri="http://schemas.openxmlformats.org/drawingml/2006/table">
            <a:tbl>
              <a:tblPr>
                <a:noFill/>
                <a:tableStyleId>{E0C5D5EE-C173-4E4C-9E15-1F14E10D6BBF}</a:tableStyleId>
              </a:tblPr>
              <a:tblGrid>
                <a:gridCol w="1356775">
                  <a:extLst>
                    <a:ext uri="{9D8B030D-6E8A-4147-A177-3AD203B41FA5}">
                      <a16:colId xmlns:a16="http://schemas.microsoft.com/office/drawing/2014/main" val="20000"/>
                    </a:ext>
                  </a:extLst>
                </a:gridCol>
                <a:gridCol w="4355300">
                  <a:extLst>
                    <a:ext uri="{9D8B030D-6E8A-4147-A177-3AD203B41FA5}">
                      <a16:colId xmlns:a16="http://schemas.microsoft.com/office/drawing/2014/main" val="20001"/>
                    </a:ext>
                  </a:extLst>
                </a:gridCol>
                <a:gridCol w="4550950">
                  <a:extLst>
                    <a:ext uri="{9D8B030D-6E8A-4147-A177-3AD203B41FA5}">
                      <a16:colId xmlns:a16="http://schemas.microsoft.com/office/drawing/2014/main" val="20002"/>
                    </a:ext>
                  </a:extLst>
                </a:gridCol>
              </a:tblGrid>
              <a:tr h="2885725">
                <a:tc>
                  <a:txBody>
                    <a:bodyPr/>
                    <a:lstStyle/>
                    <a:p>
                      <a:pPr marL="0" lvl="0" indent="0" algn="ctr" rtl="0">
                        <a:lnSpc>
                          <a:spcPct val="115000"/>
                        </a:lnSpc>
                        <a:spcBef>
                          <a:spcPts val="0"/>
                        </a:spcBef>
                        <a:spcAft>
                          <a:spcPts val="0"/>
                        </a:spcAft>
                        <a:buNone/>
                      </a:pPr>
                      <a:r>
                        <a:rPr lang="en-US" b="1">
                          <a:solidFill>
                            <a:schemeClr val="lt1"/>
                          </a:solidFill>
                        </a:rPr>
                        <a:t>Direct Cost</a:t>
                      </a:r>
                      <a:endParaRPr b="1">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l" rtl="0">
                        <a:lnSpc>
                          <a:spcPct val="115000"/>
                        </a:lnSpc>
                        <a:spcBef>
                          <a:spcPts val="0"/>
                        </a:spcBef>
                        <a:spcAft>
                          <a:spcPts val="0"/>
                        </a:spcAft>
                        <a:buNone/>
                      </a:pPr>
                      <a:r>
                        <a:rPr lang="en-US" b="1" dirty="0">
                          <a:solidFill>
                            <a:srgbClr val="00205B"/>
                          </a:solidFill>
                        </a:rPr>
                        <a:t>Medical costs:</a:t>
                      </a:r>
                      <a:endParaRPr b="1"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Medications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Medication monitoring</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Medication administration</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Patient counseling and consultations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Diagnostic tests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Hospitalizations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Clinic visits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Emergency department visits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Home medical visits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Ambulance services</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Nursing services</a:t>
                      </a:r>
                      <a:endParaRPr dirty="0">
                        <a:solidFill>
                          <a:srgbClr val="00205B"/>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00205B"/>
                          </a:solidFill>
                        </a:rPr>
                        <a:t>Nonmedical costs:</a:t>
                      </a:r>
                      <a:endParaRPr b="1"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Travel costs to receive health care</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Nonmedical assistance related to the illness</a:t>
                      </a:r>
                      <a:endParaRPr dirty="0">
                        <a:solidFill>
                          <a:srgbClr val="00205B"/>
                        </a:solidFill>
                      </a:endParaRPr>
                    </a:p>
                    <a:p>
                      <a:pPr marL="0" lvl="0" indent="0" algn="l" rtl="0">
                        <a:lnSpc>
                          <a:spcPct val="115000"/>
                        </a:lnSpc>
                        <a:spcBef>
                          <a:spcPts val="0"/>
                        </a:spcBef>
                        <a:spcAft>
                          <a:spcPts val="0"/>
                        </a:spcAft>
                        <a:buNone/>
                      </a:pPr>
                      <a:r>
                        <a:rPr lang="en-US" i="0" dirty="0"/>
                        <a:t>•</a:t>
                      </a:r>
                      <a:r>
                        <a:rPr lang="en-US" i="0" dirty="0">
                          <a:solidFill>
                            <a:srgbClr val="00205B"/>
                          </a:solidFill>
                        </a:rPr>
                        <a:t>Accommodations for patient or caregiver for out-of-town care</a:t>
                      </a:r>
                      <a:endParaRPr i="0"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Childcare services</a:t>
                      </a:r>
                    </a:p>
                    <a:p>
                      <a:pPr marL="0" lvl="0" indent="0" algn="l" rtl="0">
                        <a:lnSpc>
                          <a:spcPct val="115000"/>
                        </a:lnSpc>
                        <a:spcBef>
                          <a:spcPts val="0"/>
                        </a:spcBef>
                        <a:spcAft>
                          <a:spcPts val="0"/>
                        </a:spcAft>
                        <a:buNone/>
                      </a:pPr>
                      <a:endParaRPr lang="en-US" dirty="0">
                        <a:solidFill>
                          <a:srgbClr val="00205B"/>
                        </a:solidFill>
                      </a:endParaRPr>
                    </a:p>
                    <a:p>
                      <a:pPr marL="0" lvl="0" indent="0" algn="l" rtl="0">
                        <a:lnSpc>
                          <a:spcPct val="115000"/>
                        </a:lnSpc>
                        <a:spcBef>
                          <a:spcPts val="0"/>
                        </a:spcBef>
                        <a:spcAft>
                          <a:spcPts val="0"/>
                        </a:spcAft>
                        <a:buNone/>
                      </a:pPr>
                      <a:endParaRPr dirty="0">
                        <a:solidFill>
                          <a:srgbClr val="00205B"/>
                        </a:solidFill>
                      </a:endParaRPr>
                    </a:p>
                    <a:p>
                      <a:pPr marL="0" lvl="0" indent="0" algn="l" rtl="0">
                        <a:lnSpc>
                          <a:spcPct val="115000"/>
                        </a:lnSpc>
                        <a:spcBef>
                          <a:spcPts val="0"/>
                        </a:spcBef>
                        <a:spcAft>
                          <a:spcPts val="0"/>
                        </a:spcAft>
                        <a:buNone/>
                      </a:pPr>
                      <a:endParaRPr b="1" dirty="0">
                        <a:solidFill>
                          <a:srgbClr val="00205B"/>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6500">
                <a:tc>
                  <a:txBody>
                    <a:bodyPr/>
                    <a:lstStyle/>
                    <a:p>
                      <a:pPr marL="0" lvl="0" indent="0" algn="ctr" rtl="0">
                        <a:lnSpc>
                          <a:spcPct val="115000"/>
                        </a:lnSpc>
                        <a:spcBef>
                          <a:spcPts val="0"/>
                        </a:spcBef>
                        <a:spcAft>
                          <a:spcPts val="0"/>
                        </a:spcAft>
                        <a:buNone/>
                      </a:pPr>
                      <a:r>
                        <a:rPr lang="en-US" b="1">
                          <a:solidFill>
                            <a:schemeClr val="lt1"/>
                          </a:solidFill>
                        </a:rPr>
                        <a:t>Indirect Cost</a:t>
                      </a:r>
                      <a:endParaRPr b="1">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l" rtl="0">
                        <a:lnSpc>
                          <a:spcPct val="115000"/>
                        </a:lnSpc>
                        <a:spcBef>
                          <a:spcPts val="0"/>
                        </a:spcBef>
                        <a:spcAft>
                          <a:spcPts val="0"/>
                        </a:spcAft>
                        <a:buNone/>
                      </a:pPr>
                      <a:r>
                        <a:rPr lang="en-US" dirty="0"/>
                        <a:t>•</a:t>
                      </a:r>
                      <a:r>
                        <a:rPr lang="en-US" dirty="0">
                          <a:solidFill>
                            <a:srgbClr val="00205B"/>
                          </a:solidFill>
                        </a:rPr>
                        <a:t>Lost of productivity for patient</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Lost of productivity for unpaid caregiver</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Lost of productivity because of premature mortality</a:t>
                      </a:r>
                      <a:endParaRPr dirty="0">
                        <a:solidFill>
                          <a:srgbClr val="00205B"/>
                        </a:solidFill>
                      </a:endParaRPr>
                    </a:p>
                    <a:p>
                      <a:pPr marL="0" lvl="0" indent="0" algn="l" rtl="0">
                        <a:lnSpc>
                          <a:spcPct val="115000"/>
                        </a:lnSpc>
                        <a:spcBef>
                          <a:spcPts val="0"/>
                        </a:spcBef>
                        <a:spcAft>
                          <a:spcPts val="0"/>
                        </a:spcAft>
                        <a:buNone/>
                      </a:pPr>
                      <a:r>
                        <a:rPr lang="en-US" dirty="0"/>
                        <a:t>•</a:t>
                      </a:r>
                      <a:r>
                        <a:rPr lang="en-US" dirty="0">
                          <a:solidFill>
                            <a:srgbClr val="00205B"/>
                          </a:solidFill>
                        </a:rPr>
                        <a:t>Intangible costs from pain, suffering, fatigue, and anxiety</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Time horizon and cycle length</a:t>
            </a:r>
            <a:endParaRPr dirty="0"/>
          </a:p>
        </p:txBody>
      </p:sp>
      <p:sp>
        <p:nvSpPr>
          <p:cNvPr id="148" name="Google Shape;148;p14"/>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205B"/>
              </a:buClr>
              <a:buSzPts val="2600"/>
              <a:buNone/>
            </a:pPr>
            <a:r>
              <a:rPr lang="en-US" sz="2600" b="1" dirty="0"/>
              <a:t>Time horizon</a:t>
            </a:r>
            <a:endParaRPr dirty="0"/>
          </a:p>
          <a:p>
            <a:pPr marL="228600" lvl="0" indent="-228600" algn="l" rtl="0">
              <a:lnSpc>
                <a:spcPct val="120000"/>
              </a:lnSpc>
              <a:spcBef>
                <a:spcPts val="1000"/>
              </a:spcBef>
              <a:spcAft>
                <a:spcPts val="0"/>
              </a:spcAft>
              <a:buClr>
                <a:srgbClr val="000000"/>
              </a:buClr>
              <a:buSzPts val="2400"/>
              <a:buChar char="•"/>
            </a:pPr>
            <a:r>
              <a:rPr lang="en-US" sz="2400" dirty="0">
                <a:solidFill>
                  <a:srgbClr val="000000"/>
                </a:solidFill>
              </a:rPr>
              <a:t>The time horizon for a BIA is directly relevant to the budget holder and is typically a short period of time (1 to 5 years)</a:t>
            </a:r>
            <a:endParaRPr dirty="0"/>
          </a:p>
          <a:p>
            <a:pPr marL="0" lvl="0" indent="0" algn="l" rtl="0">
              <a:lnSpc>
                <a:spcPct val="120000"/>
              </a:lnSpc>
              <a:spcBef>
                <a:spcPts val="1000"/>
              </a:spcBef>
              <a:spcAft>
                <a:spcPts val="0"/>
              </a:spcAft>
              <a:buClr>
                <a:srgbClr val="00205B"/>
              </a:buClr>
              <a:buSzPts val="2600"/>
              <a:buNone/>
            </a:pPr>
            <a:r>
              <a:rPr lang="en-US" sz="2600" b="1" dirty="0"/>
              <a:t>Cycle length</a:t>
            </a:r>
            <a:endParaRPr dirty="0"/>
          </a:p>
          <a:p>
            <a:pPr marL="228600" lvl="0" indent="-228600" algn="l" rtl="0">
              <a:lnSpc>
                <a:spcPct val="120000"/>
              </a:lnSpc>
              <a:spcBef>
                <a:spcPts val="1000"/>
              </a:spcBef>
              <a:spcAft>
                <a:spcPts val="0"/>
              </a:spcAft>
              <a:buClr>
                <a:srgbClr val="000000"/>
              </a:buClr>
              <a:buSzPts val="2400"/>
              <a:buChar char="•"/>
            </a:pPr>
            <a:r>
              <a:rPr lang="en-US" sz="2400" dirty="0">
                <a:solidFill>
                  <a:srgbClr val="000000"/>
                </a:solidFill>
              </a:rPr>
              <a:t>The cycle length could be quarterly, annually, etc. depending on the needs of the budget holder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Time dependency and discount rate</a:t>
            </a:r>
            <a:endParaRPr dirty="0"/>
          </a:p>
        </p:txBody>
      </p:sp>
      <p:sp>
        <p:nvSpPr>
          <p:cNvPr id="155" name="Google Shape;155;p15"/>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205B"/>
              </a:buClr>
              <a:buSzPts val="2600"/>
              <a:buNone/>
            </a:pPr>
            <a:r>
              <a:rPr lang="en-US" sz="2600" b="1" dirty="0"/>
              <a:t>Time dependency</a:t>
            </a:r>
            <a:endParaRPr dirty="0"/>
          </a:p>
          <a:p>
            <a:pPr marL="228600" lvl="0" indent="-228600" algn="l" rtl="0">
              <a:lnSpc>
                <a:spcPct val="120000"/>
              </a:lnSpc>
              <a:spcBef>
                <a:spcPts val="1000"/>
              </a:spcBef>
              <a:spcAft>
                <a:spcPts val="0"/>
              </a:spcAft>
              <a:buClr>
                <a:srgbClr val="000000"/>
              </a:buClr>
              <a:buSzPts val="2400"/>
              <a:buChar char="•"/>
            </a:pPr>
            <a:r>
              <a:rPr lang="en-US" sz="2400" dirty="0">
                <a:solidFill>
                  <a:srgbClr val="000000"/>
                </a:solidFill>
              </a:rPr>
              <a:t>Time-dependent variables (value of the currency, new intervention(s), new understanding of diseases, etc.) need to be captured in a BIA</a:t>
            </a:r>
            <a:endParaRPr dirty="0"/>
          </a:p>
          <a:p>
            <a:pPr marL="0" lvl="0" indent="0" algn="l" rtl="0">
              <a:lnSpc>
                <a:spcPct val="120000"/>
              </a:lnSpc>
              <a:spcBef>
                <a:spcPts val="1000"/>
              </a:spcBef>
              <a:spcAft>
                <a:spcPts val="0"/>
              </a:spcAft>
              <a:buClr>
                <a:srgbClr val="00205B"/>
              </a:buClr>
              <a:buSzPts val="2600"/>
              <a:buNone/>
            </a:pPr>
            <a:r>
              <a:rPr lang="en-US" sz="2600" b="1" dirty="0"/>
              <a:t>Discount rate</a:t>
            </a:r>
            <a:endParaRPr dirty="0"/>
          </a:p>
          <a:p>
            <a:pPr marL="228600" lvl="0" indent="-228600" algn="l" rtl="0">
              <a:lnSpc>
                <a:spcPct val="120000"/>
              </a:lnSpc>
              <a:spcBef>
                <a:spcPts val="1000"/>
              </a:spcBef>
              <a:spcAft>
                <a:spcPts val="0"/>
              </a:spcAft>
              <a:buClr>
                <a:srgbClr val="000000"/>
              </a:buClr>
              <a:buSzPts val="2400"/>
              <a:buChar char="•"/>
            </a:pPr>
            <a:r>
              <a:rPr lang="en-US" sz="2400" dirty="0">
                <a:solidFill>
                  <a:srgbClr val="000000"/>
                </a:solidFill>
              </a:rPr>
              <a:t>Most budget holders are interested in the budget/costs (dollar amount) at each point in time; therefore, discounting is not recommended in conducting a BIA</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f52c8cb045_0_4"/>
          <p:cNvSpPr txBox="1">
            <a:spLocks noGrp="1"/>
          </p:cNvSpPr>
          <p:nvPr>
            <p:ph type="title"/>
          </p:nvPr>
        </p:nvSpPr>
        <p:spPr>
          <a:xfrm>
            <a:off x="4451900" y="2225975"/>
            <a:ext cx="8047800" cy="35319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7200"/>
              <a:buFont typeface="Arial"/>
              <a:buNone/>
            </a:pPr>
            <a:r>
              <a:rPr lang="en-US" dirty="0">
                <a:solidFill>
                  <a:schemeClr val="lt1"/>
                </a:solidFill>
              </a:rPr>
              <a:t>Additional</a:t>
            </a:r>
            <a:endParaRPr dirty="0">
              <a:solidFill>
                <a:schemeClr val="lt1"/>
              </a:solidFill>
            </a:endParaRPr>
          </a:p>
          <a:p>
            <a:pPr marL="0" lvl="0" indent="0" algn="ctr" rtl="0">
              <a:lnSpc>
                <a:spcPct val="90000"/>
              </a:lnSpc>
              <a:spcBef>
                <a:spcPts val="0"/>
              </a:spcBef>
              <a:spcAft>
                <a:spcPts val="0"/>
              </a:spcAft>
              <a:buClr>
                <a:schemeClr val="lt1"/>
              </a:buClr>
              <a:buSzPts val="7200"/>
              <a:buFont typeface="Arial"/>
              <a:buNone/>
            </a:pPr>
            <a:r>
              <a:rPr lang="en-US" dirty="0">
                <a:solidFill>
                  <a:schemeClr val="lt1"/>
                </a:solidFill>
              </a:rPr>
              <a:t>considerations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Budget impact model (BIM)</a:t>
            </a:r>
            <a:endParaRPr dirty="0"/>
          </a:p>
        </p:txBody>
      </p:sp>
      <p:sp>
        <p:nvSpPr>
          <p:cNvPr id="168" name="Google Shape;168;p17"/>
          <p:cNvSpPr txBox="1">
            <a:spLocks noGrp="1"/>
          </p:cNvSpPr>
          <p:nvPr>
            <p:ph type="body" idx="1"/>
          </p:nvPr>
        </p:nvSpPr>
        <p:spPr>
          <a:xfrm>
            <a:off x="838200" y="1690688"/>
            <a:ext cx="10515600" cy="3903663"/>
          </a:xfrm>
          <a:prstGeom prst="rect">
            <a:avLst/>
          </a:prstGeom>
          <a:noFill/>
          <a:ln>
            <a:noFill/>
          </a:ln>
        </p:spPr>
        <p:txBody>
          <a:bodyPr spcFirstLastPara="1" wrap="square" lIns="91425" tIns="45700" rIns="91425" bIns="45700" anchor="t" anchorCtr="0">
            <a:normAutofit lnSpcReduction="10000"/>
          </a:bodyPr>
          <a:lstStyle/>
          <a:p>
            <a:pPr marL="274320" indent="-274320">
              <a:spcBef>
                <a:spcPts val="1200"/>
              </a:spcBef>
              <a:buClr>
                <a:srgbClr val="000000"/>
              </a:buClr>
              <a:buSzPts val="2600"/>
            </a:pPr>
            <a:r>
              <a:rPr lang="en-US" sz="2600" dirty="0">
                <a:solidFill>
                  <a:srgbClr val="000000"/>
                </a:solidFill>
              </a:rPr>
              <a:t>Provide detailed description of the analysis in a standardized format (e.g., typically used by payers, health systems, and other population decision makers)  </a:t>
            </a:r>
            <a:endParaRPr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State all inputs and assumptions used in the model</a:t>
            </a:r>
            <a:endParaRPr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Adopt data specific to the target population and the budget holder</a:t>
            </a:r>
            <a:endParaRPr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Typically estimate average cost per member per month (PMPM) for the new intervention </a:t>
            </a:r>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Perform scenario analyses to assess how different perspectives and scenarios may impact the results</a:t>
            </a:r>
            <a:endParaRPr sz="2600" dirty="0">
              <a:solidFill>
                <a:srgbClr val="000000"/>
              </a:solidFill>
            </a:endParaRPr>
          </a:p>
          <a:p>
            <a:pPr marL="228600" lvl="0" indent="-63500" algn="l" rtl="0">
              <a:lnSpc>
                <a:spcPct val="90000"/>
              </a:lnSpc>
              <a:spcBef>
                <a:spcPts val="1000"/>
              </a:spcBef>
              <a:spcAft>
                <a:spcPts val="0"/>
              </a:spcAft>
              <a:buClr>
                <a:srgbClr val="00205B"/>
              </a:buClr>
              <a:buSzPts val="2600"/>
              <a:buNone/>
            </a:pPr>
            <a:endParaRPr sz="2600" dirty="0">
              <a:solidFill>
                <a:srgbClr val="000000"/>
              </a:solidFill>
            </a:endParaRPr>
          </a:p>
          <a:p>
            <a:pPr marL="228600" lvl="0" indent="-228600" algn="l" rtl="0">
              <a:lnSpc>
                <a:spcPct val="90000"/>
              </a:lnSpc>
              <a:spcBef>
                <a:spcPts val="1000"/>
              </a:spcBef>
              <a:spcAft>
                <a:spcPts val="0"/>
              </a:spcAft>
              <a:buClr>
                <a:srgbClr val="00205B"/>
              </a:buClr>
              <a:buSzPts val="2800"/>
              <a:buFont typeface="Arial"/>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882F-9BA2-5487-395E-349ED86CDD52}"/>
              </a:ext>
            </a:extLst>
          </p:cNvPr>
          <p:cNvSpPr>
            <a:spLocks noGrp="1"/>
          </p:cNvSpPr>
          <p:nvPr>
            <p:ph type="title"/>
          </p:nvPr>
        </p:nvSpPr>
        <p:spPr/>
        <p:txBody>
          <a:bodyPr/>
          <a:lstStyle/>
          <a:p>
            <a:r>
              <a:rPr lang="en-US" dirty="0"/>
              <a:t>Model inputs </a:t>
            </a:r>
          </a:p>
        </p:txBody>
      </p:sp>
      <p:sp>
        <p:nvSpPr>
          <p:cNvPr id="3" name="Text Placeholder 2">
            <a:extLst>
              <a:ext uri="{FF2B5EF4-FFF2-40B4-BE49-F238E27FC236}">
                <a16:creationId xmlns:a16="http://schemas.microsoft.com/office/drawing/2014/main" id="{93E786D7-56E4-12FF-E8E5-878B33CDD6DA}"/>
              </a:ext>
            </a:extLst>
          </p:cNvPr>
          <p:cNvSpPr>
            <a:spLocks noGrp="1"/>
          </p:cNvSpPr>
          <p:nvPr>
            <p:ph type="body" idx="1"/>
          </p:nvPr>
        </p:nvSpPr>
        <p:spPr/>
        <p:txBody>
          <a:bodyPr>
            <a:normAutofit/>
          </a:bodyPr>
          <a:lstStyle/>
          <a:p>
            <a:pPr>
              <a:buClrTx/>
              <a:buFont typeface="Arial" panose="020B0604020202020204" pitchFamily="34" charset="0"/>
              <a:buChar char="•"/>
            </a:pPr>
            <a:r>
              <a:rPr lang="en-US" sz="2600" dirty="0">
                <a:solidFill>
                  <a:srgbClr val="000000"/>
                </a:solidFill>
              </a:rPr>
              <a:t>Model inputs (e.g., drug costs, market share data) should be accurate and evidence-based </a:t>
            </a:r>
          </a:p>
          <a:p>
            <a:pPr lvl="1">
              <a:buClrTx/>
              <a:buFont typeface="Arial" panose="020B0604020202020204" pitchFamily="34" charset="0"/>
              <a:buChar char="•"/>
            </a:pPr>
            <a:r>
              <a:rPr lang="en-US" dirty="0">
                <a:solidFill>
                  <a:srgbClr val="000000"/>
                </a:solidFill>
              </a:rPr>
              <a:t>E.</a:t>
            </a:r>
            <a:r>
              <a:rPr lang="en-US" sz="2400" dirty="0">
                <a:solidFill>
                  <a:srgbClr val="000000"/>
                </a:solidFill>
              </a:rPr>
              <a:t>g., published literature, accredited national statistics</a:t>
            </a:r>
          </a:p>
          <a:p>
            <a:pPr>
              <a:buClrTx/>
              <a:buFont typeface="Arial" panose="020B0604020202020204" pitchFamily="34" charset="0"/>
              <a:buChar char="•"/>
            </a:pPr>
            <a:r>
              <a:rPr lang="en-US" sz="3000" dirty="0">
                <a:solidFill>
                  <a:srgbClr val="000000"/>
                </a:solidFill>
              </a:rPr>
              <a:t>Assumptions can be made when inputs are not available </a:t>
            </a:r>
          </a:p>
          <a:p>
            <a:pPr lvl="1">
              <a:buClrTx/>
              <a:buFont typeface="Arial" panose="020B0604020202020204" pitchFamily="34" charset="0"/>
              <a:buChar char="•"/>
            </a:pPr>
            <a:r>
              <a:rPr lang="en-US" dirty="0">
                <a:solidFill>
                  <a:srgbClr val="000000"/>
                </a:solidFill>
              </a:rPr>
              <a:t>E.g., expert opinion, clinical practice trends</a:t>
            </a:r>
          </a:p>
          <a:p>
            <a:pPr>
              <a:buClrTx/>
              <a:buFont typeface="Arial" panose="020B0604020202020204" pitchFamily="34" charset="0"/>
              <a:buChar char="•"/>
            </a:pPr>
            <a:r>
              <a:rPr lang="en-US" sz="2600" dirty="0">
                <a:solidFill>
                  <a:srgbClr val="000000"/>
                </a:solidFill>
              </a:rPr>
              <a:t>Some models allow for key inputs to be varied or customized by the end-user to reflect the budget holder's organization </a:t>
            </a:r>
          </a:p>
        </p:txBody>
      </p:sp>
    </p:spTree>
    <p:extLst>
      <p:ext uri="{BB962C8B-B14F-4D97-AF65-F5344CB8AC3E}">
        <p14:creationId xmlns:p14="http://schemas.microsoft.com/office/powerpoint/2010/main" val="405955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Overview</a:t>
            </a:r>
            <a:endParaRPr/>
          </a:p>
        </p:txBody>
      </p:sp>
      <p:sp>
        <p:nvSpPr>
          <p:cNvPr id="44" name="Google Shape;44;p2"/>
          <p:cNvSpPr txBox="1">
            <a:spLocks noGrp="1"/>
          </p:cNvSpPr>
          <p:nvPr>
            <p:ph type="body" idx="1"/>
          </p:nvPr>
        </p:nvSpPr>
        <p:spPr>
          <a:xfrm>
            <a:off x="838200" y="1825625"/>
            <a:ext cx="10515600" cy="269557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rgbClr val="00205B"/>
              </a:buClr>
              <a:buSzPct val="100000"/>
              <a:buChar char="•"/>
            </a:pPr>
            <a:r>
              <a:rPr lang="en-US" dirty="0"/>
              <a:t>Introduction to budget impact analysis (BIA)</a:t>
            </a:r>
            <a:endParaRPr dirty="0"/>
          </a:p>
          <a:p>
            <a:pPr marL="228600" lvl="0" indent="-228600" algn="l" rtl="0">
              <a:lnSpc>
                <a:spcPct val="110000"/>
              </a:lnSpc>
              <a:spcBef>
                <a:spcPts val="1000"/>
              </a:spcBef>
              <a:spcAft>
                <a:spcPts val="0"/>
              </a:spcAft>
              <a:buClr>
                <a:srgbClr val="00205B"/>
              </a:buClr>
              <a:buSzPct val="100000"/>
              <a:buChar char="•"/>
            </a:pPr>
            <a:r>
              <a:rPr lang="en-US" dirty="0"/>
              <a:t>Differentiation between BIA vs cost-effectiveness analysis (CEA)</a:t>
            </a:r>
            <a:endParaRPr dirty="0"/>
          </a:p>
          <a:p>
            <a:pPr marL="228600" lvl="0" indent="-228600" algn="l" rtl="0">
              <a:lnSpc>
                <a:spcPct val="110000"/>
              </a:lnSpc>
              <a:spcBef>
                <a:spcPts val="1000"/>
              </a:spcBef>
              <a:spcAft>
                <a:spcPts val="0"/>
              </a:spcAft>
              <a:buClr>
                <a:srgbClr val="00205B"/>
              </a:buClr>
              <a:buSzPct val="100000"/>
              <a:buChar char="•"/>
            </a:pPr>
            <a:r>
              <a:rPr lang="en-US" dirty="0"/>
              <a:t>Designing BIA</a:t>
            </a:r>
            <a:endParaRPr dirty="0"/>
          </a:p>
          <a:p>
            <a:pPr marL="228600" lvl="0" indent="-228600" algn="l" rtl="0">
              <a:lnSpc>
                <a:spcPct val="110000"/>
              </a:lnSpc>
              <a:spcBef>
                <a:spcPts val="1000"/>
              </a:spcBef>
              <a:spcAft>
                <a:spcPts val="0"/>
              </a:spcAft>
              <a:buClr>
                <a:srgbClr val="00205B"/>
              </a:buClr>
              <a:buSzPct val="100000"/>
              <a:buChar char="•"/>
            </a:pPr>
            <a:r>
              <a:rPr lang="en-US" dirty="0"/>
              <a:t>Considerations and models for conducting BIA</a:t>
            </a:r>
            <a:endParaRPr dirty="0"/>
          </a:p>
          <a:p>
            <a:pPr marL="228600" lvl="0" indent="-228600" algn="l" rtl="0">
              <a:lnSpc>
                <a:spcPct val="110000"/>
              </a:lnSpc>
              <a:spcBef>
                <a:spcPts val="1000"/>
              </a:spcBef>
              <a:spcAft>
                <a:spcPts val="0"/>
              </a:spcAft>
              <a:buClr>
                <a:srgbClr val="00205B"/>
              </a:buClr>
              <a:buSzPct val="100000"/>
              <a:buChar char="•"/>
            </a:pPr>
            <a:r>
              <a:rPr lang="en-US" dirty="0"/>
              <a:t>Helpful resources</a:t>
            </a:r>
            <a:endParaRPr dirty="0"/>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228600" lvl="0" indent="-63500" algn="l" rtl="0">
              <a:lnSpc>
                <a:spcPct val="90000"/>
              </a:lnSpc>
              <a:spcBef>
                <a:spcPts val="0"/>
              </a:spcBef>
              <a:spcAft>
                <a:spcPts val="0"/>
              </a:spcAft>
              <a:buClr>
                <a:srgbClr val="00205B"/>
              </a:buClr>
              <a:buSzPts val="2600"/>
              <a:buNone/>
            </a:pPr>
            <a:endParaRPr sz="2600">
              <a:solidFill>
                <a:srgbClr val="000000"/>
              </a:solidFill>
            </a:endParaRPr>
          </a:p>
          <a:p>
            <a:pPr marL="0" lvl="0" indent="0" algn="l" rtl="0">
              <a:lnSpc>
                <a:spcPct val="90000"/>
              </a:lnSpc>
              <a:spcBef>
                <a:spcPts val="1000"/>
              </a:spcBef>
              <a:spcAft>
                <a:spcPts val="0"/>
              </a:spcAft>
              <a:buClr>
                <a:srgbClr val="00205B"/>
              </a:buClr>
              <a:buSzPts val="2600"/>
              <a:buNone/>
            </a:pPr>
            <a:endParaRPr sz="2600">
              <a:solidFill>
                <a:srgbClr val="000000"/>
              </a:solidFill>
            </a:endParaRPr>
          </a:p>
          <a:p>
            <a:pPr marL="228600" lvl="0" indent="-228600" algn="l" rtl="0">
              <a:lnSpc>
                <a:spcPct val="90000"/>
              </a:lnSpc>
              <a:spcBef>
                <a:spcPts val="1000"/>
              </a:spcBef>
              <a:spcAft>
                <a:spcPts val="0"/>
              </a:spcAft>
              <a:buClr>
                <a:srgbClr val="00205B"/>
              </a:buClr>
              <a:buSzPts val="2600"/>
              <a:buFont typeface="Arial"/>
              <a:buNone/>
            </a:pPr>
            <a:endParaRPr sz="2600">
              <a:solidFill>
                <a:srgbClr val="000000"/>
              </a:solidFill>
            </a:endParaRPr>
          </a:p>
        </p:txBody>
      </p:sp>
      <p:pic>
        <p:nvPicPr>
          <p:cNvPr id="175" name="Google Shape;175;p20"/>
          <p:cNvPicPr preferRelativeResize="0"/>
          <p:nvPr/>
        </p:nvPicPr>
        <p:blipFill rotWithShape="1">
          <a:blip r:embed="rId3">
            <a:alphaModFix/>
          </a:blip>
          <a:srcRect/>
          <a:stretch/>
        </p:blipFill>
        <p:spPr>
          <a:xfrm>
            <a:off x="1679247" y="418231"/>
            <a:ext cx="8833506" cy="5402497"/>
          </a:xfrm>
          <a:prstGeom prst="rect">
            <a:avLst/>
          </a:prstGeom>
          <a:noFill/>
          <a:ln>
            <a:noFill/>
          </a:ln>
        </p:spPr>
      </p:pic>
      <p:sp>
        <p:nvSpPr>
          <p:cNvPr id="176" name="Google Shape;176;p20"/>
          <p:cNvSpPr txBox="1"/>
          <p:nvPr/>
        </p:nvSpPr>
        <p:spPr>
          <a:xfrm>
            <a:off x="838200" y="127606"/>
            <a:ext cx="10515600" cy="1200288"/>
          </a:xfrm>
          <a:prstGeom prst="rect">
            <a:avLst/>
          </a:prstGeom>
          <a:solidFill>
            <a:schemeClr val="accent1"/>
          </a:solidFill>
          <a:ln w="9525" cap="flat" cmpd="sng">
            <a:solidFill>
              <a:schemeClr val="bg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rPr>
              <a:t>Results: budget impact curve for a health system</a:t>
            </a:r>
            <a:endParaRPr sz="3600" b="1"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Uncertainty</a:t>
            </a:r>
            <a:endParaRPr/>
          </a:p>
        </p:txBody>
      </p:sp>
      <p:sp>
        <p:nvSpPr>
          <p:cNvPr id="183" name="Google Shape;183;p16"/>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000000"/>
              </a:buClr>
              <a:buSzPts val="2600"/>
              <a:buChar char="•"/>
            </a:pPr>
            <a:r>
              <a:rPr lang="en-US" sz="2600" dirty="0">
                <a:solidFill>
                  <a:srgbClr val="000000"/>
                </a:solidFill>
              </a:rPr>
              <a:t>Recognize that uncertainty may be present in the model due to uncertainty in the input values and in introducing assumptions</a:t>
            </a:r>
            <a:endParaRPr dirty="0"/>
          </a:p>
          <a:p>
            <a:pPr marL="800100" lvl="1" indent="-342900" algn="l" rtl="0">
              <a:lnSpc>
                <a:spcPct val="120000"/>
              </a:lnSpc>
              <a:spcBef>
                <a:spcPts val="500"/>
              </a:spcBef>
              <a:spcAft>
                <a:spcPts val="0"/>
              </a:spcAft>
              <a:buClrTx/>
              <a:buSzPts val="2200"/>
              <a:buFont typeface="Arial" panose="020B0604020202020204" pitchFamily="34" charset="0"/>
              <a:buChar char="•"/>
            </a:pPr>
            <a:r>
              <a:rPr lang="en-US" sz="2200" dirty="0">
                <a:solidFill>
                  <a:srgbClr val="000000"/>
                </a:solidFill>
              </a:rPr>
              <a:t>Uncertainties in the input values</a:t>
            </a:r>
            <a:endParaRPr dirty="0"/>
          </a:p>
          <a:p>
            <a:pPr marL="1200150" lvl="2" indent="-285750" algn="l" rtl="0">
              <a:lnSpc>
                <a:spcPct val="120000"/>
              </a:lnSpc>
              <a:spcBef>
                <a:spcPts val="500"/>
              </a:spcBef>
              <a:spcAft>
                <a:spcPts val="0"/>
              </a:spcAft>
              <a:buSzPts val="1800"/>
              <a:buChar char="o"/>
            </a:pPr>
            <a:r>
              <a:rPr lang="en-US" sz="1800" dirty="0">
                <a:solidFill>
                  <a:srgbClr val="000000"/>
                </a:solidFill>
              </a:rPr>
              <a:t>E.g., efficacy and safety of the interventions, population size, costs, etc.</a:t>
            </a:r>
            <a:endParaRPr dirty="0"/>
          </a:p>
          <a:p>
            <a:pPr marL="800100" lvl="1" indent="-342900" algn="l" rtl="0">
              <a:lnSpc>
                <a:spcPct val="120000"/>
              </a:lnSpc>
              <a:spcBef>
                <a:spcPts val="500"/>
              </a:spcBef>
              <a:spcAft>
                <a:spcPts val="0"/>
              </a:spcAft>
              <a:buClrTx/>
              <a:buSzPts val="2200"/>
              <a:buFont typeface="Arial" panose="020B0604020202020204" pitchFamily="34" charset="0"/>
              <a:buChar char="•"/>
            </a:pPr>
            <a:r>
              <a:rPr lang="en-US" sz="2200" dirty="0">
                <a:solidFill>
                  <a:srgbClr val="000000"/>
                </a:solidFill>
              </a:rPr>
              <a:t>Uncertainties created by introducing assumptions</a:t>
            </a:r>
            <a:endParaRPr dirty="0"/>
          </a:p>
          <a:p>
            <a:pPr marL="1200150" lvl="2" indent="-285750" algn="l" rtl="0">
              <a:lnSpc>
                <a:spcPct val="120000"/>
              </a:lnSpc>
              <a:spcBef>
                <a:spcPts val="500"/>
              </a:spcBef>
              <a:spcAft>
                <a:spcPts val="0"/>
              </a:spcAft>
              <a:buSzPts val="1800"/>
              <a:buChar char="o"/>
            </a:pPr>
            <a:r>
              <a:rPr lang="en-US" sz="1800" dirty="0">
                <a:solidFill>
                  <a:srgbClr val="000000"/>
                </a:solidFill>
              </a:rPr>
              <a:t>E.g., changes in expected intervention patterns, introduction of new interventions, new restrictions for use, time to generic substitution, etc.</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f52c8cb045_0_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Sensitivity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analysis</a:t>
            </a:r>
            <a:endParaRPr dirty="0"/>
          </a:p>
        </p:txBody>
      </p:sp>
      <p:sp>
        <p:nvSpPr>
          <p:cNvPr id="190" name="Google Shape;190;gf52c8cb045_0_11"/>
          <p:cNvSpPr txBox="1">
            <a:spLocks noGrp="1"/>
          </p:cNvSpPr>
          <p:nvPr>
            <p:ph type="body" idx="1"/>
          </p:nvPr>
        </p:nvSpPr>
        <p:spPr>
          <a:xfrm>
            <a:off x="838200" y="1825625"/>
            <a:ext cx="10515600" cy="3903600"/>
          </a:xfrm>
          <a:prstGeom prst="rect">
            <a:avLst/>
          </a:prstGeom>
        </p:spPr>
        <p:txBody>
          <a:bodyPr spcFirstLastPara="1" wrap="square" lIns="91425" tIns="45700" rIns="91425" bIns="45700" anchor="t" anchorCtr="0">
            <a:normAutofit/>
          </a:bodyPr>
          <a:lstStyle/>
          <a:p>
            <a:pPr lvl="0" indent="-457200" algn="l" rtl="0">
              <a:spcBef>
                <a:spcPts val="1000"/>
              </a:spcBef>
              <a:spcAft>
                <a:spcPts val="0"/>
              </a:spcAft>
              <a:buClrTx/>
              <a:buSzPts val="2600"/>
              <a:buFont typeface="Arial" panose="020B0604020202020204" pitchFamily="34" charset="0"/>
              <a:buChar char="•"/>
            </a:pPr>
            <a:r>
              <a:rPr lang="en-US" sz="2600" dirty="0">
                <a:solidFill>
                  <a:srgbClr val="000000"/>
                </a:solidFill>
              </a:rPr>
              <a:t>Assesses the impact of assumptions on the model and the robustness of the results</a:t>
            </a:r>
          </a:p>
          <a:p>
            <a:pPr marL="787400" lvl="1" indent="-342900" algn="l" rtl="0">
              <a:spcBef>
                <a:spcPts val="500"/>
              </a:spcBef>
              <a:spcAft>
                <a:spcPts val="0"/>
              </a:spcAft>
              <a:buClrTx/>
              <a:buSzPct val="100000"/>
              <a:buFont typeface="Arial" panose="020B0604020202020204" pitchFamily="34" charset="0"/>
              <a:buChar char="•"/>
            </a:pPr>
            <a:r>
              <a:rPr lang="en-US" sz="2200" dirty="0">
                <a:solidFill>
                  <a:srgbClr val="000000"/>
                </a:solidFill>
              </a:rPr>
              <a:t>Given the uncertainty of these assumptions, it’s important to understand which variables drive the biggest changes in the model to know where uncertainty might have the biggest impact on the model outcomes </a:t>
            </a:r>
            <a:endParaRPr lang="en-US" sz="2600" dirty="0">
              <a:solidFill>
                <a:srgbClr val="000000"/>
              </a:solidFill>
            </a:endParaRPr>
          </a:p>
          <a:p>
            <a:pPr lvl="0" indent="-457200" algn="l" rtl="0">
              <a:spcBef>
                <a:spcPts val="1000"/>
              </a:spcBef>
              <a:spcAft>
                <a:spcPts val="0"/>
              </a:spcAft>
              <a:buClrTx/>
              <a:buSzPts val="2600"/>
              <a:buFont typeface="Arial" panose="020B0604020202020204" pitchFamily="34" charset="0"/>
              <a:buChar char="•"/>
            </a:pPr>
            <a:r>
              <a:rPr lang="en-US" sz="2600" dirty="0">
                <a:solidFill>
                  <a:srgbClr val="000000"/>
                </a:solidFill>
              </a:rPr>
              <a:t>Tests whether the outcomes are of the same direction or of a similar magnitude when these assumptions are varied (each assumption is varied higher or lower by a set percentage)</a:t>
            </a:r>
            <a:endParaRPr sz="2600" dirty="0">
              <a:solidFill>
                <a:srgbClr val="000000"/>
              </a:solidFill>
            </a:endParaRPr>
          </a:p>
          <a:p>
            <a:pPr marL="812800" lvl="1" indent="-342900" algn="l" rtl="0">
              <a:spcBef>
                <a:spcPts val="500"/>
              </a:spcBef>
              <a:spcAft>
                <a:spcPts val="0"/>
              </a:spcAft>
              <a:buClrTx/>
              <a:buSzPts val="2200"/>
              <a:buFont typeface="Arial" panose="020B0604020202020204" pitchFamily="34" charset="0"/>
              <a:buChar char="•"/>
            </a:pPr>
            <a:r>
              <a:rPr lang="en-US" sz="2200" dirty="0">
                <a:solidFill>
                  <a:srgbClr val="000000"/>
                </a:solidFill>
              </a:rPr>
              <a:t>Tornado diagrams are commonly used to visually display the impact of these variables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f7523f7958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Tornado diagram example</a:t>
            </a:r>
            <a:endParaRPr dirty="0"/>
          </a:p>
        </p:txBody>
      </p:sp>
      <p:pic>
        <p:nvPicPr>
          <p:cNvPr id="1026" name="Picture 2" descr="10: Tornado diagram showing the effect of changing specific parameters ...">
            <a:extLst>
              <a:ext uri="{FF2B5EF4-FFF2-40B4-BE49-F238E27FC236}">
                <a16:creationId xmlns:a16="http://schemas.microsoft.com/office/drawing/2014/main" id="{6E6DD5FF-D9D5-A6C3-A23F-C8D636C0F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03" y="1603741"/>
            <a:ext cx="9741502" cy="39424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ED44C8-BB9B-D21A-9118-808F19501BE5}"/>
              </a:ext>
            </a:extLst>
          </p:cNvPr>
          <p:cNvSpPr/>
          <p:nvPr/>
        </p:nvSpPr>
        <p:spPr>
          <a:xfrm>
            <a:off x="552903" y="1407886"/>
            <a:ext cx="1000126" cy="638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Validation of BIM</a:t>
            </a:r>
            <a:endParaRPr dirty="0"/>
          </a:p>
        </p:txBody>
      </p:sp>
      <p:sp>
        <p:nvSpPr>
          <p:cNvPr id="205" name="Google Shape;205;p1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indent="-457200">
              <a:buClr>
                <a:srgbClr val="000000"/>
              </a:buClr>
              <a:buSzPts val="2600"/>
            </a:pPr>
            <a:r>
              <a:rPr lang="en-US" sz="2600" dirty="0">
                <a:solidFill>
                  <a:srgbClr val="000000"/>
                </a:solidFill>
              </a:rPr>
              <a:t>Face validation of the model with decision makers </a:t>
            </a:r>
          </a:p>
          <a:p>
            <a:pPr indent="-457200">
              <a:buClr>
                <a:srgbClr val="000000"/>
              </a:buClr>
              <a:buSzPts val="2600"/>
            </a:pPr>
            <a:r>
              <a:rPr lang="en-US" sz="2600" dirty="0">
                <a:solidFill>
                  <a:srgbClr val="000000"/>
                </a:solidFill>
              </a:rPr>
              <a:t>Validation of inputs, sources, and calculations</a:t>
            </a:r>
            <a:endParaRPr dirty="0"/>
          </a:p>
          <a:p>
            <a:pPr marL="228600" lvl="0" indent="-63500" algn="l" rtl="0">
              <a:lnSpc>
                <a:spcPct val="90000"/>
              </a:lnSpc>
              <a:spcBef>
                <a:spcPts val="1000"/>
              </a:spcBef>
              <a:spcAft>
                <a:spcPts val="0"/>
              </a:spcAft>
              <a:buClr>
                <a:srgbClr val="00205B"/>
              </a:buClr>
              <a:buSzPts val="2600"/>
              <a:buNone/>
            </a:pPr>
            <a:endParaRPr sz="2600" dirty="0">
              <a:solidFill>
                <a:srgbClr val="000000"/>
              </a:solidFill>
            </a:endParaRPr>
          </a:p>
          <a:p>
            <a:pPr marL="228600" lvl="0" indent="-63500" algn="l" rtl="0">
              <a:lnSpc>
                <a:spcPct val="90000"/>
              </a:lnSpc>
              <a:spcBef>
                <a:spcPts val="1000"/>
              </a:spcBef>
              <a:spcAft>
                <a:spcPts val="0"/>
              </a:spcAft>
              <a:buClr>
                <a:srgbClr val="00205B"/>
              </a:buClr>
              <a:buSzPts val="2600"/>
              <a:buNone/>
            </a:pPr>
            <a:endParaRPr sz="2600" dirty="0">
              <a:solidFill>
                <a:srgbClr val="000000"/>
              </a:solidFill>
            </a:endParaRPr>
          </a:p>
          <a:p>
            <a:pPr marL="228600" lvl="0" indent="-228600" algn="l" rtl="0">
              <a:lnSpc>
                <a:spcPct val="90000"/>
              </a:lnSpc>
              <a:spcBef>
                <a:spcPts val="1000"/>
              </a:spcBef>
              <a:spcAft>
                <a:spcPts val="0"/>
              </a:spcAft>
              <a:buClr>
                <a:srgbClr val="00205B"/>
              </a:buClr>
              <a:buSzPts val="28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Key Considerations</a:t>
            </a:r>
            <a:endParaRPr/>
          </a:p>
        </p:txBody>
      </p:sp>
      <p:sp>
        <p:nvSpPr>
          <p:cNvPr id="212" name="Google Shape;212;p19"/>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Collect inputs and data from quality sources (e.g., published clinical trials, published literature, accredited national statistics, data provided by the budget holder)</a:t>
            </a:r>
            <a:endParaRPr lang="en-US" sz="2400"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Cite references and clearly define assumptions to enhance transparency and validity</a:t>
            </a:r>
            <a:endParaRPr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Ensure customization to address specific needs of the budget holder (e.g., outcomes of interest to the budget holder) </a:t>
            </a:r>
            <a:endParaRPr dirty="0"/>
          </a:p>
          <a:p>
            <a:pPr marL="228600" lvl="0" indent="-228600" algn="l" rtl="0">
              <a:lnSpc>
                <a:spcPct val="90000"/>
              </a:lnSpc>
              <a:spcBef>
                <a:spcPts val="1000"/>
              </a:spcBef>
              <a:spcAft>
                <a:spcPts val="0"/>
              </a:spcAft>
              <a:buClr>
                <a:srgbClr val="000000"/>
              </a:buClr>
              <a:buSzPts val="2600"/>
              <a:buChar char="•"/>
            </a:pPr>
            <a:r>
              <a:rPr lang="en-US" sz="2600" dirty="0">
                <a:solidFill>
                  <a:srgbClr val="000000"/>
                </a:solidFill>
              </a:rPr>
              <a:t>Utilize visuals (e.g., budget impact curve, tornado diagram) when presenting BIA results </a:t>
            </a:r>
            <a:endParaRPr dirty="0"/>
          </a:p>
          <a:p>
            <a:pPr marL="228600" lvl="0" indent="-63500" algn="l" rtl="0">
              <a:lnSpc>
                <a:spcPct val="90000"/>
              </a:lnSpc>
              <a:spcBef>
                <a:spcPts val="1000"/>
              </a:spcBef>
              <a:spcAft>
                <a:spcPts val="0"/>
              </a:spcAft>
              <a:buClr>
                <a:srgbClr val="00205B"/>
              </a:buClr>
              <a:buSzPts val="2600"/>
              <a:buNone/>
            </a:pPr>
            <a:endParaRPr sz="2600" dirty="0">
              <a:solidFill>
                <a:srgbClr val="000000"/>
              </a:solidFill>
            </a:endParaRPr>
          </a:p>
          <a:p>
            <a:pPr marL="0" lvl="0" indent="0" algn="l" rtl="0">
              <a:lnSpc>
                <a:spcPct val="90000"/>
              </a:lnSpc>
              <a:spcBef>
                <a:spcPts val="1000"/>
              </a:spcBef>
              <a:spcAft>
                <a:spcPts val="0"/>
              </a:spcAft>
              <a:buClr>
                <a:srgbClr val="00205B"/>
              </a:buClr>
              <a:buSzPts val="2600"/>
              <a:buNone/>
            </a:pPr>
            <a:endParaRPr sz="2600" dirty="0">
              <a:solidFill>
                <a:srgbClr val="000000"/>
              </a:solidFill>
            </a:endParaRPr>
          </a:p>
          <a:p>
            <a:pPr marL="228600" lvl="0" indent="-228600" algn="l" rtl="0">
              <a:lnSpc>
                <a:spcPct val="90000"/>
              </a:lnSpc>
              <a:spcBef>
                <a:spcPts val="1000"/>
              </a:spcBef>
              <a:spcAft>
                <a:spcPts val="0"/>
              </a:spcAft>
              <a:buClr>
                <a:srgbClr val="00205B"/>
              </a:buClr>
              <a:buSzPts val="2600"/>
              <a:buFont typeface="Arial"/>
              <a:buNone/>
            </a:pPr>
            <a:endParaRPr sz="2600"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xfrm>
            <a:off x="3778881" y="1953643"/>
            <a:ext cx="8840949" cy="21693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7200"/>
              <a:buFont typeface="Arial"/>
              <a:buNone/>
            </a:pPr>
            <a:r>
              <a:rPr lang="en-US" dirty="0">
                <a:solidFill>
                  <a:schemeClr val="lt1"/>
                </a:solidFill>
              </a:rPr>
              <a:t>Helpful resources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Helpful resources</a:t>
            </a:r>
            <a:endParaRPr/>
          </a:p>
        </p:txBody>
      </p:sp>
      <p:sp>
        <p:nvSpPr>
          <p:cNvPr id="224" name="Google Shape;224;p22"/>
          <p:cNvSpPr txBox="1">
            <a:spLocks noGrp="1"/>
          </p:cNvSpPr>
          <p:nvPr>
            <p:ph type="body" idx="1"/>
          </p:nvPr>
        </p:nvSpPr>
        <p:spPr>
          <a:xfrm>
            <a:off x="838200" y="1558338"/>
            <a:ext cx="10655106" cy="4350093"/>
          </a:xfrm>
          <a:prstGeom prst="rect">
            <a:avLst/>
          </a:prstGeom>
          <a:noFill/>
          <a:ln>
            <a:noFill/>
          </a:ln>
        </p:spPr>
        <p:txBody>
          <a:bodyPr spcFirstLastPara="1" wrap="square" lIns="91425" tIns="45700" rIns="91425" bIns="45700" anchor="t" anchorCtr="0">
            <a:noAutofit/>
          </a:bodyPr>
          <a:lstStyle/>
          <a:p>
            <a:pPr marL="228600" lvl="0" indent="-215900" algn="l" rtl="0">
              <a:lnSpc>
                <a:spcPct val="70000"/>
              </a:lnSpc>
              <a:spcBef>
                <a:spcPts val="0"/>
              </a:spcBef>
              <a:spcAft>
                <a:spcPts val="0"/>
              </a:spcAft>
              <a:buClr>
                <a:srgbClr val="000000"/>
              </a:buClr>
              <a:buSzPts val="2180"/>
              <a:buChar char="•"/>
            </a:pPr>
            <a:r>
              <a:rPr lang="en-US" sz="2180" dirty="0">
                <a:solidFill>
                  <a:srgbClr val="000000"/>
                </a:solidFill>
              </a:rPr>
              <a:t>ISPOR: </a:t>
            </a:r>
            <a:endParaRPr sz="2180" dirty="0"/>
          </a:p>
          <a:p>
            <a:pPr marL="742950" lvl="1" indent="-273050" algn="l" rtl="0">
              <a:lnSpc>
                <a:spcPct val="70000"/>
              </a:lnSpc>
              <a:spcBef>
                <a:spcPts val="500"/>
              </a:spcBef>
              <a:spcAft>
                <a:spcPts val="0"/>
              </a:spcAft>
              <a:buSzPts val="1840"/>
              <a:buChar char="▪"/>
            </a:pPr>
            <a:r>
              <a:rPr lang="en-US" sz="1840" dirty="0">
                <a:solidFill>
                  <a:srgbClr val="000000"/>
                </a:solidFill>
              </a:rPr>
              <a:t>- Training courses: </a:t>
            </a:r>
            <a:r>
              <a:rPr lang="en-US" sz="1840" u="sng" dirty="0">
                <a:solidFill>
                  <a:srgbClr val="000000"/>
                </a:solidFill>
                <a:hlinkClick r:id="rId3">
                  <a:extLst>
                    <a:ext uri="{A12FA001-AC4F-418D-AE19-62706E023703}">
                      <ahyp:hlinkClr xmlns:ahyp="http://schemas.microsoft.com/office/drawing/2018/hyperlinkcolor" val="tx"/>
                    </a:ext>
                  </a:extLst>
                </a:hlinkClick>
              </a:rPr>
              <a:t>https://www.ispor.org/conferences-education/education-training/virtual/distance-learning/introduction-to-budget-impact-analysis-bia-part-ii</a:t>
            </a:r>
            <a:endParaRPr sz="1840" dirty="0">
              <a:solidFill>
                <a:srgbClr val="000000"/>
              </a:solidFill>
            </a:endParaRPr>
          </a:p>
          <a:p>
            <a:pPr marL="742950" lvl="1" indent="-273050" algn="l" rtl="0">
              <a:lnSpc>
                <a:spcPct val="70000"/>
              </a:lnSpc>
              <a:spcBef>
                <a:spcPts val="500"/>
              </a:spcBef>
              <a:spcAft>
                <a:spcPts val="0"/>
              </a:spcAft>
              <a:buSzPts val="1840"/>
              <a:buChar char="▪"/>
            </a:pPr>
            <a:r>
              <a:rPr lang="en-US" sz="1840" dirty="0">
                <a:solidFill>
                  <a:srgbClr val="000000"/>
                </a:solidFill>
              </a:rPr>
              <a:t>- Good practice guideline: </a:t>
            </a:r>
            <a:r>
              <a:rPr lang="en-US" sz="1840" u="sng" dirty="0">
                <a:solidFill>
                  <a:srgbClr val="000000"/>
                </a:solidFill>
                <a:hlinkClick r:id="rId4">
                  <a:extLst>
                    <a:ext uri="{A12FA001-AC4F-418D-AE19-62706E023703}">
                      <ahyp:hlinkClr xmlns:ahyp="http://schemas.microsoft.com/office/drawing/2018/hyperlinkcolor" val="tx"/>
                    </a:ext>
                  </a:extLst>
                </a:hlinkClick>
              </a:rPr>
              <a:t>https://www.ispor.org/heor-resources/good-practices/article/principles-of-good-practice-for-budget-impact-analysis-ii</a:t>
            </a:r>
            <a:endParaRPr sz="1840" dirty="0">
              <a:solidFill>
                <a:srgbClr val="000000"/>
              </a:solidFill>
            </a:endParaRPr>
          </a:p>
          <a:p>
            <a:pPr marL="228600" lvl="0" indent="-215900" algn="l" rtl="0">
              <a:lnSpc>
                <a:spcPct val="70000"/>
              </a:lnSpc>
              <a:spcBef>
                <a:spcPts val="1000"/>
              </a:spcBef>
              <a:spcAft>
                <a:spcPts val="0"/>
              </a:spcAft>
              <a:buClr>
                <a:srgbClr val="000000"/>
              </a:buClr>
              <a:buSzPts val="2180"/>
              <a:buChar char="•"/>
            </a:pPr>
            <a:r>
              <a:rPr lang="en-US" sz="2180" dirty="0">
                <a:solidFill>
                  <a:srgbClr val="000000"/>
                </a:solidFill>
              </a:rPr>
              <a:t>NICE:</a:t>
            </a:r>
            <a:endParaRPr sz="2180" dirty="0"/>
          </a:p>
          <a:p>
            <a:pPr marL="742950" lvl="1" indent="-273050" algn="l" rtl="0">
              <a:lnSpc>
                <a:spcPct val="70000"/>
              </a:lnSpc>
              <a:spcBef>
                <a:spcPts val="500"/>
              </a:spcBef>
              <a:spcAft>
                <a:spcPts val="0"/>
              </a:spcAft>
              <a:buSzPts val="1840"/>
              <a:buChar char="▪"/>
            </a:pPr>
            <a:r>
              <a:rPr lang="en-US" sz="1840" dirty="0">
                <a:solidFill>
                  <a:srgbClr val="000000"/>
                </a:solidFill>
              </a:rPr>
              <a:t>- Budget impact template (.xlsx): </a:t>
            </a:r>
            <a:r>
              <a:rPr lang="en-US" sz="1840" u="sng" dirty="0">
                <a:solidFill>
                  <a:srgbClr val="000000"/>
                </a:solidFill>
                <a:hlinkClick r:id="rId5">
                  <a:extLst>
                    <a:ext uri="{A12FA001-AC4F-418D-AE19-62706E023703}">
                      <ahyp:hlinkClr xmlns:ahyp="http://schemas.microsoft.com/office/drawing/2018/hyperlinkcolor" val="tx"/>
                    </a:ext>
                  </a:extLst>
                </a:hlinkClick>
              </a:rPr>
              <a:t>https://www.nice.org.uk/Media/Default/About/what-we-do/our-programmes/evidence-standards-framework/budget-impact-template.xlsx</a:t>
            </a:r>
            <a:endParaRPr sz="1840" dirty="0">
              <a:solidFill>
                <a:srgbClr val="000000"/>
              </a:solidFill>
            </a:endParaRPr>
          </a:p>
          <a:p>
            <a:pPr marL="742950" lvl="1" indent="-273050" algn="l" rtl="0">
              <a:lnSpc>
                <a:spcPct val="70000"/>
              </a:lnSpc>
              <a:spcBef>
                <a:spcPts val="500"/>
              </a:spcBef>
              <a:spcAft>
                <a:spcPts val="0"/>
              </a:spcAft>
              <a:buSzPts val="1840"/>
              <a:buChar char="▪"/>
            </a:pPr>
            <a:r>
              <a:rPr lang="en-US" sz="1840" dirty="0">
                <a:solidFill>
                  <a:srgbClr val="000000"/>
                </a:solidFill>
              </a:rPr>
              <a:t>- Budget impact analysis template (.docx): </a:t>
            </a:r>
            <a:r>
              <a:rPr lang="en-US" sz="1840" u="sng" dirty="0">
                <a:solidFill>
                  <a:srgbClr val="000000"/>
                </a:solidFill>
                <a:hlinkClick r:id="rId6">
                  <a:extLst>
                    <a:ext uri="{A12FA001-AC4F-418D-AE19-62706E023703}">
                      <ahyp:hlinkClr xmlns:ahyp="http://schemas.microsoft.com/office/drawing/2018/hyperlinkcolor" val="tx"/>
                    </a:ext>
                  </a:extLst>
                </a:hlinkClick>
              </a:rPr>
              <a:t>https://www.nice.org.uk/Media/Default/About/what-we-do/NICE-guidance/NICE-technology-appraisals/Company-budget-impact-analysis-submission.docx</a:t>
            </a:r>
            <a:endParaRPr sz="1840" dirty="0">
              <a:solidFill>
                <a:srgbClr val="000000"/>
              </a:solidFill>
            </a:endParaRPr>
          </a:p>
          <a:p>
            <a:pPr marL="742950" lvl="1" indent="-273050" algn="l" rtl="0">
              <a:lnSpc>
                <a:spcPct val="70000"/>
              </a:lnSpc>
              <a:spcBef>
                <a:spcPts val="500"/>
              </a:spcBef>
              <a:spcAft>
                <a:spcPts val="0"/>
              </a:spcAft>
              <a:buSzPts val="1840"/>
              <a:buChar char="▪"/>
            </a:pPr>
            <a:r>
              <a:rPr lang="en-US" sz="1840" dirty="0">
                <a:solidFill>
                  <a:srgbClr val="000000"/>
                </a:solidFill>
              </a:rPr>
              <a:t>- (Note: the currency unit in NICE templates is in Euro </a:t>
            </a:r>
            <a:r>
              <a:rPr lang="en-US" sz="1840" b="0" i="0" dirty="0">
                <a:solidFill>
                  <a:srgbClr val="202124"/>
                </a:solidFill>
                <a:latin typeface="Roboto"/>
                <a:ea typeface="Roboto"/>
                <a:cs typeface="Roboto"/>
                <a:sym typeface="Roboto"/>
              </a:rPr>
              <a:t>€</a:t>
            </a:r>
            <a:r>
              <a:rPr lang="en-US" sz="1840" dirty="0">
                <a:solidFill>
                  <a:srgbClr val="000000"/>
                </a:solidFill>
              </a:rPr>
              <a:t>)</a:t>
            </a:r>
            <a:endParaRPr sz="1840" dirty="0"/>
          </a:p>
          <a:p>
            <a:pPr marL="228600" lvl="0" indent="-215900" algn="l" rtl="0">
              <a:lnSpc>
                <a:spcPct val="70000"/>
              </a:lnSpc>
              <a:spcBef>
                <a:spcPts val="1000"/>
              </a:spcBef>
              <a:spcAft>
                <a:spcPts val="0"/>
              </a:spcAft>
              <a:buClr>
                <a:srgbClr val="000000"/>
              </a:buClr>
              <a:buSzPts val="2180"/>
              <a:buChar char="•"/>
            </a:pPr>
            <a:r>
              <a:rPr lang="en-US" sz="2180" dirty="0">
                <a:solidFill>
                  <a:srgbClr val="000000"/>
                </a:solidFill>
              </a:rPr>
              <a:t>Other sources: </a:t>
            </a:r>
            <a:endParaRPr sz="2180" dirty="0"/>
          </a:p>
          <a:p>
            <a:pPr marL="742950" lvl="1" indent="-273050" algn="l" rtl="0">
              <a:lnSpc>
                <a:spcPct val="70000"/>
              </a:lnSpc>
              <a:spcBef>
                <a:spcPts val="500"/>
              </a:spcBef>
              <a:spcAft>
                <a:spcPts val="0"/>
              </a:spcAft>
              <a:buSzPts val="1840"/>
              <a:buChar char="▪"/>
            </a:pPr>
            <a:r>
              <a:rPr lang="en-US" sz="1840" dirty="0">
                <a:solidFill>
                  <a:srgbClr val="000000"/>
                </a:solidFill>
              </a:rPr>
              <a:t>- VA’s Health Economics Resource Center (HERC): </a:t>
            </a:r>
            <a:r>
              <a:rPr lang="en-US" sz="1840" u="sng" dirty="0">
                <a:solidFill>
                  <a:srgbClr val="000000"/>
                </a:solidFill>
                <a:hlinkClick r:id="rId7">
                  <a:extLst>
                    <a:ext uri="{A12FA001-AC4F-418D-AE19-62706E023703}">
                      <ahyp:hlinkClr xmlns:ahyp="http://schemas.microsoft.com/office/drawing/2018/hyperlinkcolor" val="tx"/>
                    </a:ext>
                  </a:extLst>
                </a:hlinkClick>
              </a:rPr>
              <a:t>https://www.herc.research.va.gov/include/page.asp?ID=home</a:t>
            </a:r>
            <a:endParaRPr sz="1840" dirty="0">
              <a:solidFill>
                <a:srgbClr val="000000"/>
              </a:solidFill>
            </a:endParaRPr>
          </a:p>
          <a:p>
            <a:pPr marL="742950" lvl="1" indent="-156209" algn="l" rtl="0">
              <a:lnSpc>
                <a:spcPct val="70000"/>
              </a:lnSpc>
              <a:spcBef>
                <a:spcPts val="500"/>
              </a:spcBef>
              <a:spcAft>
                <a:spcPts val="0"/>
              </a:spcAft>
              <a:buSzPts val="2040"/>
              <a:buNone/>
            </a:pPr>
            <a:endParaRPr sz="184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References</a:t>
            </a:r>
            <a:endParaRPr/>
          </a:p>
        </p:txBody>
      </p:sp>
      <p:sp>
        <p:nvSpPr>
          <p:cNvPr id="231" name="Google Shape;231;p23"/>
          <p:cNvSpPr txBox="1">
            <a:spLocks noGrp="1"/>
          </p:cNvSpPr>
          <p:nvPr>
            <p:ph type="body" idx="1"/>
          </p:nvPr>
        </p:nvSpPr>
        <p:spPr>
          <a:xfrm>
            <a:off x="838200" y="1825625"/>
            <a:ext cx="10767646" cy="3903663"/>
          </a:xfrm>
          <a:prstGeom prst="rect">
            <a:avLst/>
          </a:prstGeom>
          <a:noFill/>
          <a:ln>
            <a:noFill/>
          </a:ln>
        </p:spPr>
        <p:txBody>
          <a:bodyPr spcFirstLastPara="1" wrap="square" lIns="91425" tIns="45700" rIns="91425" bIns="45700" anchor="t" anchorCtr="0">
            <a:normAutofit fontScale="92500" lnSpcReduction="10000"/>
          </a:bodyPr>
          <a:lstStyle/>
          <a:p>
            <a:pPr marL="514350" lvl="0" indent="-514381" algn="l" rtl="0">
              <a:lnSpc>
                <a:spcPct val="90000"/>
              </a:lnSpc>
              <a:spcBef>
                <a:spcPts val="0"/>
              </a:spcBef>
              <a:spcAft>
                <a:spcPts val="0"/>
              </a:spcAft>
              <a:buClr>
                <a:srgbClr val="000000"/>
              </a:buClr>
              <a:buSzPct val="100000"/>
              <a:buFont typeface="Arial"/>
              <a:buAutoNum type="arabicPeriod"/>
            </a:pPr>
            <a:r>
              <a:rPr lang="en-US" sz="1900" b="0" i="0">
                <a:solidFill>
                  <a:srgbClr val="000000"/>
                </a:solidFill>
                <a:latin typeface="Arial"/>
                <a:ea typeface="Arial"/>
                <a:cs typeface="Arial"/>
                <a:sym typeface="Arial"/>
              </a:rPr>
              <a:t>Sullivan SD, Mauskopf JA, Augustovski F, Caro JJ, Lee KM, Minchin M, Orlewska E, Penna P, Barrios JM, Shau WY. Budget impact analysis—principles of good practice: report of the ISPOR 2012 Budget Impact Analysis Good Practice II Task Force. Value in health. 2014 Jan 1;17(1):5-14.</a:t>
            </a:r>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b="0" i="0">
                <a:solidFill>
                  <a:srgbClr val="000000"/>
                </a:solidFill>
                <a:latin typeface="Arial"/>
                <a:ea typeface="Arial"/>
                <a:cs typeface="Arial"/>
                <a:sym typeface="Arial"/>
              </a:rPr>
              <a:t>Antoñanzas F, Terkola R, Overton PM, Shalet N, Postma M. Defining and measuring the affordability of new medicines: a systematic review. Pharmacoeconomics. 2017 Aug;35(8):777-91.</a:t>
            </a:r>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b="0" i="0">
                <a:solidFill>
                  <a:srgbClr val="000000"/>
                </a:solidFill>
                <a:latin typeface="Arial"/>
                <a:ea typeface="Arial"/>
                <a:cs typeface="Arial"/>
                <a:sym typeface="Arial"/>
              </a:rPr>
              <a:t>Mauskopf J, Earnshaw S. A methodological review of US budget-impact models for new drugs. Pharmacoeconomics. 2016 Nov;34(11):1111-31.</a:t>
            </a:r>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a:solidFill>
                  <a:srgbClr val="000000"/>
                </a:solidFill>
              </a:rPr>
              <a:t>National Institute for Health and Care Excellence (website). Accessed on: September 18, 2021. Available at: </a:t>
            </a:r>
            <a:r>
              <a:rPr lang="en-US" sz="1900" u="sng">
                <a:solidFill>
                  <a:srgbClr val="0076CF"/>
                </a:solidFill>
                <a:hlinkClick r:id="rId3">
                  <a:extLst>
                    <a:ext uri="{A12FA001-AC4F-418D-AE19-62706E023703}">
                      <ahyp:hlinkClr xmlns:ahyp="http://schemas.microsoft.com/office/drawing/2018/hyperlinkcolor" val="tx"/>
                    </a:ext>
                  </a:extLst>
                </a:hlinkClick>
              </a:rPr>
              <a:t>https://www.nice.org.uk</a:t>
            </a:r>
            <a:r>
              <a:rPr lang="en-US" sz="1900" u="sng">
                <a:solidFill>
                  <a:srgbClr val="000000"/>
                </a:solidFill>
                <a:hlinkClick r:id="rId3">
                  <a:extLst>
                    <a:ext uri="{A12FA001-AC4F-418D-AE19-62706E023703}">
                      <ahyp:hlinkClr xmlns:ahyp="http://schemas.microsoft.com/office/drawing/2018/hyperlinkcolor" val="tx"/>
                    </a:ext>
                  </a:extLst>
                </a:hlinkClick>
              </a:rPr>
              <a:t>/</a:t>
            </a:r>
            <a:endParaRPr sz="1900">
              <a:solidFill>
                <a:srgbClr val="000000"/>
              </a:solidFill>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u="sng">
                <a:solidFill>
                  <a:srgbClr val="000000"/>
                </a:solidFill>
                <a:hlinkClick r:id="rId4">
                  <a:extLst>
                    <a:ext uri="{A12FA001-AC4F-418D-AE19-62706E023703}">
                      <ahyp:hlinkClr xmlns:ahyp="http://schemas.microsoft.com/office/drawing/2018/hyperlinkcolor" val="tx"/>
                    </a:ext>
                  </a:extLst>
                </a:hlinkClick>
              </a:rPr>
              <a:t>https://www.nice.org.uk/about/what-we-do/into-practice/audit-and-service-improvement/costing-tools</a:t>
            </a:r>
            <a:endParaRPr sz="1900">
              <a:solidFill>
                <a:srgbClr val="000000"/>
              </a:solidFill>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u="sng">
                <a:solidFill>
                  <a:srgbClr val="000000"/>
                </a:solidFill>
                <a:hlinkClick r:id="rId5">
                  <a:extLst>
                    <a:ext uri="{A12FA001-AC4F-418D-AE19-62706E023703}">
                      <ahyp:hlinkClr xmlns:ahyp="http://schemas.microsoft.com/office/drawing/2018/hyperlinkcolor" val="tx"/>
                    </a:ext>
                  </a:extLst>
                </a:hlinkClick>
              </a:rPr>
              <a:t>https://www.herc.research.va.gov/include/page.asp?ID=home</a:t>
            </a:r>
            <a:endParaRPr sz="1900">
              <a:solidFill>
                <a:srgbClr val="000000"/>
              </a:solidFill>
            </a:endParaRPr>
          </a:p>
          <a:p>
            <a:pPr marL="514350" lvl="0" indent="-514381" algn="l" rtl="0">
              <a:lnSpc>
                <a:spcPct val="90000"/>
              </a:lnSpc>
              <a:spcBef>
                <a:spcPts val="1000"/>
              </a:spcBef>
              <a:spcAft>
                <a:spcPts val="0"/>
              </a:spcAft>
              <a:buClr>
                <a:srgbClr val="000000"/>
              </a:buClr>
              <a:buSzPct val="100000"/>
              <a:buFont typeface="Arial"/>
              <a:buAutoNum type="arabicPeriod"/>
            </a:pPr>
            <a:r>
              <a:rPr lang="en-US" sz="1900" u="sng">
                <a:solidFill>
                  <a:srgbClr val="000000"/>
                </a:solidFill>
                <a:hlinkClick r:id="rId6">
                  <a:extLst>
                    <a:ext uri="{A12FA001-AC4F-418D-AE19-62706E023703}">
                      <ahyp:hlinkClr xmlns:ahyp="http://schemas.microsoft.com/office/drawing/2018/hyperlinkcolor" val="tx"/>
                    </a:ext>
                  </a:extLst>
                </a:hlinkClick>
              </a:rPr>
              <a:t>https://noahe.ca/download/budget_impact_models.pdf</a:t>
            </a:r>
            <a:endParaRPr sz="1900">
              <a:solidFill>
                <a:srgbClr val="000000"/>
              </a:solidFill>
            </a:endParaRPr>
          </a:p>
          <a:p>
            <a:pPr marL="514350" lvl="0" indent="-349885" algn="l" rtl="0">
              <a:lnSpc>
                <a:spcPct val="90000"/>
              </a:lnSpc>
              <a:spcBef>
                <a:spcPts val="1000"/>
              </a:spcBef>
              <a:spcAft>
                <a:spcPts val="0"/>
              </a:spcAft>
              <a:buClr>
                <a:srgbClr val="00205B"/>
              </a:buClr>
              <a:buSzPct val="100000"/>
              <a:buFont typeface="Arial"/>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Breyanne Bannister, PharmD, MS and AMCP SOPRC members for </a:t>
            </a:r>
            <a:r>
              <a:rPr lang="en-US" sz="4000" b="0" dirty="0">
                <a:solidFill>
                  <a:schemeClr val="lt1"/>
                </a:solidFill>
              </a:rPr>
              <a:t>updating this presentation for 2024</a:t>
            </a:r>
            <a:endParaRPr sz="4000" b="0"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4328932" y="1755572"/>
            <a:ext cx="8121935" cy="21693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7200"/>
              <a:buFont typeface="Arial"/>
              <a:buNone/>
            </a:pPr>
            <a:r>
              <a:rPr lang="en-US" dirty="0">
                <a:solidFill>
                  <a:schemeClr val="lt1"/>
                </a:solidFill>
              </a:rPr>
              <a:t>Introduction of BIA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To improve patient health by ensuring access to </a:t>
            </a:r>
            <a:endParaRPr/>
          </a:p>
          <a:p>
            <a:pPr marL="0" marR="0" lvl="0" indent="0" algn="l" rtl="0">
              <a:spcBef>
                <a:spcPts val="0"/>
              </a:spcBef>
              <a:spcAft>
                <a:spcPts val="0"/>
              </a:spcAft>
              <a:buNone/>
            </a:pPr>
            <a:r>
              <a:rPr lang="en-US" sz="3200">
                <a:solidFill>
                  <a:schemeClr val="lt1"/>
                </a:solidFill>
                <a:latin typeface="Arial"/>
                <a:ea typeface="Arial"/>
                <a:cs typeface="Arial"/>
                <a:sym typeface="Arial"/>
              </a:rPr>
              <a:t>high-quality, cost-effective medications and other therapies. </a:t>
            </a:r>
            <a:endParaRPr/>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1C84C"/>
                </a:solidFill>
                <a:latin typeface="Arial"/>
                <a:ea typeface="Arial"/>
                <a:cs typeface="Arial"/>
                <a:sym typeface="Arial"/>
              </a:rPr>
              <a:t>Mission &amp; Vision</a:t>
            </a:r>
            <a:endParaRPr/>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Definition of BIA</a:t>
            </a:r>
            <a:endParaRPr/>
          </a:p>
        </p:txBody>
      </p:sp>
      <p:sp>
        <p:nvSpPr>
          <p:cNvPr id="56" name="Google Shape;56;p4"/>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5B"/>
              </a:buClr>
              <a:buSzPts val="2600"/>
              <a:buNone/>
            </a:pPr>
            <a:r>
              <a:rPr lang="en-US" sz="2600"/>
              <a:t>A budget impact analysis (BIA) is:</a:t>
            </a:r>
            <a:endParaRPr/>
          </a:p>
        </p:txBody>
      </p:sp>
      <p:sp>
        <p:nvSpPr>
          <p:cNvPr id="57" name="Google Shape;57;p4"/>
          <p:cNvSpPr txBox="1"/>
          <p:nvPr/>
        </p:nvSpPr>
        <p:spPr>
          <a:xfrm>
            <a:off x="1406768" y="2736502"/>
            <a:ext cx="910883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rgbClr val="000000"/>
                </a:solidFill>
                <a:latin typeface="Arial"/>
                <a:ea typeface="Arial"/>
                <a:cs typeface="Arial"/>
                <a:sym typeface="Arial"/>
              </a:rPr>
              <a:t>an evidence-based analysis used to assess the </a:t>
            </a:r>
            <a:r>
              <a:rPr lang="en-US" sz="2600" b="0" i="1" u="none" strike="noStrike" cap="none" dirty="0">
                <a:solidFill>
                  <a:srgbClr val="000000"/>
                </a:solidFill>
                <a:latin typeface="Arial"/>
                <a:ea typeface="Arial"/>
                <a:cs typeface="Arial"/>
                <a:sym typeface="Arial"/>
              </a:rPr>
              <a:t>financial consequences</a:t>
            </a:r>
            <a:r>
              <a:rPr lang="en-US" sz="2600" b="0" i="0" u="none" strike="noStrike" cap="none" dirty="0">
                <a:solidFill>
                  <a:srgbClr val="000000"/>
                </a:solidFill>
                <a:latin typeface="Arial"/>
                <a:ea typeface="Arial"/>
                <a:cs typeface="Arial"/>
                <a:sym typeface="Arial"/>
              </a:rPr>
              <a:t> of the adoption of a new intervention, given the available budget and resources</a:t>
            </a:r>
            <a:endParaRPr sz="2600" b="1" i="0" u="sng" strike="noStrike" cap="none" baseline="30000"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Purpose of BIA</a:t>
            </a:r>
            <a:endParaRPr/>
          </a:p>
        </p:txBody>
      </p:sp>
      <p:sp>
        <p:nvSpPr>
          <p:cNvPr id="64" name="Google Shape;64;p5"/>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fontScale="92500"/>
          </a:bodyPr>
          <a:lstStyle/>
          <a:p>
            <a:pPr marL="228600" indent="-228600">
              <a:lnSpc>
                <a:spcPct val="100000"/>
              </a:lnSpc>
              <a:spcBef>
                <a:spcPts val="0"/>
              </a:spcBef>
              <a:buClr>
                <a:srgbClr val="000000"/>
              </a:buClr>
              <a:buSzPts val="2600"/>
            </a:pPr>
            <a:r>
              <a:rPr lang="en-US" sz="2600" dirty="0">
                <a:solidFill>
                  <a:srgbClr val="000000"/>
                </a:solidFill>
              </a:rPr>
              <a:t>BIA is essential for budget and resource planning as it supports decision-making for reimbursement authorities and payers. When making decisions about what and how to implement, budget impact analyses (BIAs) can play an important role in informing decision making by helping practitioners understand the overall affordability of a given implementation effort.</a:t>
            </a:r>
            <a:endParaRPr sz="2600" dirty="0">
              <a:solidFill>
                <a:srgbClr val="000000"/>
              </a:solidFill>
            </a:endParaRPr>
          </a:p>
          <a:p>
            <a:pPr marL="800100" lvl="1" indent="-342900" algn="l" rtl="0">
              <a:lnSpc>
                <a:spcPct val="100000"/>
              </a:lnSpc>
              <a:spcBef>
                <a:spcPts val="500"/>
              </a:spcBef>
              <a:spcAft>
                <a:spcPts val="0"/>
              </a:spcAft>
              <a:buClr>
                <a:schemeClr val="tx1"/>
              </a:buClr>
              <a:buSzPts val="2200"/>
              <a:buFont typeface="Arial" panose="020B0604020202020204" pitchFamily="34" charset="0"/>
              <a:buChar char="•"/>
            </a:pPr>
            <a:r>
              <a:rPr lang="en-US" sz="2200" dirty="0">
                <a:solidFill>
                  <a:srgbClr val="000000"/>
                </a:solidFill>
              </a:rPr>
              <a:t>Formulate a short-term (typically 1 to 5 years) estimate of the changes in expenditure, costs, and healthcare utilization after the adoption of a new intervention</a:t>
            </a:r>
            <a:endParaRPr dirty="0"/>
          </a:p>
          <a:p>
            <a:pPr marL="800100" lvl="1" indent="-342900" algn="l" rtl="0">
              <a:lnSpc>
                <a:spcPct val="100000"/>
              </a:lnSpc>
              <a:spcBef>
                <a:spcPts val="500"/>
              </a:spcBef>
              <a:spcAft>
                <a:spcPts val="0"/>
              </a:spcAft>
              <a:buClr>
                <a:schemeClr val="tx1"/>
              </a:buClr>
              <a:buSzPts val="2200"/>
              <a:buFont typeface="Arial" panose="020B0604020202020204" pitchFamily="34" charset="0"/>
              <a:buChar char="•"/>
            </a:pPr>
            <a:r>
              <a:rPr lang="en-US" sz="2200" dirty="0">
                <a:solidFill>
                  <a:srgbClr val="000000"/>
                </a:solidFill>
              </a:rPr>
              <a:t>Predict the budget impact of a new intervention in the target population</a:t>
            </a:r>
            <a:endParaRPr dirty="0"/>
          </a:p>
          <a:p>
            <a:pPr marL="800100" lvl="1" indent="-342900" algn="l" rtl="0">
              <a:lnSpc>
                <a:spcPct val="100000"/>
              </a:lnSpc>
              <a:spcBef>
                <a:spcPts val="500"/>
              </a:spcBef>
              <a:spcAft>
                <a:spcPts val="0"/>
              </a:spcAft>
              <a:buClr>
                <a:schemeClr val="tx1"/>
              </a:buClr>
              <a:buSzPts val="2200"/>
              <a:buFont typeface="Arial" panose="020B0604020202020204" pitchFamily="34" charset="0"/>
              <a:buChar char="•"/>
            </a:pPr>
            <a:r>
              <a:rPr lang="en-US" sz="2200" dirty="0">
                <a:solidFill>
                  <a:srgbClr val="000000"/>
                </a:solidFill>
              </a:rPr>
              <a:t>Predict the characteristics of the population and the healthcare system after adoption of the new intervention</a:t>
            </a:r>
            <a:endParaRPr dirty="0"/>
          </a:p>
          <a:p>
            <a:pPr marL="228600" lvl="0" indent="-63500" algn="l" rtl="0">
              <a:lnSpc>
                <a:spcPct val="100000"/>
              </a:lnSpc>
              <a:spcBef>
                <a:spcPts val="1000"/>
              </a:spcBef>
              <a:spcAft>
                <a:spcPts val="0"/>
              </a:spcAft>
              <a:buClr>
                <a:srgbClr val="00205B"/>
              </a:buClr>
              <a:buSzPts val="2600"/>
              <a:buNone/>
            </a:pPr>
            <a:endParaRPr sz="26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B"/>
              </a:buClr>
              <a:buSzPts val="4400"/>
              <a:buFont typeface="Arial"/>
              <a:buNone/>
            </a:pPr>
            <a:r>
              <a:rPr lang="en-US"/>
              <a:t>Differentiation between BIA vs. CEA</a:t>
            </a:r>
            <a:endParaRPr/>
          </a:p>
        </p:txBody>
      </p:sp>
      <p:sp>
        <p:nvSpPr>
          <p:cNvPr id="71" name="Google Shape;71;p6"/>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5B"/>
              </a:buClr>
              <a:buSzPts val="2800"/>
              <a:buNone/>
            </a:pPr>
            <a:endParaRPr/>
          </a:p>
          <a:p>
            <a:pPr marL="0" lvl="0" indent="0" algn="l" rtl="0">
              <a:lnSpc>
                <a:spcPct val="90000"/>
              </a:lnSpc>
              <a:spcBef>
                <a:spcPts val="1000"/>
              </a:spcBef>
              <a:spcAft>
                <a:spcPts val="0"/>
              </a:spcAft>
              <a:buClr>
                <a:srgbClr val="00205B"/>
              </a:buClr>
              <a:buSzPts val="2800"/>
              <a:buNone/>
            </a:pPr>
            <a:endParaRPr/>
          </a:p>
          <a:p>
            <a:pPr marL="0" lvl="0" indent="0" algn="ctr" rtl="0">
              <a:lnSpc>
                <a:spcPct val="90000"/>
              </a:lnSpc>
              <a:spcBef>
                <a:spcPts val="1000"/>
              </a:spcBef>
              <a:spcAft>
                <a:spcPts val="0"/>
              </a:spcAft>
              <a:buClr>
                <a:srgbClr val="00205B"/>
              </a:buClr>
              <a:buSzPts val="2800"/>
              <a:buNone/>
            </a:pPr>
            <a:endParaRPr/>
          </a:p>
          <a:p>
            <a:pPr marL="0" lvl="0" indent="0" algn="ctr" rtl="0">
              <a:lnSpc>
                <a:spcPct val="90000"/>
              </a:lnSpc>
              <a:spcBef>
                <a:spcPts val="1000"/>
              </a:spcBef>
              <a:spcAft>
                <a:spcPts val="0"/>
              </a:spcAft>
              <a:buClr>
                <a:srgbClr val="00205B"/>
              </a:buClr>
              <a:buSzPts val="2800"/>
              <a:buNone/>
            </a:pPr>
            <a:r>
              <a:rPr lang="en-US"/>
              <a:t> </a:t>
            </a:r>
            <a:endParaRPr/>
          </a:p>
        </p:txBody>
      </p:sp>
      <p:graphicFrame>
        <p:nvGraphicFramePr>
          <p:cNvPr id="72" name="Google Shape;72;p6"/>
          <p:cNvGraphicFramePr/>
          <p:nvPr>
            <p:extLst>
              <p:ext uri="{D42A27DB-BD31-4B8C-83A1-F6EECF244321}">
                <p14:modId xmlns:p14="http://schemas.microsoft.com/office/powerpoint/2010/main" val="518147589"/>
              </p:ext>
            </p:extLst>
          </p:nvPr>
        </p:nvGraphicFramePr>
        <p:xfrm>
          <a:off x="1114350" y="1441719"/>
          <a:ext cx="9963300" cy="4236770"/>
        </p:xfrm>
        <a:graphic>
          <a:graphicData uri="http://schemas.openxmlformats.org/drawingml/2006/table">
            <a:tbl>
              <a:tblPr firstRow="1" bandRow="1">
                <a:noFill/>
                <a:tableStyleId>{7CD948EC-1313-4189-9F6D-DD71D48867AA}</a:tableStyleId>
              </a:tblPr>
              <a:tblGrid>
                <a:gridCol w="4981650">
                  <a:extLst>
                    <a:ext uri="{9D8B030D-6E8A-4147-A177-3AD203B41FA5}">
                      <a16:colId xmlns:a16="http://schemas.microsoft.com/office/drawing/2014/main" val="20000"/>
                    </a:ext>
                  </a:extLst>
                </a:gridCol>
                <a:gridCol w="4981650">
                  <a:extLst>
                    <a:ext uri="{9D8B030D-6E8A-4147-A177-3AD203B41FA5}">
                      <a16:colId xmlns:a16="http://schemas.microsoft.com/office/drawing/2014/main" val="20001"/>
                    </a:ext>
                  </a:extLst>
                </a:gridCol>
              </a:tblGrid>
              <a:tr h="205725">
                <a:tc>
                  <a:txBody>
                    <a:bodyPr/>
                    <a:lstStyle/>
                    <a:p>
                      <a:pPr marL="0" marR="0" lvl="0" indent="0" algn="ctr" rtl="0">
                        <a:spcBef>
                          <a:spcPts val="0"/>
                        </a:spcBef>
                        <a:spcAft>
                          <a:spcPts val="0"/>
                        </a:spcAft>
                        <a:buNone/>
                      </a:pPr>
                      <a:r>
                        <a:rPr lang="en-US" sz="1800" u="none" strike="noStrike" cap="none"/>
                        <a:t>Budget impact analysis (BIA)</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Cost-effective analysis (CEA)</a:t>
                      </a:r>
                      <a:endParaRPr/>
                    </a:p>
                  </a:txBody>
                  <a:tcPr marL="91450" marR="91450" marT="45725" marB="45725"/>
                </a:tc>
                <a:extLst>
                  <a:ext uri="{0D108BD9-81ED-4DB2-BD59-A6C34878D82A}">
                    <a16:rowId xmlns:a16="http://schemas.microsoft.com/office/drawing/2014/main" val="10000"/>
                  </a:ext>
                </a:extLst>
              </a:tr>
              <a:tr h="370850">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BIA assesses the </a:t>
                      </a:r>
                      <a:r>
                        <a:rPr lang="en-US" sz="1800" b="1" i="0" u="none" strike="noStrike" cap="none" dirty="0">
                          <a:solidFill>
                            <a:srgbClr val="000000"/>
                          </a:solidFill>
                        </a:rPr>
                        <a:t>affordability </a:t>
                      </a:r>
                      <a:r>
                        <a:rPr lang="en-US" sz="1800" i="0" u="none" strike="noStrike" cap="none" dirty="0">
                          <a:solidFill>
                            <a:srgbClr val="000000"/>
                          </a:solidFill>
                        </a:rPr>
                        <a:t>of a new intervention given the available resources and budget</a:t>
                      </a:r>
                      <a:endParaRPr dirty="0"/>
                    </a:p>
                    <a:p>
                      <a:pPr marL="285750" marR="0" lvl="0" indent="-171450" algn="l" rtl="0">
                        <a:spcBef>
                          <a:spcPts val="0"/>
                        </a:spcBef>
                        <a:spcAft>
                          <a:spcPts val="0"/>
                        </a:spcAft>
                        <a:buClr>
                          <a:schemeClr val="dk1"/>
                        </a:buClr>
                        <a:buSzPts val="1800"/>
                        <a:buFont typeface="Arial"/>
                        <a:buNone/>
                      </a:pPr>
                      <a:endParaRPr sz="1800" i="0" u="none" strike="noStrike" cap="none" dirty="0">
                        <a:solidFill>
                          <a:srgbClr val="000000"/>
                        </a:solidFill>
                      </a:endParaRPr>
                    </a:p>
                  </a:txBody>
                  <a:tcPr marL="91450" marR="91450" marT="45725" marB="45725">
                    <a:solidFill>
                      <a:srgbClr val="F7F9FF"/>
                    </a:solidFill>
                  </a:tcPr>
                </a:tc>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CEA evaluates the </a:t>
                      </a:r>
                      <a:r>
                        <a:rPr lang="en-US" sz="1800" b="1" i="0" u="none" strike="noStrike" cap="none" dirty="0">
                          <a:solidFill>
                            <a:srgbClr val="000000"/>
                          </a:solidFill>
                        </a:rPr>
                        <a:t>value</a:t>
                      </a:r>
                      <a:r>
                        <a:rPr lang="en-US" sz="1800" i="0" u="none" strike="noStrike" cap="none" dirty="0">
                          <a:solidFill>
                            <a:srgbClr val="000000"/>
                          </a:solidFill>
                        </a:rPr>
                        <a:t> of a new intervention relative to currently available ones</a:t>
                      </a:r>
                      <a:endParaRPr dirty="0"/>
                    </a:p>
                  </a:txBody>
                  <a:tcPr marL="91450" marR="91450" marT="45725" marB="45725">
                    <a:solidFill>
                      <a:srgbClr val="F7F9FF"/>
                    </a:solidFill>
                  </a:tcPr>
                </a:tc>
                <a:extLst>
                  <a:ext uri="{0D108BD9-81ED-4DB2-BD59-A6C34878D82A}">
                    <a16:rowId xmlns:a16="http://schemas.microsoft.com/office/drawing/2014/main" val="10001"/>
                  </a:ext>
                </a:extLst>
              </a:tr>
              <a:tr h="370850">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The time horizon is usually </a:t>
                      </a:r>
                      <a:r>
                        <a:rPr lang="en-US" sz="1800" b="1" i="0" u="none" strike="noStrike" cap="none" dirty="0">
                          <a:solidFill>
                            <a:srgbClr val="000000"/>
                          </a:solidFill>
                        </a:rPr>
                        <a:t>short</a:t>
                      </a:r>
                      <a:r>
                        <a:rPr lang="en-US" sz="1800" i="0" u="none" strike="noStrike" cap="none" dirty="0">
                          <a:solidFill>
                            <a:srgbClr val="000000"/>
                          </a:solidFill>
                        </a:rPr>
                        <a:t> (1 to 5 years)</a:t>
                      </a:r>
                      <a:endParaRPr dirty="0"/>
                    </a:p>
                    <a:p>
                      <a:pPr marL="285750" marR="0" lvl="0" indent="-171450" algn="l" rtl="0">
                        <a:spcBef>
                          <a:spcPts val="0"/>
                        </a:spcBef>
                        <a:spcAft>
                          <a:spcPts val="0"/>
                        </a:spcAft>
                        <a:buClr>
                          <a:schemeClr val="dk1"/>
                        </a:buClr>
                        <a:buSzPts val="1800"/>
                        <a:buFont typeface="Arial"/>
                        <a:buNone/>
                      </a:pPr>
                      <a:endParaRPr sz="1800" i="0" u="none" strike="noStrike" cap="none" dirty="0">
                        <a:solidFill>
                          <a:srgbClr val="000000"/>
                        </a:solidFill>
                      </a:endParaRPr>
                    </a:p>
                  </a:txBody>
                  <a:tcPr marL="91450" marR="91450" marT="45725" marB="45725">
                    <a:solidFill>
                      <a:srgbClr val="F7F9FF"/>
                    </a:solidFill>
                  </a:tcPr>
                </a:tc>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The time horizon is </a:t>
                      </a:r>
                      <a:r>
                        <a:rPr lang="en-US" sz="1800" b="1" i="0" u="none" strike="noStrike" cap="none" dirty="0">
                          <a:solidFill>
                            <a:srgbClr val="000000"/>
                          </a:solidFill>
                        </a:rPr>
                        <a:t>long</a:t>
                      </a:r>
                      <a:r>
                        <a:rPr lang="en-US" sz="1800" i="0" u="none" strike="noStrike" cap="none" dirty="0">
                          <a:solidFill>
                            <a:srgbClr val="000000"/>
                          </a:solidFill>
                        </a:rPr>
                        <a:t> (can be a life-time horizon)</a:t>
                      </a:r>
                      <a:endParaRPr dirty="0"/>
                    </a:p>
                  </a:txBody>
                  <a:tcPr marL="91450" marR="91450" marT="45725" marB="45725">
                    <a:solidFill>
                      <a:srgbClr val="F7F9FF"/>
                    </a:solidFill>
                  </a:tcPr>
                </a:tc>
                <a:extLst>
                  <a:ext uri="{0D108BD9-81ED-4DB2-BD59-A6C34878D82A}">
                    <a16:rowId xmlns:a16="http://schemas.microsoft.com/office/drawing/2014/main" val="10002"/>
                  </a:ext>
                </a:extLst>
              </a:tr>
              <a:tr h="370850">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BIA estimates </a:t>
                      </a:r>
                      <a:r>
                        <a:rPr lang="en-US" sz="1800" b="1" i="0" u="none" strike="noStrike" cap="none" dirty="0">
                          <a:solidFill>
                            <a:srgbClr val="000000"/>
                          </a:solidFill>
                        </a:rPr>
                        <a:t>costs</a:t>
                      </a:r>
                      <a:r>
                        <a:rPr lang="en-US" sz="1800" i="0" u="none" strike="noStrike" cap="none" dirty="0">
                          <a:solidFill>
                            <a:srgbClr val="000000"/>
                          </a:solidFill>
                        </a:rPr>
                        <a:t> and </a:t>
                      </a:r>
                      <a:r>
                        <a:rPr lang="en-US" sz="1800" b="0" i="0" u="none" strike="noStrike" cap="none" dirty="0">
                          <a:solidFill>
                            <a:srgbClr val="000000"/>
                          </a:solidFill>
                        </a:rPr>
                        <a:t>changes in costs</a:t>
                      </a:r>
                      <a:endParaRPr dirty="0"/>
                    </a:p>
                    <a:p>
                      <a:pPr marL="285750" marR="0" lvl="0" indent="-171450" algn="l" rtl="0">
                        <a:spcBef>
                          <a:spcPts val="0"/>
                        </a:spcBef>
                        <a:spcAft>
                          <a:spcPts val="0"/>
                        </a:spcAft>
                        <a:buClr>
                          <a:schemeClr val="dk1"/>
                        </a:buClr>
                        <a:buSzPts val="1800"/>
                        <a:buFont typeface="Arial"/>
                        <a:buNone/>
                      </a:pPr>
                      <a:endParaRPr sz="1800" i="0" u="none" strike="noStrike" cap="none" dirty="0">
                        <a:solidFill>
                          <a:srgbClr val="000000"/>
                        </a:solidFill>
                      </a:endParaRPr>
                    </a:p>
                  </a:txBody>
                  <a:tcPr marL="91450" marR="91450" marT="45725" marB="45725">
                    <a:solidFill>
                      <a:srgbClr val="F7F9FF"/>
                    </a:solidFill>
                  </a:tcPr>
                </a:tc>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CEA estimates the cost per clinical outcome, such as life years (</a:t>
                      </a:r>
                      <a:r>
                        <a:rPr lang="en-US" sz="1800" b="1" i="0" u="none" strike="noStrike" cap="none" dirty="0">
                          <a:solidFill>
                            <a:srgbClr val="000000"/>
                          </a:solidFill>
                        </a:rPr>
                        <a:t>LY</a:t>
                      </a:r>
                      <a:r>
                        <a:rPr lang="en-US" sz="1800" i="0" u="none" strike="noStrike" cap="none" dirty="0">
                          <a:solidFill>
                            <a:srgbClr val="000000"/>
                          </a:solidFill>
                        </a:rPr>
                        <a:t>) and quality-adjusted life years (</a:t>
                      </a:r>
                      <a:r>
                        <a:rPr lang="en-US" sz="1800" b="1" i="0" u="none" strike="noStrike" cap="none" dirty="0">
                          <a:solidFill>
                            <a:srgbClr val="000000"/>
                          </a:solidFill>
                        </a:rPr>
                        <a:t>QALY</a:t>
                      </a:r>
                      <a:r>
                        <a:rPr lang="en-US" sz="1800" i="0" u="none" strike="noStrike" cap="none" dirty="0">
                          <a:solidFill>
                            <a:srgbClr val="000000"/>
                          </a:solidFill>
                        </a:rPr>
                        <a:t>) gained</a:t>
                      </a:r>
                    </a:p>
                    <a:p>
                      <a:pPr marL="285750" marR="0" lvl="0" indent="-285750" algn="l" rtl="0">
                        <a:spcBef>
                          <a:spcPts val="0"/>
                        </a:spcBef>
                        <a:spcAft>
                          <a:spcPts val="0"/>
                        </a:spcAft>
                        <a:buClr>
                          <a:srgbClr val="000000"/>
                        </a:buClr>
                        <a:buSzPts val="1800"/>
                        <a:buFont typeface="Arial"/>
                        <a:buChar char="•"/>
                      </a:pPr>
                      <a:endParaRPr dirty="0"/>
                    </a:p>
                  </a:txBody>
                  <a:tcPr marL="91450" marR="91450" marT="45725" marB="45725">
                    <a:solidFill>
                      <a:srgbClr val="F7F9FF"/>
                    </a:solidFill>
                  </a:tcPr>
                </a:tc>
                <a:extLst>
                  <a:ext uri="{0D108BD9-81ED-4DB2-BD59-A6C34878D82A}">
                    <a16:rowId xmlns:a16="http://schemas.microsoft.com/office/drawing/2014/main" val="10003"/>
                  </a:ext>
                </a:extLst>
              </a:tr>
              <a:tr h="370850">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The results are typically reported in cost per member per month (</a:t>
                      </a:r>
                      <a:r>
                        <a:rPr lang="en-US" sz="1800" b="1" i="0" u="none" strike="noStrike" cap="none" dirty="0">
                          <a:solidFill>
                            <a:srgbClr val="000000"/>
                          </a:solidFill>
                        </a:rPr>
                        <a:t>PMPM</a:t>
                      </a:r>
                      <a:r>
                        <a:rPr lang="en-US" sz="1800" i="0" u="none" strike="noStrike" cap="none" dirty="0">
                          <a:solidFill>
                            <a:srgbClr val="000000"/>
                          </a:solidFill>
                        </a:rPr>
                        <a:t>)</a:t>
                      </a:r>
                      <a:endParaRPr dirty="0"/>
                    </a:p>
                  </a:txBody>
                  <a:tcPr marL="91450" marR="91450" marT="45725" marB="45725">
                    <a:solidFill>
                      <a:srgbClr val="F7F9FF"/>
                    </a:solidFill>
                  </a:tcPr>
                </a:tc>
                <a:tc>
                  <a:txBody>
                    <a:bodyPr/>
                    <a:lstStyle/>
                    <a:p>
                      <a:pPr marL="285750" marR="0" lvl="0" indent="-285750" algn="l" rtl="0">
                        <a:spcBef>
                          <a:spcPts val="0"/>
                        </a:spcBef>
                        <a:spcAft>
                          <a:spcPts val="0"/>
                        </a:spcAft>
                        <a:buClr>
                          <a:srgbClr val="000000"/>
                        </a:buClr>
                        <a:buSzPts val="1800"/>
                        <a:buFont typeface="Arial"/>
                        <a:buChar char="•"/>
                      </a:pPr>
                      <a:r>
                        <a:rPr lang="en-US" sz="1800" i="0" u="none" strike="noStrike" cap="none" dirty="0">
                          <a:solidFill>
                            <a:srgbClr val="000000"/>
                          </a:solidFill>
                        </a:rPr>
                        <a:t>The results are typically reported in incremental cost-effectiveness ratio (</a:t>
                      </a:r>
                      <a:r>
                        <a:rPr lang="en-US" sz="1800" b="1" i="0" u="none" strike="noStrike" cap="none" dirty="0">
                          <a:solidFill>
                            <a:srgbClr val="000000"/>
                          </a:solidFill>
                        </a:rPr>
                        <a:t>ICER</a:t>
                      </a:r>
                      <a:r>
                        <a:rPr lang="en-US" sz="1800" i="0" u="none" strike="noStrike" cap="none" dirty="0">
                          <a:solidFill>
                            <a:srgbClr val="000000"/>
                          </a:solidFill>
                        </a:rPr>
                        <a:t>)</a:t>
                      </a:r>
                      <a:endParaRPr dirty="0"/>
                    </a:p>
                  </a:txBody>
                  <a:tcPr marL="91450" marR="91450" marT="45725" marB="45725">
                    <a:solidFill>
                      <a:srgbClr val="F7F9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3633067" y="2855167"/>
            <a:ext cx="8840949" cy="216936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7200"/>
              <a:buFont typeface="Arial"/>
              <a:buNone/>
            </a:pPr>
            <a:r>
              <a:rPr lang="en-US">
                <a:solidFill>
                  <a:schemeClr val="lt1"/>
                </a:solidFill>
              </a:rPr>
              <a:t>Designing BIA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10568708e_0_5"/>
          <p:cNvSpPr txBox="1">
            <a:spLocks noGrp="1"/>
          </p:cNvSpPr>
          <p:nvPr>
            <p:ph type="title"/>
          </p:nvPr>
        </p:nvSpPr>
        <p:spPr>
          <a:xfrm>
            <a:off x="838200" y="5272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BIA overview</a:t>
            </a:r>
            <a:endParaRPr dirty="0"/>
          </a:p>
        </p:txBody>
      </p:sp>
      <p:pic>
        <p:nvPicPr>
          <p:cNvPr id="4" name="Picture 3">
            <a:extLst>
              <a:ext uri="{FF2B5EF4-FFF2-40B4-BE49-F238E27FC236}">
                <a16:creationId xmlns:a16="http://schemas.microsoft.com/office/drawing/2014/main" id="{8E8F90F1-194D-4FA5-9A80-81A8B3E2B8B6}"/>
              </a:ext>
            </a:extLst>
          </p:cNvPr>
          <p:cNvPicPr>
            <a:picLocks noChangeAspect="1"/>
          </p:cNvPicPr>
          <p:nvPr/>
        </p:nvPicPr>
        <p:blipFill rotWithShape="1">
          <a:blip r:embed="rId3"/>
          <a:srcRect l="9101" t="5772" r="13714" b="5717"/>
          <a:stretch/>
        </p:blipFill>
        <p:spPr>
          <a:xfrm>
            <a:off x="2858111" y="1269144"/>
            <a:ext cx="6939808" cy="4476467"/>
          </a:xfrm>
          <a:prstGeom prst="rect">
            <a:avLst/>
          </a:prstGeom>
        </p:spPr>
      </p:pic>
      <p:sp>
        <p:nvSpPr>
          <p:cNvPr id="2" name="Rectangle 1">
            <a:extLst>
              <a:ext uri="{FF2B5EF4-FFF2-40B4-BE49-F238E27FC236}">
                <a16:creationId xmlns:a16="http://schemas.microsoft.com/office/drawing/2014/main" id="{5DC61620-6525-4EE5-CFBB-15A1E51846AD}"/>
              </a:ext>
            </a:extLst>
          </p:cNvPr>
          <p:cNvSpPr/>
          <p:nvPr/>
        </p:nvSpPr>
        <p:spPr>
          <a:xfrm>
            <a:off x="5178558" y="916055"/>
            <a:ext cx="2298914" cy="274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Addition of Intervention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Identify budget holder perspective</a:t>
            </a:r>
            <a:endParaRPr dirty="0"/>
          </a:p>
        </p:txBody>
      </p:sp>
      <p:sp>
        <p:nvSpPr>
          <p:cNvPr id="106" name="Google Shape;106;p9"/>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20000"/>
              </a:lnSpc>
              <a:spcBef>
                <a:spcPts val="0"/>
              </a:spcBef>
              <a:spcAft>
                <a:spcPts val="0"/>
              </a:spcAft>
              <a:buClr>
                <a:srgbClr val="000000"/>
              </a:buClr>
              <a:buSzPct val="100000"/>
              <a:buChar char="•"/>
            </a:pPr>
            <a:r>
              <a:rPr lang="en-US" sz="2600" dirty="0">
                <a:solidFill>
                  <a:srgbClr val="000000"/>
                </a:solidFill>
              </a:rPr>
              <a:t>Identify the budget holder for whom the BIA is conducted</a:t>
            </a:r>
            <a:endParaRPr dirty="0"/>
          </a:p>
          <a:p>
            <a:pPr marL="742950" lvl="1" indent="-285750" algn="l" rtl="0">
              <a:lnSpc>
                <a:spcPct val="120000"/>
              </a:lnSpc>
              <a:spcBef>
                <a:spcPts val="500"/>
              </a:spcBef>
              <a:spcAft>
                <a:spcPts val="0"/>
              </a:spcAft>
              <a:buSzPct val="100000"/>
              <a:buChar char="▪"/>
            </a:pPr>
            <a:r>
              <a:rPr lang="en-US" sz="2200" dirty="0">
                <a:solidFill>
                  <a:srgbClr val="000000"/>
                </a:solidFill>
              </a:rPr>
              <a:t>- Is the budget holder a private payer or a regional/national healthcare system?</a:t>
            </a:r>
            <a:endParaRPr dirty="0"/>
          </a:p>
          <a:p>
            <a:pPr marL="228600" lvl="0" indent="-228600" algn="l" rtl="0">
              <a:lnSpc>
                <a:spcPct val="120000"/>
              </a:lnSpc>
              <a:spcBef>
                <a:spcPts val="1000"/>
              </a:spcBef>
              <a:spcAft>
                <a:spcPts val="0"/>
              </a:spcAft>
              <a:buClr>
                <a:srgbClr val="000000"/>
              </a:buClr>
              <a:buSzPct val="100000"/>
              <a:buChar char="•"/>
            </a:pPr>
            <a:r>
              <a:rPr lang="en-US" sz="2600" dirty="0">
                <a:solidFill>
                  <a:srgbClr val="000000"/>
                </a:solidFill>
              </a:rPr>
              <a:t>Consider the features that influence the budget and coverage decisions</a:t>
            </a:r>
            <a:endParaRPr dirty="0"/>
          </a:p>
          <a:p>
            <a:pPr marL="742950" lvl="1" indent="-285750" algn="l" rtl="0">
              <a:lnSpc>
                <a:spcPct val="120000"/>
              </a:lnSpc>
              <a:spcBef>
                <a:spcPts val="500"/>
              </a:spcBef>
              <a:spcAft>
                <a:spcPts val="0"/>
              </a:spcAft>
              <a:buSzPct val="100000"/>
              <a:buChar char="▪"/>
            </a:pPr>
            <a:r>
              <a:rPr lang="en-US" sz="2200" dirty="0">
                <a:solidFill>
                  <a:srgbClr val="000000"/>
                </a:solidFill>
              </a:rPr>
              <a:t>- Who and what are being covered by the budget holder?</a:t>
            </a:r>
            <a:endParaRPr dirty="0"/>
          </a:p>
          <a:p>
            <a:pPr marL="742950" lvl="1" indent="-285750" algn="l" rtl="0">
              <a:lnSpc>
                <a:spcPct val="120000"/>
              </a:lnSpc>
              <a:spcBef>
                <a:spcPts val="500"/>
              </a:spcBef>
              <a:spcAft>
                <a:spcPts val="0"/>
              </a:spcAft>
              <a:buSzPct val="100000"/>
              <a:buChar char="▪"/>
            </a:pPr>
            <a:r>
              <a:rPr lang="en-US" sz="2200" dirty="0">
                <a:solidFill>
                  <a:srgbClr val="000000"/>
                </a:solidFill>
              </a:rPr>
              <a:t>- What are the access restrictions to reimbursement?</a:t>
            </a:r>
            <a:endParaRPr dirty="0"/>
          </a:p>
          <a:p>
            <a:pPr marL="228600" lvl="0" indent="-228600" algn="l" rtl="0">
              <a:lnSpc>
                <a:spcPct val="120000"/>
              </a:lnSpc>
              <a:spcBef>
                <a:spcPts val="1000"/>
              </a:spcBef>
              <a:spcAft>
                <a:spcPts val="0"/>
              </a:spcAft>
              <a:buClr>
                <a:srgbClr val="000000"/>
              </a:buClr>
              <a:buSzPct val="100000"/>
              <a:buChar char="•"/>
            </a:pPr>
            <a:r>
              <a:rPr lang="en-US" sz="2600" dirty="0">
                <a:solidFill>
                  <a:srgbClr val="000000"/>
                </a:solidFill>
              </a:rPr>
              <a:t>Consider the perspective of the budget holder </a:t>
            </a:r>
            <a:endParaRPr dirty="0"/>
          </a:p>
          <a:p>
            <a:pPr marL="742950" lvl="1" indent="-285750" algn="l" rtl="0">
              <a:lnSpc>
                <a:spcPct val="120000"/>
              </a:lnSpc>
              <a:spcBef>
                <a:spcPts val="500"/>
              </a:spcBef>
              <a:spcAft>
                <a:spcPts val="0"/>
              </a:spcAft>
              <a:buSzPct val="100000"/>
              <a:buChar char="▪"/>
            </a:pPr>
            <a:r>
              <a:rPr lang="en-US" sz="2200" dirty="0">
                <a:solidFill>
                  <a:srgbClr val="000000"/>
                </a:solidFill>
              </a:rPr>
              <a:t>- Should the BIA include healthcare costs only or other societal costs (travel expenses, lost productivity, unemployment benefits, etc.)?</a:t>
            </a:r>
            <a:endParaRPr sz="2600" dirty="0"/>
          </a:p>
        </p:txBody>
      </p:sp>
    </p:spTree>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4e01ff-47af-4f69-b6b1-8bd7b642ad80">
      <Terms xmlns="http://schemas.microsoft.com/office/infopath/2007/PartnerControls"/>
    </lcf76f155ced4ddcb4097134ff3c332f>
    <TaxCatchAll xmlns="f2c48f60-54de-499d-bd5e-1a2c34db13ad" xsi:nil="true"/>
  </documentManagement>
</p:properties>
</file>

<file path=customXml/itemProps1.xml><?xml version="1.0" encoding="utf-8"?>
<ds:datastoreItem xmlns:ds="http://schemas.openxmlformats.org/officeDocument/2006/customXml" ds:itemID="{A958F700-521F-4342-B0C1-161EB6B7D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831E8-9E89-4286-8A0C-9461AC97EB50}">
  <ds:schemaRefs>
    <ds:schemaRef ds:uri="http://schemas.microsoft.com/sharepoint/v3/contenttype/forms"/>
  </ds:schemaRefs>
</ds:datastoreItem>
</file>

<file path=customXml/itemProps3.xml><?xml version="1.0" encoding="utf-8"?>
<ds:datastoreItem xmlns:ds="http://schemas.openxmlformats.org/officeDocument/2006/customXml" ds:itemID="{7B08A354-4CF1-4729-BA45-672B5F59BD9B}">
  <ds:schemaRefs>
    <ds:schemaRef ds:uri="http://schemas.microsoft.com/office/2006/metadata/properties"/>
    <ds:schemaRef ds:uri="http://schemas.microsoft.com/office/infopath/2007/PartnerControls"/>
    <ds:schemaRef ds:uri="124e01ff-47af-4f69-b6b1-8bd7b642ad80"/>
    <ds:schemaRef ds:uri="f2c48f60-54de-499d-bd5e-1a2c34db13ad"/>
  </ds:schemaRefs>
</ds:datastoreItem>
</file>

<file path=docProps/app.xml><?xml version="1.0" encoding="utf-8"?>
<Properties xmlns="http://schemas.openxmlformats.org/officeDocument/2006/extended-properties" xmlns:vt="http://schemas.openxmlformats.org/officeDocument/2006/docPropsVTypes">
  <TotalTime>4132</TotalTime>
  <Words>2324</Words>
  <Application>Microsoft Office PowerPoint</Application>
  <PresentationFormat>Widescreen</PresentationFormat>
  <Paragraphs>215</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Wingdings</vt:lpstr>
      <vt:lpstr>Courier New</vt:lpstr>
      <vt:lpstr>Roboto</vt:lpstr>
      <vt:lpstr>Montserrat</vt:lpstr>
      <vt:lpstr>Arial</vt:lpstr>
      <vt:lpstr>Calibri</vt:lpstr>
      <vt:lpstr>Noto Sans Symbols</vt:lpstr>
      <vt:lpstr>Office Theme</vt:lpstr>
      <vt:lpstr>Budget Impact Analysis</vt:lpstr>
      <vt:lpstr>Overview</vt:lpstr>
      <vt:lpstr>Introduction of BIA</vt:lpstr>
      <vt:lpstr>Definition of BIA</vt:lpstr>
      <vt:lpstr>Purpose of BIA</vt:lpstr>
      <vt:lpstr>Differentiation between BIA vs. CEA</vt:lpstr>
      <vt:lpstr>Designing BIA</vt:lpstr>
      <vt:lpstr>BIA overview</vt:lpstr>
      <vt:lpstr>Identify budget holder perspective</vt:lpstr>
      <vt:lpstr>What is the current intervention mix?</vt:lpstr>
      <vt:lpstr>Know the effect of the new intervention</vt:lpstr>
      <vt:lpstr>Assumptions</vt:lpstr>
      <vt:lpstr>Cost components</vt:lpstr>
      <vt:lpstr>Cost examples</vt:lpstr>
      <vt:lpstr>Time horizon and cycle length</vt:lpstr>
      <vt:lpstr>Time dependency and discount rate</vt:lpstr>
      <vt:lpstr>Additional considerations</vt:lpstr>
      <vt:lpstr>Budget impact model (BIM)</vt:lpstr>
      <vt:lpstr>Model inputs </vt:lpstr>
      <vt:lpstr>PowerPoint Presentation</vt:lpstr>
      <vt:lpstr>Uncertainty</vt:lpstr>
      <vt:lpstr>Sensitivity analysis</vt:lpstr>
      <vt:lpstr>Tornado diagram example</vt:lpstr>
      <vt:lpstr>Validation of BIM</vt:lpstr>
      <vt:lpstr>Key Considerations</vt:lpstr>
      <vt:lpstr>Helpful resources</vt:lpstr>
      <vt:lpstr>Helpful resources</vt:lpstr>
      <vt:lpstr>References</vt:lpstr>
      <vt:lpstr>Thank you to Breyanne Bannister, PharmD, MS and AMCP SOPRC members for updating this presentation for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Breyanne Bannister (PharmD, MS)</cp:lastModifiedBy>
  <cp:revision>3</cp:revision>
  <dcterms:created xsi:type="dcterms:W3CDTF">2019-05-03T17:39:49Z</dcterms:created>
  <dcterms:modified xsi:type="dcterms:W3CDTF">2024-01-02T18:05:03Z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0x0101006689C8E0D0780E44B9FB385B5EEC703D</vt:lpwstr>
  </property>
  <property fmtid="{D5CDD505-2E9C-101B-9397-08002B2CF9AE}" pid="3" name="MediaServiceImageTags">
    <vt:lpwstr/>
  </property>
</Properties>
</file>