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12192000"/>
  <p:notesSz cx="6858000" cy="9144000"/>
  <p:embeddedFontLst>
    <p:embeddedFont>
      <p:font typeface="Roboto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1" roundtripDataSignature="AMtx7miz8FmxVLt/4zPuXEsXdyDiLJpi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font" Target="fonts/Roboto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" name="Google Shape;4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" name="Google Shape;43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f7db64e30c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" name="Google Shape;50;gf7db64e30c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22eaa7c62a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5" name="Google Shape;75;g122eaa7c62a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eec74421de_0_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" name="Google Shape;82;geec74421de_0_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22eaa7c62a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g122eaa7c62a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0" name="Google Shape;90;g122eaa7c62a_0_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83eeb5f881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g283eeb5f881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" name="Google Shape;99;g283eeb5f881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eec74421de_0_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geec74421de_0_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7" name="Google Shape;107;geec74421de_0_7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ustom Layout">
  <p:cSld name="7_Custom Layout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9"/>
          <p:cNvSpPr/>
          <p:nvPr/>
        </p:nvSpPr>
        <p:spPr>
          <a:xfrm>
            <a:off x="-101600" y="0"/>
            <a:ext cx="12725399" cy="697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793488" y="2007219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>
  <p:cSld name="6_Custom Layou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/>
          <p:nvPr/>
        </p:nvSpPr>
        <p:spPr>
          <a:xfrm>
            <a:off x="0" y="0"/>
            <a:ext cx="12725399" cy="697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ontent Slide">
  <p:cSld name="4_Content Slide">
    <p:bg>
      <p:bgPr>
        <a:solidFill>
          <a:schemeClr val="lt2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/>
          <p:nvPr/>
        </p:nvSpPr>
        <p:spPr>
          <a:xfrm>
            <a:off x="-828676" y="-120683"/>
            <a:ext cx="13344525" cy="1325563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BABAB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3"/>
          <p:cNvSpPr txBox="1"/>
          <p:nvPr>
            <p:ph type="title"/>
          </p:nvPr>
        </p:nvSpPr>
        <p:spPr>
          <a:xfrm>
            <a:off x="838200" y="120488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13"/>
          <p:cNvSpPr txBox="1"/>
          <p:nvPr>
            <p:ph idx="1" type="body"/>
          </p:nvPr>
        </p:nvSpPr>
        <p:spPr>
          <a:xfrm>
            <a:off x="838200" y="2712033"/>
            <a:ext cx="10515600" cy="3903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ourier New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9" name="Google Shape;1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13588" y="125205"/>
            <a:ext cx="5278412" cy="107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0"/>
          <p:cNvSpPr/>
          <p:nvPr/>
        </p:nvSpPr>
        <p:spPr>
          <a:xfrm>
            <a:off x="-101600" y="-57150"/>
            <a:ext cx="12725399" cy="697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0"/>
          <p:cNvSpPr txBox="1"/>
          <p:nvPr>
            <p:ph type="title"/>
          </p:nvPr>
        </p:nvSpPr>
        <p:spPr>
          <a:xfrm>
            <a:off x="822960" y="685800"/>
            <a:ext cx="8840949" cy="21693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5B"/>
              </a:buClr>
              <a:buSzPts val="7200"/>
              <a:buFont typeface="Arial"/>
              <a:buNone/>
              <a:defRPr b="1" i="0" sz="7200" u="none" cap="none" strike="noStrike">
                <a:solidFill>
                  <a:srgbClr val="00205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10"/>
          <p:cNvSpPr/>
          <p:nvPr/>
        </p:nvSpPr>
        <p:spPr>
          <a:xfrm>
            <a:off x="5679741" y="3149322"/>
            <a:ext cx="6288066" cy="17447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780033" y="1931772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Agenda Slide">
  <p:cSld name="2_Agenda Slid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/>
          <p:nvPr>
            <p:ph type="title"/>
          </p:nvPr>
        </p:nvSpPr>
        <p:spPr>
          <a:xfrm>
            <a:off x="822960" y="685800"/>
            <a:ext cx="8840949" cy="21322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5B"/>
              </a:buClr>
              <a:buSzPts val="7200"/>
              <a:buFont typeface="Arial"/>
              <a:buNone/>
              <a:defRPr b="1" i="0" sz="7200" u="none" cap="none" strike="noStrike">
                <a:solidFill>
                  <a:srgbClr val="00205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7" name="Google Shape;2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60987" y="1820186"/>
            <a:ext cx="6949440" cy="6949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Quote Slide">
  <p:cSld name="3_Quote Slid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" name="Google Shape;30;p12"/>
          <p:cNvPicPr preferRelativeResize="0"/>
          <p:nvPr/>
        </p:nvPicPr>
        <p:blipFill rotWithShape="1">
          <a:blip r:embed="rId2">
            <a:alphaModFix/>
          </a:blip>
          <a:srcRect b="42778" l="0" r="16356" t="0"/>
          <a:stretch/>
        </p:blipFill>
        <p:spPr>
          <a:xfrm>
            <a:off x="5831633" y="-1540568"/>
            <a:ext cx="7427536" cy="6184232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2"/>
          <p:cNvSpPr txBox="1"/>
          <p:nvPr>
            <p:ph type="title"/>
          </p:nvPr>
        </p:nvSpPr>
        <p:spPr>
          <a:xfrm>
            <a:off x="167951" y="4257443"/>
            <a:ext cx="10515600" cy="22459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b="1" i="0" sz="7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ontent Slide">
  <p:cSld name="5_Content Slid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/>
          <p:nvPr/>
        </p:nvSpPr>
        <p:spPr>
          <a:xfrm>
            <a:off x="-101600" y="5878512"/>
            <a:ext cx="12725399" cy="1093788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4"/>
          <p:cNvSpPr txBox="1"/>
          <p:nvPr>
            <p:ph type="title"/>
          </p:nvPr>
        </p:nvSpPr>
        <p:spPr>
          <a:xfrm>
            <a:off x="838200" y="120488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5B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205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14"/>
          <p:cNvSpPr txBox="1"/>
          <p:nvPr>
            <p:ph idx="1" type="body"/>
          </p:nvPr>
        </p:nvSpPr>
        <p:spPr>
          <a:xfrm>
            <a:off x="838200" y="2712033"/>
            <a:ext cx="10515600" cy="3903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5B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205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rgbClr val="00205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rgbClr val="00205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6" name="Google Shape;36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13588" y="125205"/>
            <a:ext cx="5278412" cy="107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/>
          <p:nvPr/>
        </p:nvSpPr>
        <p:spPr>
          <a:xfrm>
            <a:off x="-101600" y="0"/>
            <a:ext cx="12725399" cy="697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" name="Google Shape;39;p16"/>
          <p:cNvPicPr preferRelativeResize="0"/>
          <p:nvPr/>
        </p:nvPicPr>
        <p:blipFill rotWithShape="1">
          <a:blip r:embed="rId2">
            <a:alphaModFix/>
          </a:blip>
          <a:srcRect b="42778" l="0" r="16356" t="0"/>
          <a:stretch/>
        </p:blipFill>
        <p:spPr>
          <a:xfrm>
            <a:off x="5983664" y="-1422399"/>
            <a:ext cx="7427536" cy="6184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"/>
          <p:cNvSpPr txBox="1"/>
          <p:nvPr/>
        </p:nvSpPr>
        <p:spPr>
          <a:xfrm>
            <a:off x="1637551" y="0"/>
            <a:ext cx="89169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6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Academy of Managed Care Pharmac</a:t>
            </a:r>
            <a:r>
              <a:rPr b="1" lang="en-US" sz="6600">
                <a:solidFill>
                  <a:schemeClr val="lt1"/>
                </a:solidFill>
              </a:rPr>
              <a:t>y </a:t>
            </a:r>
            <a:endParaRPr b="1" sz="66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3200">
                <a:solidFill>
                  <a:schemeClr val="lt1"/>
                </a:solidFill>
              </a:rPr>
              <a:t>Wilkes University Chapter</a:t>
            </a:r>
            <a:endParaRPr sz="32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" name="Google Shape;46;p1"/>
          <p:cNvSpPr/>
          <p:nvPr/>
        </p:nvSpPr>
        <p:spPr>
          <a:xfrm>
            <a:off x="5803841" y="4814422"/>
            <a:ext cx="6288000" cy="17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"/>
          <p:cNvSpPr txBox="1"/>
          <p:nvPr/>
        </p:nvSpPr>
        <p:spPr>
          <a:xfrm>
            <a:off x="4040625" y="3429000"/>
            <a:ext cx="8232900" cy="3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lang="en-US" sz="3600">
                <a:solidFill>
                  <a:schemeClr val="lt1"/>
                </a:solidFill>
              </a:rPr>
              <a:t>Student Leadership Academy Presentation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US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Cole Wenner: Immediate Past President, c/o 2024</a:t>
            </a:r>
            <a:endParaRPr b="1"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US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Nik Norman: President, c/o 2025</a:t>
            </a:r>
            <a:endParaRPr b="1"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sz="4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f7db64e30c_0_2"/>
          <p:cNvSpPr txBox="1"/>
          <p:nvPr/>
        </p:nvSpPr>
        <p:spPr>
          <a:xfrm>
            <a:off x="12295275" y="4195500"/>
            <a:ext cx="2730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gf7db64e30c_0_2"/>
          <p:cNvSpPr/>
          <p:nvPr/>
        </p:nvSpPr>
        <p:spPr>
          <a:xfrm flipH="1" rot="822975">
            <a:off x="8216607" y="3952717"/>
            <a:ext cx="2410235" cy="118333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gf7db64e30c_0_2"/>
          <p:cNvSpPr/>
          <p:nvPr/>
        </p:nvSpPr>
        <p:spPr>
          <a:xfrm rot="-822975">
            <a:off x="5948218" y="3952717"/>
            <a:ext cx="2410235" cy="118333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" name="Google Shape;55;gf7db64e30c_0_2"/>
          <p:cNvGrpSpPr/>
          <p:nvPr/>
        </p:nvGrpSpPr>
        <p:grpSpPr>
          <a:xfrm>
            <a:off x="6645841" y="1850458"/>
            <a:ext cx="3313531" cy="2104904"/>
            <a:chOff x="4822264" y="1216788"/>
            <a:chExt cx="1871100" cy="1021302"/>
          </a:xfrm>
        </p:grpSpPr>
        <p:sp>
          <p:nvSpPr>
            <p:cNvPr id="56" name="Google Shape;56;gf7db64e30c_0_2"/>
            <p:cNvSpPr/>
            <p:nvPr/>
          </p:nvSpPr>
          <p:spPr>
            <a:xfrm rot="-1789476">
              <a:off x="5642628" y="2048364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gf7db64e30c_0_2"/>
            <p:cNvSpPr/>
            <p:nvPr/>
          </p:nvSpPr>
          <p:spPr>
            <a:xfrm>
              <a:off x="4866511" y="1219942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</p:txBody>
        </p:sp>
        <p:sp>
          <p:nvSpPr>
            <p:cNvPr id="58" name="Google Shape;58;gf7db64e30c_0_2"/>
            <p:cNvSpPr txBox="1"/>
            <p:nvPr/>
          </p:nvSpPr>
          <p:spPr>
            <a:xfrm>
              <a:off x="4822264" y="1216788"/>
              <a:ext cx="18711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b="1" lang="en-US" sz="260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Event 3: Prior Authorization Competition</a:t>
              </a:r>
              <a:endParaRPr b="1" sz="2600">
                <a:solidFill>
                  <a:schemeClr val="lt2"/>
                </a:solidFill>
              </a:endParaRPr>
            </a:p>
          </p:txBody>
        </p:sp>
      </p:grpSp>
      <p:sp>
        <p:nvSpPr>
          <p:cNvPr id="59" name="Google Shape;59;gf7db64e30c_0_2"/>
          <p:cNvSpPr/>
          <p:nvPr/>
        </p:nvSpPr>
        <p:spPr>
          <a:xfrm flipH="1" rot="822975">
            <a:off x="3660540" y="3952717"/>
            <a:ext cx="2410235" cy="118333"/>
          </a:xfrm>
          <a:prstGeom prst="roundRect">
            <a:avLst>
              <a:gd fmla="val 50000" name="adj"/>
            </a:avLst>
          </a:prstGeom>
          <a:solidFill>
            <a:srgbClr val="0C58D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" name="Google Shape;60;gf7db64e30c_0_2"/>
          <p:cNvGrpSpPr/>
          <p:nvPr/>
        </p:nvGrpSpPr>
        <p:grpSpPr>
          <a:xfrm>
            <a:off x="4420825" y="4067514"/>
            <a:ext cx="3111648" cy="2065347"/>
            <a:chOff x="2977722" y="2770404"/>
            <a:chExt cx="1757100" cy="1002109"/>
          </a:xfrm>
        </p:grpSpPr>
        <p:sp>
          <p:nvSpPr>
            <p:cNvPr id="61" name="Google Shape;61;gf7db64e30c_0_2"/>
            <p:cNvSpPr/>
            <p:nvPr/>
          </p:nvSpPr>
          <p:spPr>
            <a:xfrm rot="-1789476">
              <a:off x="3798091" y="2799678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0C58D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gf7db64e30c_0_2"/>
            <p:cNvSpPr/>
            <p:nvPr/>
          </p:nvSpPr>
          <p:spPr>
            <a:xfrm>
              <a:off x="3021975" y="3069013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0C58D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</p:txBody>
        </p:sp>
        <p:sp>
          <p:nvSpPr>
            <p:cNvPr id="63" name="Google Shape;63;gf7db64e30c_0_2"/>
            <p:cNvSpPr txBox="1"/>
            <p:nvPr/>
          </p:nvSpPr>
          <p:spPr>
            <a:xfrm>
              <a:off x="2977722" y="3028888"/>
              <a:ext cx="17571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b="1" lang="en-US" sz="2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Event 2: The Great Managed Care Escape Room</a:t>
              </a:r>
              <a:endParaRPr b="1" sz="2600">
                <a:solidFill>
                  <a:srgbClr val="FFFFFF"/>
                </a:solidFill>
              </a:endParaRPr>
            </a:p>
          </p:txBody>
        </p:sp>
        <p:sp>
          <p:nvSpPr>
            <p:cNvPr id="64" name="Google Shape;64;gf7db64e30c_0_2"/>
            <p:cNvSpPr/>
            <p:nvPr/>
          </p:nvSpPr>
          <p:spPr>
            <a:xfrm>
              <a:off x="3833325" y="3004364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0C58D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" name="Google Shape;65;gf7db64e30c_0_2"/>
          <p:cNvSpPr/>
          <p:nvPr/>
        </p:nvSpPr>
        <p:spPr>
          <a:xfrm rot="-822975">
            <a:off x="1404457" y="3952717"/>
            <a:ext cx="2410235" cy="118333"/>
          </a:xfrm>
          <a:prstGeom prst="roundRect">
            <a:avLst>
              <a:gd fmla="val 50000" name="adj"/>
            </a:avLst>
          </a:prstGeom>
          <a:solidFill>
            <a:srgbClr val="0C58D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" name="Google Shape;66;gf7db64e30c_0_2"/>
          <p:cNvGrpSpPr/>
          <p:nvPr/>
        </p:nvGrpSpPr>
        <p:grpSpPr>
          <a:xfrm>
            <a:off x="2169885" y="1856959"/>
            <a:ext cx="3033020" cy="2098403"/>
            <a:chOff x="4409300" y="1219942"/>
            <a:chExt cx="1712700" cy="1018148"/>
          </a:xfrm>
        </p:grpSpPr>
        <p:sp>
          <p:nvSpPr>
            <p:cNvPr id="67" name="Google Shape;67;gf7db64e30c_0_2"/>
            <p:cNvSpPr/>
            <p:nvPr/>
          </p:nvSpPr>
          <p:spPr>
            <a:xfrm rot="-1789476">
              <a:off x="5185416" y="2048364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gf7db64e30c_0_2"/>
            <p:cNvSpPr/>
            <p:nvPr/>
          </p:nvSpPr>
          <p:spPr>
            <a:xfrm>
              <a:off x="4409300" y="1219942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</p:txBody>
        </p:sp>
        <p:sp>
          <p:nvSpPr>
            <p:cNvPr id="69" name="Google Shape;69;gf7db64e30c_0_2"/>
            <p:cNvSpPr/>
            <p:nvPr/>
          </p:nvSpPr>
          <p:spPr>
            <a:xfrm rot="10800000">
              <a:off x="5220625" y="1919036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gf7db64e30c_0_2"/>
            <p:cNvSpPr txBox="1"/>
            <p:nvPr/>
          </p:nvSpPr>
          <p:spPr>
            <a:xfrm>
              <a:off x="4453550" y="1220170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b="1" lang="en-US" sz="260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Event 1: Medicare Made Easy</a:t>
              </a:r>
              <a:endParaRPr b="1" sz="2600">
                <a:solidFill>
                  <a:schemeClr val="lt2"/>
                </a:solidFill>
              </a:endParaRPr>
            </a:p>
          </p:txBody>
        </p:sp>
      </p:grpSp>
      <p:sp>
        <p:nvSpPr>
          <p:cNvPr id="71" name="Google Shape;71;gf7db64e30c_0_2"/>
          <p:cNvSpPr txBox="1"/>
          <p:nvPr/>
        </p:nvSpPr>
        <p:spPr>
          <a:xfrm>
            <a:off x="0" y="0"/>
            <a:ext cx="6387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chemeClr val="lt2"/>
                </a:solidFill>
              </a:rPr>
              <a:t>2022-2023 Chapter Highlights</a:t>
            </a:r>
            <a:endParaRPr sz="3500">
              <a:solidFill>
                <a:schemeClr val="lt2"/>
              </a:solidFill>
            </a:endParaRPr>
          </a:p>
        </p:txBody>
      </p:sp>
      <p:sp>
        <p:nvSpPr>
          <p:cNvPr id="72" name="Google Shape;72;gf7db64e30c_0_2"/>
          <p:cNvSpPr/>
          <p:nvPr/>
        </p:nvSpPr>
        <p:spPr>
          <a:xfrm rot="10800000">
            <a:off x="8160749" y="3297726"/>
            <a:ext cx="159300" cy="139200"/>
          </a:xfrm>
          <a:prstGeom prst="triangle">
            <a:avLst>
              <a:gd fmla="val 45984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22eaa7c62a_0_1"/>
          <p:cNvSpPr txBox="1"/>
          <p:nvPr>
            <p:ph idx="1" type="body"/>
          </p:nvPr>
        </p:nvSpPr>
        <p:spPr>
          <a:xfrm>
            <a:off x="370425" y="1311375"/>
            <a:ext cx="5939100" cy="52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3100"/>
              <a:t>Medicare consultations led by students</a:t>
            </a:r>
            <a:endParaRPr b="1" sz="3100"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n-US" sz="2600"/>
              <a:t>Students had the opportunity to aid members of our community choose  their Medicare plans</a:t>
            </a:r>
            <a:endParaRPr sz="2600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n-US" sz="2600"/>
              <a:t>Help navigate medicare.gov</a:t>
            </a:r>
            <a:endParaRPr sz="2600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n-US" sz="2600"/>
              <a:t>Connections made with community members </a:t>
            </a:r>
            <a:endParaRPr sz="2600"/>
          </a:p>
        </p:txBody>
      </p:sp>
      <p:sp>
        <p:nvSpPr>
          <p:cNvPr id="78" name="Google Shape;78;g122eaa7c62a_0_1"/>
          <p:cNvSpPr txBox="1"/>
          <p:nvPr/>
        </p:nvSpPr>
        <p:spPr>
          <a:xfrm>
            <a:off x="95500" y="0"/>
            <a:ext cx="6387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chemeClr val="lt2"/>
                </a:solidFill>
              </a:rPr>
              <a:t>Event #1: Medicare Made Easy</a:t>
            </a:r>
            <a:endParaRPr sz="3500">
              <a:solidFill>
                <a:schemeClr val="lt2"/>
              </a:solidFill>
            </a:endParaRPr>
          </a:p>
        </p:txBody>
      </p:sp>
      <p:pic>
        <p:nvPicPr>
          <p:cNvPr id="79" name="Google Shape;79;g122eaa7c62a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6153" y="1443775"/>
            <a:ext cx="4106475" cy="498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eec74421de_0_61"/>
          <p:cNvSpPr txBox="1"/>
          <p:nvPr>
            <p:ph idx="1" type="body"/>
          </p:nvPr>
        </p:nvSpPr>
        <p:spPr>
          <a:xfrm>
            <a:off x="59000" y="1320575"/>
            <a:ext cx="5637300" cy="42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/>
              <a:t>A unique introduction to managed care</a:t>
            </a:r>
            <a:endParaRPr b="1" sz="3100"/>
          </a:p>
          <a:p>
            <a:pPr indent="-38131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-US" sz="2600"/>
              <a:t>An exciting, interactive way to promote knowledge and interest in managed care/AMCP</a:t>
            </a:r>
            <a:endParaRPr sz="2600"/>
          </a:p>
          <a:p>
            <a:pPr indent="-381317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-US" sz="2600"/>
              <a:t>Managed Care Principles</a:t>
            </a:r>
            <a:endParaRPr sz="2600"/>
          </a:p>
          <a:p>
            <a:pPr indent="-381317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-US" sz="2600"/>
              <a:t>Terminology</a:t>
            </a:r>
            <a:endParaRPr sz="2600"/>
          </a:p>
          <a:p>
            <a:pPr indent="-381317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-US" sz="2600"/>
              <a:t>AMCP Resources</a:t>
            </a:r>
            <a:endParaRPr sz="2600"/>
          </a:p>
        </p:txBody>
      </p:sp>
      <p:sp>
        <p:nvSpPr>
          <p:cNvPr id="85" name="Google Shape;85;geec74421de_0_61"/>
          <p:cNvSpPr txBox="1"/>
          <p:nvPr/>
        </p:nvSpPr>
        <p:spPr>
          <a:xfrm>
            <a:off x="95500" y="0"/>
            <a:ext cx="6387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chemeClr val="lt2"/>
                </a:solidFill>
              </a:rPr>
              <a:t>Event #2: The Great Managed Care Escape Room</a:t>
            </a:r>
            <a:endParaRPr sz="3500">
              <a:solidFill>
                <a:schemeClr val="lt2"/>
              </a:solidFill>
            </a:endParaRPr>
          </a:p>
        </p:txBody>
      </p:sp>
      <p:pic>
        <p:nvPicPr>
          <p:cNvPr id="86" name="Google Shape;86;geec74421de_0_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5375" y="1998913"/>
            <a:ext cx="6386999" cy="3581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22eaa7c62a_0_13"/>
          <p:cNvSpPr txBox="1"/>
          <p:nvPr>
            <p:ph idx="1" type="body"/>
          </p:nvPr>
        </p:nvSpPr>
        <p:spPr>
          <a:xfrm>
            <a:off x="304800" y="1416625"/>
            <a:ext cx="7059600" cy="50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rgbClr val="FFFFFF"/>
                </a:solidFill>
              </a:rPr>
              <a:t>Competition among Wilkes University and UMB students</a:t>
            </a:r>
            <a:endParaRPr b="1" sz="3100">
              <a:solidFill>
                <a:srgbClr val="FFFFFF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n-US" sz="2600">
                <a:solidFill>
                  <a:srgbClr val="FFFFFF"/>
                </a:solidFill>
              </a:rPr>
              <a:t>Opportunity to utilize managed care knowledge </a:t>
            </a:r>
            <a:endParaRPr sz="2600">
              <a:solidFill>
                <a:srgbClr val="FFFFFF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Char char="-"/>
            </a:pPr>
            <a:r>
              <a:rPr lang="en-US" sz="2600">
                <a:solidFill>
                  <a:srgbClr val="FFFFFF"/>
                </a:solidFill>
              </a:rPr>
              <a:t>Real world </a:t>
            </a:r>
            <a:r>
              <a:rPr lang="en-US" sz="2600">
                <a:solidFill>
                  <a:srgbClr val="FFFFFF"/>
                </a:solidFill>
              </a:rPr>
              <a:t>scenarios for which teams approve/deny and rationalize their decision</a:t>
            </a:r>
            <a:endParaRPr sz="2600">
              <a:solidFill>
                <a:srgbClr val="FFFFFF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Char char="-"/>
            </a:pPr>
            <a:r>
              <a:rPr lang="en-US" sz="2600">
                <a:solidFill>
                  <a:srgbClr val="FFFFFF"/>
                </a:solidFill>
              </a:rPr>
              <a:t>Feedback provided on decisions</a:t>
            </a:r>
            <a:endParaRPr sz="2600">
              <a:solidFill>
                <a:srgbClr val="FFFFFF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Char char="-"/>
            </a:pPr>
            <a:r>
              <a:rPr lang="en-US" sz="2600">
                <a:solidFill>
                  <a:srgbClr val="FFFFFF"/>
                </a:solidFill>
              </a:rPr>
              <a:t>Incentives provided to winners and great perspective on managed care and PA utilization tool </a:t>
            </a:r>
            <a:endParaRPr sz="2600">
              <a:solidFill>
                <a:srgbClr val="FFFFFF"/>
              </a:solidFill>
            </a:endParaRPr>
          </a:p>
        </p:txBody>
      </p:sp>
      <p:sp>
        <p:nvSpPr>
          <p:cNvPr id="93" name="Google Shape;93;g122eaa7c62a_0_13"/>
          <p:cNvSpPr txBox="1"/>
          <p:nvPr/>
        </p:nvSpPr>
        <p:spPr>
          <a:xfrm>
            <a:off x="8430475" y="2830450"/>
            <a:ext cx="3256500" cy="34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g122eaa7c62a_0_13"/>
          <p:cNvSpPr txBox="1"/>
          <p:nvPr/>
        </p:nvSpPr>
        <p:spPr>
          <a:xfrm>
            <a:off x="95500" y="0"/>
            <a:ext cx="6387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chemeClr val="lt2"/>
                </a:solidFill>
              </a:rPr>
              <a:t>Event #3: Prior Authorization Competition</a:t>
            </a:r>
            <a:endParaRPr sz="3500">
              <a:solidFill>
                <a:schemeClr val="lt2"/>
              </a:solidFill>
            </a:endParaRPr>
          </a:p>
        </p:txBody>
      </p:sp>
      <p:pic>
        <p:nvPicPr>
          <p:cNvPr id="95" name="Google Shape;95;g122eaa7c62a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3150" y="1412175"/>
            <a:ext cx="4381900" cy="507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83eeb5f881_1_0"/>
          <p:cNvSpPr txBox="1"/>
          <p:nvPr/>
        </p:nvSpPr>
        <p:spPr>
          <a:xfrm>
            <a:off x="-189025" y="179700"/>
            <a:ext cx="6387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2"/>
                </a:solidFill>
              </a:rPr>
              <a:t>Connect with us!</a:t>
            </a:r>
            <a:endParaRPr sz="4800">
              <a:solidFill>
                <a:schemeClr val="lt2"/>
              </a:solidFill>
            </a:endParaRPr>
          </a:p>
        </p:txBody>
      </p:sp>
      <p:pic>
        <p:nvPicPr>
          <p:cNvPr id="102" name="Google Shape;102;g283eeb5f881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3150" y="2985050"/>
            <a:ext cx="3765700" cy="376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g283eeb5f881_1_0"/>
          <p:cNvSpPr txBox="1"/>
          <p:nvPr/>
        </p:nvSpPr>
        <p:spPr>
          <a:xfrm>
            <a:off x="4425300" y="1501225"/>
            <a:ext cx="3341400" cy="13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chemeClr val="lt1"/>
                </a:solidFill>
              </a:rPr>
              <a:t>Instagram: @wilkesamcp</a:t>
            </a:r>
            <a:endParaRPr b="1" sz="31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eec74421de_0_77"/>
          <p:cNvSpPr txBox="1"/>
          <p:nvPr/>
        </p:nvSpPr>
        <p:spPr>
          <a:xfrm>
            <a:off x="3222125" y="515500"/>
            <a:ext cx="8916900" cy="51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b="1" i="0" lang="en-US" sz="7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r>
              <a:rPr b="1" lang="en-US" sz="7000">
                <a:solidFill>
                  <a:schemeClr val="lt1"/>
                </a:solidFill>
              </a:rPr>
              <a:t> on behalf of Wilkes University AMCP!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t/>
            </a:r>
            <a:endParaRPr b="1" i="0" sz="5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geec74421de_0_77"/>
          <p:cNvSpPr/>
          <p:nvPr/>
        </p:nvSpPr>
        <p:spPr>
          <a:xfrm>
            <a:off x="5081942" y="4953698"/>
            <a:ext cx="1014000" cy="6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ustom 7">
      <a:dk1>
        <a:srgbClr val="00205B"/>
      </a:dk1>
      <a:lt1>
        <a:srgbClr val="FFFFFF"/>
      </a:lt1>
      <a:dk2>
        <a:srgbClr val="00205B"/>
      </a:dk2>
      <a:lt2>
        <a:srgbClr val="00205B"/>
      </a:lt2>
      <a:accent1>
        <a:srgbClr val="FFFFFF"/>
      </a:accent1>
      <a:accent2>
        <a:srgbClr val="CB350F"/>
      </a:accent2>
      <a:accent3>
        <a:srgbClr val="97999B"/>
      </a:accent3>
      <a:accent4>
        <a:srgbClr val="F3D03E"/>
      </a:accent4>
      <a:accent5>
        <a:srgbClr val="34D0C1"/>
      </a:accent5>
      <a:accent6>
        <a:srgbClr val="93C90E"/>
      </a:accent6>
      <a:hlink>
        <a:srgbClr val="0076CF"/>
      </a:hlink>
      <a:folHlink>
        <a:srgbClr val="0076C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2019-05-03T17:39:49Z</dcterms:created>
  <dc:creator>Mara K. Braunger</dc:creator>
</cp:coreProperties>
</file>