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4"/>
    <p:sldMasterId id="2147483668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7F6C44-09E7-4358-9A0F-1DFCA3C508E1}">
  <a:tblStyle styleId="{F17F6C44-09E7-4358-9A0F-1DFCA3C508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6E100A-EBCC-4935-9436-422D1FA87C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47" d="100"/>
          <a:sy n="147" d="100"/>
        </p:scale>
        <p:origin x="6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3/folders/1S-h7kXniqGTRMImxwaFinrqlVh1zn8u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f1e23105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20f1e231052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COTY Packet Submission: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https://drive.google.com/drive/u/3/folders/1S-h7kXniqGTRMImxwaFinrqlVh1zn8uC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10 min presentation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Proposed Timeline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First Draft: Feb 17th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Meeting: Feb 16th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Deadline: Mar 3rd</a:t>
            </a:r>
            <a:endParaRPr/>
          </a:p>
        </p:txBody>
      </p:sp>
      <p:sp>
        <p:nvSpPr>
          <p:cNvPr id="84" name="Google Shape;84;g20f1e231052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f1e231052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Kevin</a:t>
            </a:r>
            <a:endParaRPr/>
          </a:p>
        </p:txBody>
      </p:sp>
      <p:sp>
        <p:nvSpPr>
          <p:cNvPr id="162" name="Google Shape;162;g20f1e23105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f1e231052_0_3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All</a:t>
            </a:r>
            <a:endParaRPr/>
          </a:p>
        </p:txBody>
      </p:sp>
      <p:sp>
        <p:nvSpPr>
          <p:cNvPr id="90" name="Google Shape;90;g20f1e231052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f1e231052_0_2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All</a:t>
            </a:r>
            <a:endParaRPr/>
          </a:p>
        </p:txBody>
      </p:sp>
      <p:sp>
        <p:nvSpPr>
          <p:cNvPr id="105" name="Google Shape;105;g20f1e231052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0f1e231052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Jonathan</a:t>
            </a:r>
            <a:endParaRPr/>
          </a:p>
        </p:txBody>
      </p:sp>
      <p:sp>
        <p:nvSpPr>
          <p:cNvPr id="118" name="Google Shape;118;g20f1e231052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f1e231052_0_3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Kevin</a:t>
            </a:r>
            <a:endParaRPr/>
          </a:p>
        </p:txBody>
      </p:sp>
      <p:sp>
        <p:nvSpPr>
          <p:cNvPr id="125" name="Google Shape;125;g20f1e231052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f1e231052_0_3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Vida</a:t>
            </a:r>
            <a:endParaRPr/>
          </a:p>
        </p:txBody>
      </p:sp>
      <p:sp>
        <p:nvSpPr>
          <p:cNvPr id="132" name="Google Shape;132;g20f1e231052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f1e231052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Jonathan + Kevin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140" name="Google Shape;140;g20f1e231052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f1e231052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Vida + Tiffany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Vida - quarterly newsletter </a:t>
            </a:r>
            <a:endParaRPr/>
          </a:p>
        </p:txBody>
      </p:sp>
      <p:sp>
        <p:nvSpPr>
          <p:cNvPr id="146" name="Google Shape;146;g20f1e231052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f1e231052_0_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Kevin</a:t>
            </a:r>
            <a:endParaRPr/>
          </a:p>
        </p:txBody>
      </p:sp>
      <p:sp>
        <p:nvSpPr>
          <p:cNvPr id="153" name="Google Shape;153;g20f1e231052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-76200" y="0"/>
            <a:ext cx="9543900" cy="52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45116" y="1505414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 Slide">
  <p:cSld name="4_Content Slide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-621507" y="-90512"/>
            <a:ext cx="10008600" cy="994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628650" y="90366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628650" y="2034025"/>
            <a:ext cx="7886700" cy="29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ourier New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5191" y="93904"/>
            <a:ext cx="3958813" cy="80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Slide">
  <p:cSld name="3_Quot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2">
            <a:alphaModFix/>
          </a:blip>
          <a:srcRect r="16352" b="42778"/>
          <a:stretch/>
        </p:blipFill>
        <p:spPr>
          <a:xfrm>
            <a:off x="4373725" y="-1155426"/>
            <a:ext cx="5570655" cy="463817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25963" y="3193082"/>
            <a:ext cx="7886700" cy="16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Slide">
  <p:cSld name="5_Content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/>
        </p:nvSpPr>
        <p:spPr>
          <a:xfrm>
            <a:off x="-76200" y="4408884"/>
            <a:ext cx="9543900" cy="8202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628650" y="90366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628650" y="2034025"/>
            <a:ext cx="7886700" cy="29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5B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5191" y="93904"/>
            <a:ext cx="3958813" cy="80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 Slide">
  <p:cSld name="2_Agenda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617220" y="514350"/>
            <a:ext cx="66309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95740" y="1365140"/>
            <a:ext cx="5212081" cy="5212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/>
          <p:nvPr/>
        </p:nvSpPr>
        <p:spPr>
          <a:xfrm>
            <a:off x="-76200" y="-42862"/>
            <a:ext cx="9543900" cy="52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617220" y="514350"/>
            <a:ext cx="6630900" cy="1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/>
          <p:nvPr/>
        </p:nvSpPr>
        <p:spPr>
          <a:xfrm>
            <a:off x="4259806" y="2361992"/>
            <a:ext cx="4716000" cy="1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5025" y="1448829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/>
          <p:nvPr/>
        </p:nvSpPr>
        <p:spPr>
          <a:xfrm>
            <a:off x="0" y="0"/>
            <a:ext cx="9543900" cy="52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-76200" y="0"/>
            <a:ext cx="9543900" cy="52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1"/>
          <p:cNvPicPr preferRelativeResize="0"/>
          <p:nvPr/>
        </p:nvPicPr>
        <p:blipFill rotWithShape="1">
          <a:blip r:embed="rId2">
            <a:alphaModFix/>
          </a:blip>
          <a:srcRect r="16352" b="42778"/>
          <a:stretch/>
        </p:blipFill>
        <p:spPr>
          <a:xfrm>
            <a:off x="4487748" y="-1066799"/>
            <a:ext cx="5570655" cy="4638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/>
        </p:nvSpPr>
        <p:spPr>
          <a:xfrm>
            <a:off x="1712175" y="778525"/>
            <a:ext cx="76035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lt1"/>
                </a:solidFill>
              </a:rPr>
              <a:t>AMCP Annual 2023</a:t>
            </a:r>
            <a:endParaRPr sz="4400" b="1" dirty="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lt1"/>
                </a:solidFill>
              </a:rPr>
              <a:t>Chapter Leadership Academy Presentation</a:t>
            </a:r>
            <a:endParaRPr sz="44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9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87" name="Google Shape;87;p22"/>
          <p:cNvSpPr/>
          <p:nvPr/>
        </p:nvSpPr>
        <p:spPr>
          <a:xfrm>
            <a:off x="4599681" y="3639192"/>
            <a:ext cx="4716000" cy="1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Kevin H. Li</a:t>
            </a:r>
            <a:endParaRPr sz="2400" b="1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Jonathan Luong</a:t>
            </a:r>
            <a:endParaRPr sz="2400" b="1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Tiffany Tran</a:t>
            </a:r>
            <a:endParaRPr sz="2400" b="1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Vida Joy Ordonez</a:t>
            </a:r>
            <a:endParaRPr sz="2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13" y="1221106"/>
            <a:ext cx="2588140" cy="104175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/>
          <p:nvPr/>
        </p:nvSpPr>
        <p:spPr>
          <a:xfrm>
            <a:off x="4231036" y="2020160"/>
            <a:ext cx="4994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improve patient health by ensuring access to high-quality, cost-effective medications and other therapies.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4231036" y="1276774"/>
            <a:ext cx="5223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91C84C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31"/>
          <p:cNvCxnSpPr/>
          <p:nvPr/>
        </p:nvCxnSpPr>
        <p:spPr>
          <a:xfrm>
            <a:off x="3731216" y="1406471"/>
            <a:ext cx="0" cy="20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114563" y="0"/>
            <a:ext cx="5143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3" name="Google Shape;93;p23"/>
          <p:cNvGraphicFramePr/>
          <p:nvPr>
            <p:extLst>
              <p:ext uri="{D42A27DB-BD31-4B8C-83A1-F6EECF244321}">
                <p14:modId xmlns:p14="http://schemas.microsoft.com/office/powerpoint/2010/main" val="1297508640"/>
              </p:ext>
            </p:extLst>
          </p:nvPr>
        </p:nvGraphicFramePr>
        <p:xfrm>
          <a:off x="1214750" y="1232600"/>
          <a:ext cx="7489200" cy="2548350"/>
        </p:xfrm>
        <a:graphic>
          <a:graphicData uri="http://schemas.openxmlformats.org/drawingml/2006/table">
            <a:tbl>
              <a:tblPr>
                <a:noFill/>
                <a:tableStyleId>{F17F6C44-09E7-4358-9A0F-1DFCA3C508E1}</a:tableStyleId>
              </a:tblPr>
              <a:tblGrid>
                <a:gridCol w="7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rgbClr val="212121"/>
                          </a:solidFill>
                        </a:rPr>
                        <a:t>Introductions</a:t>
                      </a:r>
                      <a:endParaRPr sz="1300" b="1" dirty="0">
                        <a:solidFill>
                          <a:srgbClr val="212121"/>
                        </a:solidFill>
                      </a:endParaRPr>
                    </a:p>
                  </a:txBody>
                  <a:tcPr marL="136275" marR="63375" marT="41900" marB="419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rgbClr val="212121"/>
                          </a:solidFill>
                        </a:rPr>
                        <a:t>Events</a:t>
                      </a:r>
                      <a:endParaRPr sz="1300" b="1" dirty="0">
                        <a:solidFill>
                          <a:srgbClr val="212121"/>
                        </a:solidFill>
                      </a:endParaRPr>
                    </a:p>
                  </a:txBody>
                  <a:tcPr marL="136275" marR="63375" marT="41900" marB="419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rgbClr val="212121"/>
                          </a:solidFill>
                        </a:rPr>
                        <a:t>Tips for Organizing and Planning</a:t>
                      </a:r>
                      <a:endParaRPr sz="1300" b="1" dirty="0">
                        <a:solidFill>
                          <a:srgbClr val="212121"/>
                        </a:solidFill>
                      </a:endParaRPr>
                    </a:p>
                  </a:txBody>
                  <a:tcPr marL="136275" marR="63375" marT="41900" marB="419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rgbClr val="212121"/>
                          </a:solidFill>
                        </a:rPr>
                        <a:t>Tips for Advertising and Promoting</a:t>
                      </a:r>
                      <a:endParaRPr sz="1300" b="1" dirty="0">
                        <a:solidFill>
                          <a:srgbClr val="212121"/>
                        </a:solidFill>
                      </a:endParaRPr>
                    </a:p>
                  </a:txBody>
                  <a:tcPr marL="136275" marR="63375" marT="41900" marB="419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" name="Google Shape;94;p23"/>
          <p:cNvSpPr/>
          <p:nvPr/>
        </p:nvSpPr>
        <p:spPr>
          <a:xfrm>
            <a:off x="791725" y="2022775"/>
            <a:ext cx="277200" cy="26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791725" y="2640300"/>
            <a:ext cx="277200" cy="26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791725" y="3318650"/>
            <a:ext cx="277200" cy="26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grpSp>
        <p:nvGrpSpPr>
          <p:cNvPr id="97" name="Google Shape;97;p23"/>
          <p:cNvGrpSpPr/>
          <p:nvPr/>
        </p:nvGrpSpPr>
        <p:grpSpPr>
          <a:xfrm>
            <a:off x="791725" y="1338800"/>
            <a:ext cx="277200" cy="400200"/>
            <a:chOff x="791725" y="1338800"/>
            <a:chExt cx="277200" cy="400200"/>
          </a:xfrm>
        </p:grpSpPr>
        <p:sp>
          <p:nvSpPr>
            <p:cNvPr id="98" name="Google Shape;98;p23"/>
            <p:cNvSpPr/>
            <p:nvPr/>
          </p:nvSpPr>
          <p:spPr>
            <a:xfrm>
              <a:off x="791725" y="1405250"/>
              <a:ext cx="277200" cy="267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9" name="Google Shape;99;p23"/>
            <p:cNvSpPr txBox="1"/>
            <p:nvPr/>
          </p:nvSpPr>
          <p:spPr>
            <a:xfrm>
              <a:off x="791725" y="1338800"/>
              <a:ext cx="27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sp>
        <p:nvSpPr>
          <p:cNvPr id="100" name="Google Shape;100;p23"/>
          <p:cNvSpPr txBox="1"/>
          <p:nvPr/>
        </p:nvSpPr>
        <p:spPr>
          <a:xfrm>
            <a:off x="791725" y="1956325"/>
            <a:ext cx="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1" name="Google Shape;101;p23"/>
          <p:cNvSpPr txBox="1"/>
          <p:nvPr/>
        </p:nvSpPr>
        <p:spPr>
          <a:xfrm>
            <a:off x="791725" y="2573850"/>
            <a:ext cx="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2" name="Google Shape;102;p23"/>
          <p:cNvSpPr txBox="1"/>
          <p:nvPr/>
        </p:nvSpPr>
        <p:spPr>
          <a:xfrm>
            <a:off x="791725" y="3257825"/>
            <a:ext cx="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4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114563" y="0"/>
            <a:ext cx="5143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75" y="1050188"/>
            <a:ext cx="1420975" cy="14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4"/>
          <p:cNvSpPr txBox="1"/>
          <p:nvPr/>
        </p:nvSpPr>
        <p:spPr>
          <a:xfrm>
            <a:off x="2141300" y="1351225"/>
            <a:ext cx="22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 Li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Immediate Past President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of 2024</a:t>
            </a:r>
            <a:endParaRPr/>
          </a:p>
        </p:txBody>
      </p:sp>
      <p:pic>
        <p:nvPicPr>
          <p:cNvPr id="110" name="Google Shape;1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13" y="2539551"/>
            <a:ext cx="1493499" cy="146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4"/>
          <p:cNvSpPr txBox="1"/>
          <p:nvPr/>
        </p:nvSpPr>
        <p:spPr>
          <a:xfrm>
            <a:off x="2141288" y="2857225"/>
            <a:ext cx="2151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Jonathan Luong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of 2025</a:t>
            </a:r>
            <a:endParaRPr/>
          </a:p>
        </p:txBody>
      </p:sp>
      <p:pic>
        <p:nvPicPr>
          <p:cNvPr id="112" name="Google Shape;112;p24"/>
          <p:cNvPicPr preferRelativeResize="0"/>
          <p:nvPr/>
        </p:nvPicPr>
        <p:blipFill rotWithShape="1">
          <a:blip r:embed="rId5">
            <a:alphaModFix/>
          </a:blip>
          <a:srcRect l="12598" t="6094" r="23516" b="32597"/>
          <a:stretch/>
        </p:blipFill>
        <p:spPr>
          <a:xfrm>
            <a:off x="4435600" y="2556175"/>
            <a:ext cx="1493400" cy="143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3" name="Google Shape;113;p24"/>
          <p:cNvSpPr txBox="1"/>
          <p:nvPr/>
        </p:nvSpPr>
        <p:spPr>
          <a:xfrm>
            <a:off x="6122050" y="2857225"/>
            <a:ext cx="2937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Tiffany Tran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Treasurer/Assistant P&amp;T Director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Director of Public Relations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of 2025</a:t>
            </a:r>
            <a:endParaRPr/>
          </a:p>
        </p:txBody>
      </p:sp>
      <p:pic>
        <p:nvPicPr>
          <p:cNvPr id="114" name="Google Shape;11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1801" y="964701"/>
            <a:ext cx="1557249" cy="15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4"/>
          <p:cNvSpPr txBox="1"/>
          <p:nvPr/>
        </p:nvSpPr>
        <p:spPr>
          <a:xfrm>
            <a:off x="6206700" y="1206700"/>
            <a:ext cx="2592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Vida Ordonez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Historian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of 2024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193763" y="158350"/>
            <a:ext cx="5143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3793"/>
              <a:buFont typeface="Arial"/>
              <a:buNone/>
            </a:pPr>
            <a:r>
              <a:rPr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#1 | </a:t>
            </a:r>
            <a:r>
              <a:rPr lang="en" sz="2500" b="0">
                <a:solidFill>
                  <a:srgbClr val="000000"/>
                </a:solidFill>
              </a:rPr>
              <a:t>Workshop on Data Equity Issues in Quantifying Racism, Race, and Ethnicity</a:t>
            </a:r>
            <a:endParaRPr sz="2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7875" y="914410"/>
            <a:ext cx="2658098" cy="3438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25"/>
          <p:cNvGraphicFramePr/>
          <p:nvPr/>
        </p:nvGraphicFramePr>
        <p:xfrm>
          <a:off x="312525" y="1290225"/>
          <a:ext cx="5024750" cy="2727815"/>
        </p:xfrm>
        <a:graphic>
          <a:graphicData uri="http://schemas.openxmlformats.org/drawingml/2006/table">
            <a:tbl>
              <a:tblPr>
                <a:noFill/>
                <a:tableStyleId>{DE6E100A-EBCC-4935-9436-422D1FA87CF4}</a:tableStyleId>
              </a:tblPr>
              <a:tblGrid>
                <a:gridCol w="149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Collaboration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UW DEIC, UW ISPOR, UW GPSS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Planning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 year / In-person &amp; Zoom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Attendees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Event Synopsis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Discussion on research focus on racism in data and study design, and considerations for improving equity in research methods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Outcomes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Improve cultural competence in racial inequity in study design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Identify and quantify bias in clinical data to improve health equity in future research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193763" y="158350"/>
            <a:ext cx="5143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250">
                <a:solidFill>
                  <a:schemeClr val="dk1"/>
                </a:solidFill>
              </a:rPr>
              <a:t>Event #2 | </a:t>
            </a:r>
            <a:r>
              <a:rPr lang="en" sz="2250" b="0">
                <a:solidFill>
                  <a:srgbClr val="000000"/>
                </a:solidFill>
              </a:rPr>
              <a:t>UW and OHSU Managed Care Roundtable</a:t>
            </a:r>
            <a:endParaRPr sz="2250">
              <a:solidFill>
                <a:srgbClr val="FF0000"/>
              </a:solidFill>
            </a:endParaRPr>
          </a:p>
        </p:txBody>
      </p:sp>
      <p:graphicFrame>
        <p:nvGraphicFramePr>
          <p:cNvPr id="128" name="Google Shape;128;p26"/>
          <p:cNvGraphicFramePr/>
          <p:nvPr/>
        </p:nvGraphicFramePr>
        <p:xfrm>
          <a:off x="302625" y="1200250"/>
          <a:ext cx="5034650" cy="3063105"/>
        </p:xfrm>
        <a:graphic>
          <a:graphicData uri="http://schemas.openxmlformats.org/drawingml/2006/table">
            <a:tbl>
              <a:tblPr>
                <a:noFill/>
                <a:tableStyleId>{DE6E100A-EBCC-4935-9436-422D1FA87CF4}</a:tableStyleId>
              </a:tblPr>
              <a:tblGrid>
                <a:gridCol w="15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Collaboration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OSU/OHSU AMCP Student Chapter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Planning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 months / Zoom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Attendees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Event Synopsis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Panel of pharmacists and pharmacy students working in a variety of managed care roles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Virtual breakout rooms with icebreaker and networking opportunities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Outcomes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Provide opportunity for students to connect and network with managed care pharmacists working in different roles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Solicit career advice and initiate mentorships for future guidance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9" name="Google Shape;1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125" y="880163"/>
            <a:ext cx="3383176" cy="338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193763" y="158350"/>
            <a:ext cx="5143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2250">
                <a:solidFill>
                  <a:schemeClr val="dk1"/>
                </a:solidFill>
              </a:rPr>
              <a:t>Event #3 | </a:t>
            </a:r>
            <a:r>
              <a:rPr lang="en" sz="2250" b="0">
                <a:solidFill>
                  <a:srgbClr val="000000"/>
                </a:solidFill>
              </a:rPr>
              <a:t>UW AMCP/ISPOR Managed Care Internship Panel and Social</a:t>
            </a:r>
            <a:endParaRPr sz="2250">
              <a:solidFill>
                <a:srgbClr val="FF0000"/>
              </a:solidFill>
            </a:endParaRPr>
          </a:p>
        </p:txBody>
      </p:sp>
      <p:graphicFrame>
        <p:nvGraphicFramePr>
          <p:cNvPr id="135" name="Google Shape;135;p27"/>
          <p:cNvGraphicFramePr/>
          <p:nvPr/>
        </p:nvGraphicFramePr>
        <p:xfrm>
          <a:off x="302625" y="1200250"/>
          <a:ext cx="5034650" cy="3063105"/>
        </p:xfrm>
        <a:graphic>
          <a:graphicData uri="http://schemas.openxmlformats.org/drawingml/2006/table">
            <a:tbl>
              <a:tblPr>
                <a:noFill/>
                <a:tableStyleId>{DE6E100A-EBCC-4935-9436-422D1FA87CF4}</a:tableStyleId>
              </a:tblPr>
              <a:tblGrid>
                <a:gridCol w="15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Collaboration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UW ISPOR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Planning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 months / In-person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Attendees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Event Synopsis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Panel of 3 UW pharmacy students who recently completed AMCP Foundation summer internships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Post-panel happy hour social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Outcomes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Provide information regarding internship opportunities in managed care for student pharmacists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Networking opportunities with faculty, panelists, ISPOR students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425" y="855425"/>
            <a:ext cx="2925551" cy="223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/>
          <p:cNvPicPr preferRelativeResize="0"/>
          <p:nvPr/>
        </p:nvPicPr>
        <p:blipFill rotWithShape="1">
          <a:blip r:embed="rId4">
            <a:alphaModFix/>
          </a:blip>
          <a:srcRect b="26583"/>
          <a:stretch/>
        </p:blipFill>
        <p:spPr>
          <a:xfrm>
            <a:off x="5788425" y="2652525"/>
            <a:ext cx="2925548" cy="161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193763" y="49475"/>
            <a:ext cx="5143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>
                <a:solidFill>
                  <a:schemeClr val="dk1"/>
                </a:solidFill>
              </a:rPr>
              <a:t>Tips for Organizing and Planning</a:t>
            </a:r>
            <a:endParaRPr sz="2250">
              <a:solidFill>
                <a:schemeClr val="dk1"/>
              </a:solidFill>
            </a:endParaRPr>
          </a:p>
        </p:txBody>
      </p:sp>
      <p:graphicFrame>
        <p:nvGraphicFramePr>
          <p:cNvPr id="143" name="Google Shape;143;p28"/>
          <p:cNvGraphicFramePr/>
          <p:nvPr/>
        </p:nvGraphicFramePr>
        <p:xfrm>
          <a:off x="630500" y="999710"/>
          <a:ext cx="7882975" cy="2976460"/>
        </p:xfrm>
        <a:graphic>
          <a:graphicData uri="http://schemas.openxmlformats.org/drawingml/2006/table">
            <a:tbl>
              <a:tblPr>
                <a:noFill/>
                <a:tableStyleId>{DE6E100A-EBCC-4935-9436-422D1FA87CF4}</a:tableStyleId>
              </a:tblPr>
              <a:tblGrid>
                <a:gridCol w="258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Scheduling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Programming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Preparation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800"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Gather all exam schedules for all years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Book rooms early for in-person events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For in person events, schedule during lunch break and provide lunch or snacks to help gain attendance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Have board meeting prior to start of quarter to start strategic planning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Be intentional, set a goal and purpose of each event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Identify student interests and knowledge gaps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Send panelists or guest speakers the event outline and preset questions to help them prepare their presentation slides and discussion 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Create materials to help students actively engage during the event.</a:t>
                      </a:r>
                      <a:endParaRPr sz="1100"/>
                    </a:p>
                    <a:p>
                      <a:pPr marL="914400" lvl="1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○"/>
                      </a:pPr>
                      <a:r>
                        <a:rPr lang="en" sz="1100"/>
                        <a:t>e.g., Sent networking tips handout prior to panel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Bring a buddy to events / soft outreach</a:t>
                      </a:r>
                      <a:endParaRPr sz="1100"/>
                    </a:p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ABAB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193763" y="49475"/>
            <a:ext cx="5143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>
                <a:solidFill>
                  <a:schemeClr val="dk1"/>
                </a:solidFill>
              </a:rPr>
              <a:t>Tips for Advertising and Promoting</a:t>
            </a:r>
            <a:endParaRPr sz="2250">
              <a:solidFill>
                <a:schemeClr val="dk1"/>
              </a:solidFill>
            </a:endParaRPr>
          </a:p>
        </p:txBody>
      </p:sp>
      <p:sp>
        <p:nvSpPr>
          <p:cNvPr id="149" name="Google Shape;149;p29"/>
          <p:cNvSpPr txBox="1">
            <a:spLocks noGrp="1"/>
          </p:cNvSpPr>
          <p:nvPr>
            <p:ph type="body" idx="1"/>
          </p:nvPr>
        </p:nvSpPr>
        <p:spPr>
          <a:xfrm>
            <a:off x="311700" y="908375"/>
            <a:ext cx="6492300" cy="3256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457200" lvl="0" indent="-32194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First initiate email and IG post to class listserv 1-2 weeks before event</a:t>
            </a:r>
            <a:endParaRPr/>
          </a:p>
          <a:p>
            <a:pPr marL="457200" lvl="0" indent="-321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Post to class FB and class Discord 2-3 days after initial email</a:t>
            </a:r>
            <a:endParaRPr/>
          </a:p>
          <a:p>
            <a:pPr marL="457200" lvl="0" indent="-321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Follow-up and reminder email and Discord announcement 1-3 days before the event</a:t>
            </a:r>
            <a:endParaRPr/>
          </a:p>
          <a:p>
            <a:pPr marL="457200" lvl="0" indent="-321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Repost UW AMCP IG post to personal story</a:t>
            </a:r>
            <a:endParaRPr/>
          </a:p>
          <a:p>
            <a:pPr marL="457200" lvl="0" indent="-321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Events open to the public</a:t>
            </a:r>
            <a:endParaRPr/>
          </a:p>
          <a:p>
            <a:pPr marL="914400" lvl="1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"/>
              <a:t>Post on AMCP Collaborate</a:t>
            </a:r>
            <a:endParaRPr/>
          </a:p>
          <a:p>
            <a:pPr marL="914400" lvl="1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en"/>
              <a:t>Post on LinkedIn</a:t>
            </a:r>
            <a:endParaRPr/>
          </a:p>
          <a:p>
            <a:pPr marL="457200" lvl="0" indent="-32194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en">
                <a:solidFill>
                  <a:schemeClr val="dk1"/>
                </a:solidFill>
              </a:rPr>
              <a:t>Add a reminder link in the posts so students can receive auto reminders of the event dates and times</a:t>
            </a:r>
            <a:endParaRPr>
              <a:solidFill>
                <a:schemeClr val="dk1"/>
              </a:solidFill>
            </a:endParaRPr>
          </a:p>
          <a:p>
            <a:pPr marL="457200" lvl="0" indent="-32194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en">
                <a:solidFill>
                  <a:schemeClr val="dk1"/>
                </a:solidFill>
              </a:rPr>
              <a:t>Post event recaps on social media to improve engagement and leverage momentum following events </a:t>
            </a:r>
            <a:endParaRPr/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151" y="826763"/>
            <a:ext cx="1961124" cy="342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1659664" y="193594"/>
            <a:ext cx="6630900" cy="1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5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Connect with us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 t="11762" b="12059"/>
          <a:stretch/>
        </p:blipFill>
        <p:spPr>
          <a:xfrm>
            <a:off x="3860238" y="2131891"/>
            <a:ext cx="625256" cy="47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0238" y="3420031"/>
            <a:ext cx="625258" cy="62447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4642094" y="3328106"/>
            <a:ext cx="40797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uwamcp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4618475" y="1928775"/>
            <a:ext cx="434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uwamcp@gmail.com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7">
      <a:dk1>
        <a:srgbClr val="00205B"/>
      </a:dk1>
      <a:lt1>
        <a:srgbClr val="FFFFFF"/>
      </a:lt1>
      <a:dk2>
        <a:srgbClr val="00205B"/>
      </a:dk2>
      <a:lt2>
        <a:srgbClr val="00205B"/>
      </a:lt2>
      <a:accent1>
        <a:srgbClr val="FFFFFF"/>
      </a:accent1>
      <a:accent2>
        <a:srgbClr val="CB350F"/>
      </a:accent2>
      <a:accent3>
        <a:srgbClr val="97999B"/>
      </a:accent3>
      <a:accent4>
        <a:srgbClr val="F3D03E"/>
      </a:accent4>
      <a:accent5>
        <a:srgbClr val="34D0C1"/>
      </a:accent5>
      <a:accent6>
        <a:srgbClr val="93C90E"/>
      </a:accent6>
      <a:hlink>
        <a:srgbClr val="0076CF"/>
      </a:hlink>
      <a:folHlink>
        <a:srgbClr val="0076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82a466-a547-496b-b821-861d08f3978b">
      <Terms xmlns="http://schemas.microsoft.com/office/infopath/2007/PartnerControls"/>
    </lcf76f155ced4ddcb4097134ff3c332f>
    <TaxCatchAll xmlns="33eb3033-84bf-419a-ac2d-bd1084fafd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5656780966D048BC653ABA89CB4CA4" ma:contentTypeVersion="17" ma:contentTypeDescription="Create a new document." ma:contentTypeScope="" ma:versionID="51c995698d72ae207f93877d87737061">
  <xsd:schema xmlns:xsd="http://www.w3.org/2001/XMLSchema" xmlns:xs="http://www.w3.org/2001/XMLSchema" xmlns:p="http://schemas.microsoft.com/office/2006/metadata/properties" xmlns:ns2="9282a466-a547-496b-b821-861d08f3978b" xmlns:ns3="33eb3033-84bf-419a-ac2d-bd1084fafdeb" targetNamespace="http://schemas.microsoft.com/office/2006/metadata/properties" ma:root="true" ma:fieldsID="6264182e2a9a296829989f35ba776f27" ns2:_="" ns3:_="">
    <xsd:import namespace="9282a466-a547-496b-b821-861d08f3978b"/>
    <xsd:import namespace="33eb3033-84bf-419a-ac2d-bd1084faf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2a466-a547-496b-b821-861d08f397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b3033-84bf-419a-ac2d-bd1084faf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c8c20b-f650-4f66-bf70-8cea0748c9ff}" ma:internalName="TaxCatchAll" ma:showField="CatchAllData" ma:web="33eb3033-84bf-419a-ac2d-bd1084faf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06C39B-864B-465D-A614-63EB2C33C34A}">
  <ds:schemaRefs>
    <ds:schemaRef ds:uri="http://schemas.microsoft.com/office/2006/metadata/properties"/>
    <ds:schemaRef ds:uri="http://schemas.microsoft.com/office/infopath/2007/PartnerControls"/>
    <ds:schemaRef ds:uri="9282a466-a547-496b-b821-861d08f3978b"/>
    <ds:schemaRef ds:uri="33eb3033-84bf-419a-ac2d-bd1084fafdeb"/>
  </ds:schemaRefs>
</ds:datastoreItem>
</file>

<file path=customXml/itemProps2.xml><?xml version="1.0" encoding="utf-8"?>
<ds:datastoreItem xmlns:ds="http://schemas.openxmlformats.org/officeDocument/2006/customXml" ds:itemID="{5B85ECDC-E678-4612-B74B-DE64A01BE4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D54712-81EB-4FD4-B553-31077208F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82a466-a547-496b-b821-861d08f3978b"/>
    <ds:schemaRef ds:uri="33eb3033-84bf-419a-ac2d-bd1084faf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On-screen Show (16:9)</PresentationFormat>
  <Paragraphs>113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Simple Light</vt:lpstr>
      <vt:lpstr>Office Theme</vt:lpstr>
      <vt:lpstr>PowerPoint Presentation</vt:lpstr>
      <vt:lpstr>Agenda</vt:lpstr>
      <vt:lpstr>Introductions</vt:lpstr>
      <vt:lpstr>Event #1 | Workshop on Data Equity Issues in Quantifying Racism, Race, and Ethnicity</vt:lpstr>
      <vt:lpstr>Event #2 | UW and OHSU Managed Care Roundtable</vt:lpstr>
      <vt:lpstr>Event #3 | UW AMCP/ISPOR Managed Care Internship Panel and Social</vt:lpstr>
      <vt:lpstr>Tips for Organizing and Planning</vt:lpstr>
      <vt:lpstr>Tips for Advertising and Promoting</vt:lpstr>
      <vt:lpstr>Connect with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 H Li</cp:lastModifiedBy>
  <cp:revision>2</cp:revision>
  <dcterms:modified xsi:type="dcterms:W3CDTF">2023-05-12T17:27:08Z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0x0101002D5656780966D048BC653ABA89CB4CA4</vt:lpwstr>
  </property>
</Properties>
</file>