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2"/>
  </p:notesMasterIdLst>
  <p:sldIdLst>
    <p:sldId id="256" r:id="rId5"/>
    <p:sldId id="257" r:id="rId6"/>
    <p:sldId id="277" r:id="rId7"/>
    <p:sldId id="282" r:id="rId8"/>
    <p:sldId id="284" r:id="rId9"/>
    <p:sldId id="285" r:id="rId10"/>
    <p:sldId id="280" r:id="rId1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Nunito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231" autoAdjust="0"/>
  </p:normalViewPr>
  <p:slideViewPr>
    <p:cSldViewPr snapToGrid="0">
      <p:cViewPr>
        <p:scale>
          <a:sx n="68" d="100"/>
          <a:sy n="68" d="100"/>
        </p:scale>
        <p:origin x="1882" y="4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6" name="Google Shape;5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7c539c50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7c539c50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1. The workshop began with an overview of the clinical P&amp;T review process.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2. The workshop began with an overview of economic and contract negotiation concepts.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  <a:p>
            <a:pPr marL="215900" rtl="0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Primary Outcomes (&lt; 50 words):</a:t>
            </a:r>
            <a:endParaRPr lang="en-US" b="0" dirty="0">
              <a:effectLst/>
            </a:endParaRPr>
          </a:p>
          <a:p>
            <a:pPr marR="44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Offer students an opportunity to learn about the formulary management process while in pharmacy school.</a:t>
            </a:r>
          </a:p>
          <a:p>
            <a:pPr marR="44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Provide real-life exercises to enhance classroom learning.</a:t>
            </a:r>
          </a:p>
          <a:p>
            <a:pPr marR="44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Educate students on the various clinical roles’ pharmacists may have within managed care.</a:t>
            </a:r>
          </a:p>
          <a:p>
            <a:pPr marR="44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Highlight the connection between managed care, industry, and clinical pharmacy.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7c539c50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7c539c50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our chapter hosted an event showcasing seven residency programs from across the country, including Humana,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IngenioRx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Magellan Rx Management, UPMC Health Plan, Highmark, CareFirst, and Veterans Affairs-San Diego.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151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7c539c50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7c539c50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Stress in Pharmacists Jobs Seminar  – A discussion on the stressors within different fields of pharmacy and management of these stressors.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Biosimilars Seminar – Informed students on the roles pharmacists may have in developing, regulating, and advocating for biosimilars.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Access to Medicine Seminar – Educated students on medication access from a systems perspective. Earl “Buddy” Carter, a pharmacist and politician serving in the House of Representatives was recruited as our speaker.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Health Technology Information (HIT) Seminar – An informational seminar on the fundamentals of HIT and how it applies to managed care and clinical pharmacists.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65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graphics that are cool toned color schemes with AMCP branding</a:t>
            </a:r>
          </a:p>
        </p:txBody>
      </p:sp>
    </p:spTree>
    <p:extLst>
      <p:ext uri="{BB962C8B-B14F-4D97-AF65-F5344CB8AC3E}">
        <p14:creationId xmlns:p14="http://schemas.microsoft.com/office/powerpoint/2010/main" val="117983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Facebook: @umb.amcp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Instagram: @umb_amcp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 dirty="0">
                <a:solidFill>
                  <a:srgbClr val="0A0B0D"/>
                </a:solidFill>
                <a:highlight>
                  <a:srgbClr val="F5F6F8"/>
                </a:highlight>
              </a:rPr>
              <a:t>https://linktr.ee/umbamcp</a:t>
            </a:r>
            <a:endParaRPr dirty="0"/>
          </a:p>
        </p:txBody>
      </p:sp>
      <p:sp>
        <p:nvSpPr>
          <p:cNvPr id="200" name="Google Shape;2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 Slide">
  <p:cSld name="2_Agenda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17220" y="514350"/>
            <a:ext cx="6630712" cy="159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5400"/>
              <a:buFont typeface="Montserrat"/>
              <a:buNone/>
              <a:defRPr sz="5400" b="1" i="0" u="none" strike="noStrike" cap="none">
                <a:solidFill>
                  <a:srgbClr val="0020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 Slide">
  <p:cSld name="4_Content Slide"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/>
          <p:nvPr/>
        </p:nvSpPr>
        <p:spPr>
          <a:xfrm>
            <a:off x="-621507" y="-90512"/>
            <a:ext cx="10008394" cy="99417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28650" y="90366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sz="3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628650" y="2034025"/>
            <a:ext cx="7886700" cy="2927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Char char="•"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ontserrat"/>
              <a:buNone/>
              <a:defRPr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ontserrat"/>
              <a:buNone/>
              <a:defRPr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82033" y="93904"/>
            <a:ext cx="3958809" cy="809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Slide">
  <p:cSld name="3_Quot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6"/>
          <p:cNvPicPr preferRelativeResize="0"/>
          <p:nvPr/>
        </p:nvPicPr>
        <p:blipFill rotWithShape="1">
          <a:blip r:embed="rId2">
            <a:alphaModFix/>
          </a:blip>
          <a:srcRect r="16356" b="42778"/>
          <a:stretch/>
        </p:blipFill>
        <p:spPr>
          <a:xfrm>
            <a:off x="4373725" y="-1155426"/>
            <a:ext cx="5570652" cy="46381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125963" y="3193082"/>
            <a:ext cx="7886700" cy="168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/>
          <p:nvPr/>
        </p:nvSpPr>
        <p:spPr>
          <a:xfrm>
            <a:off x="-76200" y="-42862"/>
            <a:ext cx="9544050" cy="52292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17220" y="514350"/>
            <a:ext cx="6630712" cy="162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"/>
              <a:buNone/>
              <a:defRPr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/>
          <p:nvPr/>
        </p:nvSpPr>
        <p:spPr>
          <a:xfrm>
            <a:off x="4259806" y="2361992"/>
            <a:ext cx="4716049" cy="130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35025" y="1448829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-76200" y="0"/>
            <a:ext cx="9544050" cy="52292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" name="Google Shape;36;p9"/>
          <p:cNvPicPr preferRelativeResize="0"/>
          <p:nvPr/>
        </p:nvPicPr>
        <p:blipFill rotWithShape="1">
          <a:blip r:embed="rId2">
            <a:alphaModFix/>
          </a:blip>
          <a:srcRect r="16356" b="42778"/>
          <a:stretch/>
        </p:blipFill>
        <p:spPr>
          <a:xfrm>
            <a:off x="4487748" y="-1066799"/>
            <a:ext cx="5570652" cy="463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/>
        </p:nvSpPr>
        <p:spPr>
          <a:xfrm>
            <a:off x="2223000" y="146250"/>
            <a:ext cx="6921000" cy="19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44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Academy of Managed Care Pharmacy</a:t>
            </a:r>
            <a:endParaRPr sz="44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1900" i="1" dirty="0">
                <a:solidFill>
                  <a:srgbClr val="91C84C"/>
                </a:solidFill>
                <a:latin typeface="Montserrat"/>
                <a:ea typeface="Montserrat"/>
                <a:cs typeface="Montserrat"/>
                <a:sym typeface="Montserrat"/>
              </a:rPr>
              <a:t>University of Maryland Chapter</a:t>
            </a:r>
            <a:endParaRPr sz="1900" i="1" dirty="0">
              <a:solidFill>
                <a:srgbClr val="91C8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3">
            <a:alphaModFix/>
          </a:blip>
          <a:srcRect l="29775"/>
          <a:stretch/>
        </p:blipFill>
        <p:spPr>
          <a:xfrm>
            <a:off x="78575" y="146250"/>
            <a:ext cx="1398025" cy="80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/>
          <p:nvPr/>
        </p:nvSpPr>
        <p:spPr>
          <a:xfrm>
            <a:off x="4358875" y="2234250"/>
            <a:ext cx="544743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Chaper Leadership Academy Presentation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en" sz="2400" b="1" dirty="0">
              <a:solidFill>
                <a:schemeClr val="lt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200" b="1" dirty="0">
                <a:solidFill>
                  <a:schemeClr val="l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Chenchu Vignesh Pernati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200" b="1" dirty="0">
                <a:solidFill>
                  <a:schemeClr val="l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UMB AMCP President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200" b="1" dirty="0">
                <a:solidFill>
                  <a:schemeClr val="l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Class of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85195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C59B1C-2851-2C87-A5A0-9912823012B2}"/>
              </a:ext>
            </a:extLst>
          </p:cNvPr>
          <p:cNvSpPr/>
          <p:nvPr/>
        </p:nvSpPr>
        <p:spPr>
          <a:xfrm>
            <a:off x="4443412" y="1240860"/>
            <a:ext cx="4357687" cy="557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E4B603-CC27-C63E-8295-FB8FB188DAD8}"/>
              </a:ext>
            </a:extLst>
          </p:cNvPr>
          <p:cNvSpPr/>
          <p:nvPr/>
        </p:nvSpPr>
        <p:spPr>
          <a:xfrm>
            <a:off x="4443412" y="2270642"/>
            <a:ext cx="4357687" cy="557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BF8FF-BD18-6963-5E0B-AB46C4168184}"/>
              </a:ext>
            </a:extLst>
          </p:cNvPr>
          <p:cNvSpPr/>
          <p:nvPr/>
        </p:nvSpPr>
        <p:spPr>
          <a:xfrm>
            <a:off x="4443412" y="3300424"/>
            <a:ext cx="4357687" cy="557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000" b="1" i="0" u="none" strike="noStrike" cap="none" dirty="0">
                <a:solidFill>
                  <a:schemeClr val="bg2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Connect With Us!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05502-2E22-0CDC-CF7F-F5BAEC205F0E}"/>
              </a:ext>
            </a:extLst>
          </p:cNvPr>
          <p:cNvSpPr txBox="1"/>
          <p:nvPr/>
        </p:nvSpPr>
        <p:spPr>
          <a:xfrm>
            <a:off x="4507705" y="1319411"/>
            <a:ext cx="4229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Montserrat" panose="00000500000000000000" pitchFamily="2" charset="0"/>
              </a:rPr>
              <a:t>Events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91231-E9F1-6A59-18D7-D6D3BE09EF09}"/>
              </a:ext>
            </a:extLst>
          </p:cNvPr>
          <p:cNvSpPr txBox="1"/>
          <p:nvPr/>
        </p:nvSpPr>
        <p:spPr>
          <a:xfrm>
            <a:off x="4507705" y="2349193"/>
            <a:ext cx="4229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Montserrat" panose="00000500000000000000" pitchFamily="2" charset="0"/>
              </a:rPr>
              <a:t>Event Organization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6;p25">
            <a:extLst>
              <a:ext uri="{FF2B5EF4-FFF2-40B4-BE49-F238E27FC236}">
                <a16:creationId xmlns:a16="http://schemas.microsoft.com/office/drawing/2014/main" id="{20196B67-A010-1817-784C-2B7010C85B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2676"/>
          <a:stretch/>
        </p:blipFill>
        <p:spPr>
          <a:xfrm>
            <a:off x="0" y="-247424"/>
            <a:ext cx="5357357" cy="53909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F75C44-A4AC-EF4B-5DB9-ACA4D8D01F8F}"/>
              </a:ext>
            </a:extLst>
          </p:cNvPr>
          <p:cNvSpPr/>
          <p:nvPr/>
        </p:nvSpPr>
        <p:spPr>
          <a:xfrm>
            <a:off x="0" y="-247426"/>
            <a:ext cx="9144000" cy="114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B4C664-D7F6-F55C-8F4A-46A9F8F7E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032" y="-27796"/>
            <a:ext cx="3889972" cy="929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3C3E9C-40C8-B925-8652-4B36EAB05B17}"/>
              </a:ext>
            </a:extLst>
          </p:cNvPr>
          <p:cNvSpPr txBox="1"/>
          <p:nvPr/>
        </p:nvSpPr>
        <p:spPr>
          <a:xfrm>
            <a:off x="1387732" y="1121480"/>
            <a:ext cx="3743663" cy="1709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Clinical P&amp;T Review Workshop</a:t>
            </a:r>
          </a:p>
          <a:p>
            <a:pPr marL="171450" lvl="0" indent="-1714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Students were tasked with filling out sections of a monograph and determining whether they would recommend this drug to formulary</a:t>
            </a:r>
          </a:p>
          <a:p>
            <a:pPr marL="171450" lvl="0" indent="-1714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Montserrat" panose="00000500000000000000" pitchFamily="2" charset="0"/>
            </a:endParaRPr>
          </a:p>
          <a:p>
            <a:pPr marL="171450" lvl="0" indent="-1714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Montserrat" panose="00000500000000000000" pitchFamily="2" charset="0"/>
              </a:rPr>
              <a:t>Planning</a:t>
            </a:r>
            <a:r>
              <a:rPr lang="en-US" sz="1200" dirty="0">
                <a:latin typeface="Montserrat" panose="00000500000000000000" pitchFamily="2" charset="0"/>
              </a:rPr>
              <a:t>: 2 months, In Person </a:t>
            </a:r>
          </a:p>
          <a:p>
            <a:pPr marL="171450" lvl="0" indent="-1714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Montserrat" panose="00000500000000000000" pitchFamily="2" charset="0"/>
              </a:rPr>
              <a:t>Attendees: </a:t>
            </a:r>
            <a:r>
              <a:rPr lang="en-US" sz="1200" dirty="0">
                <a:latin typeface="Montserrat" panose="00000500000000000000" pitchFamily="2" charset="0"/>
              </a:rPr>
              <a:t>26</a:t>
            </a:r>
            <a:endParaRPr lang="en-US" sz="3200" b="1" u="sng" dirty="0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112095-D4AD-3632-61C7-229F24B815DB}"/>
              </a:ext>
            </a:extLst>
          </p:cNvPr>
          <p:cNvSpPr txBox="1"/>
          <p:nvPr/>
        </p:nvSpPr>
        <p:spPr>
          <a:xfrm>
            <a:off x="0" y="99959"/>
            <a:ext cx="5776856" cy="80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US" sz="2200" b="1" i="0" u="none" strike="noStrike" dirty="0">
                <a:solidFill>
                  <a:schemeClr val="bg2"/>
                </a:solidFill>
                <a:effectLst/>
                <a:latin typeface="Montserrat" panose="00000500000000000000" pitchFamily="2" charset="0"/>
              </a:rPr>
              <a:t>Event #1 </a:t>
            </a:r>
            <a:r>
              <a:rPr lang="en-US" sz="2200" b="1" i="0" dirty="0">
                <a:solidFill>
                  <a:schemeClr val="bg2"/>
                </a:solidFill>
                <a:effectLst/>
                <a:latin typeface="Montserrat" panose="00000500000000000000" pitchFamily="2" charset="0"/>
              </a:rPr>
              <a:t>| </a:t>
            </a:r>
            <a:r>
              <a:rPr lang="en-US" sz="2200" b="1" i="0" u="none" strike="noStrike" dirty="0">
                <a:solidFill>
                  <a:schemeClr val="bg2"/>
                </a:solidFill>
                <a:effectLst/>
                <a:latin typeface="Montserrat" panose="00000500000000000000" pitchFamily="2" charset="0"/>
              </a:rPr>
              <a:t>Formulary Management Workshop Series (Two-Part Series)</a:t>
            </a:r>
            <a:endParaRPr lang="en-US" sz="2200" dirty="0">
              <a:solidFill>
                <a:schemeClr val="bg2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49E85A-19FA-5F3B-2E11-BBE6E74A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031" y="901846"/>
            <a:ext cx="3889969" cy="424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BD50AE-811A-B66C-FFBC-D185B628B3B9}"/>
              </a:ext>
            </a:extLst>
          </p:cNvPr>
          <p:cNvSpPr txBox="1"/>
          <p:nvPr/>
        </p:nvSpPr>
        <p:spPr>
          <a:xfrm>
            <a:off x="1387732" y="3193429"/>
            <a:ext cx="3743663" cy="2030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Business Committee Workshop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Students were given four scenarios to perform cost analysis calculations and determined whether to include the drug on formulary given various rebates, conversion trends, and other considerations.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  <a:p>
            <a:pPr marL="171450" lvl="0" indent="-1714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Montserrat" panose="00000500000000000000" pitchFamily="2" charset="0"/>
              </a:rPr>
              <a:t>Planning: </a:t>
            </a:r>
            <a:r>
              <a:rPr lang="en-US" sz="1200" dirty="0">
                <a:latin typeface="Montserrat" panose="00000500000000000000" pitchFamily="2" charset="0"/>
              </a:rPr>
              <a:t>2 months, Zoom</a:t>
            </a:r>
          </a:p>
          <a:p>
            <a:pPr marL="171450" lvl="0" indent="-1714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Montserrat" panose="00000500000000000000" pitchFamily="2" charset="0"/>
              </a:rPr>
              <a:t>Attendees: </a:t>
            </a:r>
            <a:r>
              <a:rPr lang="en-US" sz="1200" dirty="0">
                <a:latin typeface="Montserrat" panose="00000500000000000000" pitchFamily="2" charset="0"/>
              </a:rPr>
              <a:t>30</a:t>
            </a:r>
            <a:endParaRPr lang="en-US" sz="1200" b="1" u="sng" dirty="0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6;p25">
            <a:extLst>
              <a:ext uri="{FF2B5EF4-FFF2-40B4-BE49-F238E27FC236}">
                <a16:creationId xmlns:a16="http://schemas.microsoft.com/office/drawing/2014/main" id="{20196B67-A010-1817-784C-2B7010C85B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2676"/>
          <a:stretch/>
        </p:blipFill>
        <p:spPr>
          <a:xfrm>
            <a:off x="-4" y="-247425"/>
            <a:ext cx="5357357" cy="53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F75C44-A4AC-EF4B-5DB9-ACA4D8D01F8F}"/>
              </a:ext>
            </a:extLst>
          </p:cNvPr>
          <p:cNvSpPr/>
          <p:nvPr/>
        </p:nvSpPr>
        <p:spPr>
          <a:xfrm>
            <a:off x="0" y="-247426"/>
            <a:ext cx="9144000" cy="114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B4C664-D7F6-F55C-8F4A-46A9F8F7E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971" y="0"/>
            <a:ext cx="3905034" cy="901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3C3E9C-40C8-B925-8652-4B36EAB05B17}"/>
              </a:ext>
            </a:extLst>
          </p:cNvPr>
          <p:cNvSpPr txBox="1"/>
          <p:nvPr/>
        </p:nvSpPr>
        <p:spPr>
          <a:xfrm>
            <a:off x="1322112" y="1116755"/>
            <a:ext cx="3743663" cy="100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Collaboration: </a:t>
            </a: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UF/UO/US/UP AMCP Chapters</a:t>
            </a:r>
            <a:endParaRPr kumimoji="0" lang="en-US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cs typeface="Arial"/>
              <a:sym typeface="Arial"/>
            </a:endParaRPr>
          </a:p>
          <a:p>
            <a:pPr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Montserrat" panose="00000500000000000000" pitchFamily="2" charset="0"/>
            </a:endParaRPr>
          </a:p>
          <a:p>
            <a:pPr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Montserrat" panose="00000500000000000000" pitchFamily="2" charset="0"/>
              </a:rPr>
              <a:t>Planning: </a:t>
            </a:r>
            <a:r>
              <a:rPr lang="en-US" sz="1200" dirty="0">
                <a:latin typeface="Montserrat" panose="00000500000000000000" pitchFamily="2" charset="0"/>
              </a:rPr>
              <a:t>3 months, Zoom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112095-D4AD-3632-61C7-229F24B815DB}"/>
              </a:ext>
            </a:extLst>
          </p:cNvPr>
          <p:cNvSpPr txBox="1"/>
          <p:nvPr/>
        </p:nvSpPr>
        <p:spPr>
          <a:xfrm>
            <a:off x="157054" y="93486"/>
            <a:ext cx="5357357" cy="80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US" sz="2200" b="1" i="0" u="none" strike="noStrike" dirty="0">
                <a:solidFill>
                  <a:schemeClr val="bg2"/>
                </a:solidFill>
                <a:effectLst/>
                <a:latin typeface="Montserrat" panose="00000500000000000000" pitchFamily="2" charset="0"/>
              </a:rPr>
              <a:t>Event #</a:t>
            </a:r>
            <a:r>
              <a:rPr lang="en-US" sz="2200" b="1" dirty="0">
                <a:solidFill>
                  <a:schemeClr val="bg2"/>
                </a:solidFill>
                <a:latin typeface="Montserrat" panose="00000500000000000000" pitchFamily="2" charset="0"/>
              </a:rPr>
              <a:t>2</a:t>
            </a:r>
            <a:r>
              <a:rPr lang="en-US" sz="2200" b="1" i="0" u="none" strike="noStrike" dirty="0">
                <a:solidFill>
                  <a:schemeClr val="bg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2200" b="1" i="0" dirty="0">
                <a:solidFill>
                  <a:schemeClr val="bg2"/>
                </a:solidFill>
                <a:effectLst/>
                <a:latin typeface="Montserrat" panose="00000500000000000000" pitchFamily="2" charset="0"/>
              </a:rPr>
              <a:t>| </a:t>
            </a:r>
            <a:r>
              <a:rPr lang="en-US" sz="2200" b="1" i="0" u="none" strike="noStrike" dirty="0">
                <a:solidFill>
                  <a:schemeClr val="bg2"/>
                </a:solidFill>
                <a:effectLst/>
                <a:latin typeface="Montserrat" panose="00000500000000000000" pitchFamily="2" charset="0"/>
              </a:rPr>
              <a:t>Managed Care Residency Showcase)</a:t>
            </a:r>
            <a:endParaRPr lang="en-US" sz="2200" dirty="0">
              <a:solidFill>
                <a:schemeClr val="bg2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FBF101-0121-8024-E531-28A1B9E11B2C}"/>
              </a:ext>
            </a:extLst>
          </p:cNvPr>
          <p:cNvSpPr txBox="1"/>
          <p:nvPr/>
        </p:nvSpPr>
        <p:spPr>
          <a:xfrm>
            <a:off x="1322112" y="3293485"/>
            <a:ext cx="3767331" cy="142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Primary Outcomes:</a:t>
            </a:r>
            <a:endParaRPr lang="en-US" b="1" dirty="0">
              <a:latin typeface="Montserrat" panose="00000500000000000000" pitchFamily="2" charset="0"/>
            </a:endParaRPr>
          </a:p>
          <a:p>
            <a:pPr marL="171450" lvl="0" indent="-1714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Recruit a diverse group of residents from small-to-large scale health plans, PBMs, and other MCOs to offer comprehensive perspectives on the different residency programs.</a:t>
            </a:r>
          </a:p>
          <a:p>
            <a:pPr marL="171450" lvl="0" indent="-1714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Connect students to national AMCP network.</a:t>
            </a:r>
          </a:p>
          <a:p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15BC8-61A5-1097-7442-3605F19C77FF}"/>
              </a:ext>
            </a:extLst>
          </p:cNvPr>
          <p:cNvSpPr txBox="1"/>
          <p:nvPr/>
        </p:nvSpPr>
        <p:spPr>
          <a:xfrm>
            <a:off x="1322112" y="2166929"/>
            <a:ext cx="3743663" cy="104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Montserrat" panose="00000500000000000000" pitchFamily="2" charset="0"/>
              </a:rPr>
              <a:t>Event Synopsis</a:t>
            </a:r>
          </a:p>
          <a:p>
            <a:pPr marL="171450" lvl="0" indent="-1714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This event featured a discussion highlighting each details about their program, followed </a:t>
            </a:r>
            <a:r>
              <a:rPr lang="en-US" sz="1100" dirty="0">
                <a:latin typeface="Montserrat" panose="00000500000000000000" pitchFamily="2" charset="0"/>
              </a:rPr>
              <a:t>by a resident’s residency experience, journey to residency, and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Q&amp;A session from the audience</a:t>
            </a:r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835D9-C9A9-2D1C-7D1F-047420384C0D}"/>
              </a:ext>
            </a:extLst>
          </p:cNvPr>
          <p:cNvSpPr txBox="1"/>
          <p:nvPr/>
        </p:nvSpPr>
        <p:spPr>
          <a:xfrm>
            <a:off x="1349002" y="4468689"/>
            <a:ext cx="2785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Attendees: </a:t>
            </a:r>
            <a:r>
              <a:rPr lang="en-US" sz="1200" dirty="0">
                <a:latin typeface="Montserrat" panose="00000500000000000000" pitchFamily="2" charset="0"/>
              </a:rPr>
              <a:t>57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964843-4544-004D-E1CA-886420B0C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01" y="901850"/>
            <a:ext cx="3897499" cy="424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9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6;p25">
            <a:extLst>
              <a:ext uri="{FF2B5EF4-FFF2-40B4-BE49-F238E27FC236}">
                <a16:creationId xmlns:a16="http://schemas.microsoft.com/office/drawing/2014/main" id="{20196B67-A010-1817-784C-2B7010C85B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2676"/>
          <a:stretch/>
        </p:blipFill>
        <p:spPr>
          <a:xfrm>
            <a:off x="0" y="-473338"/>
            <a:ext cx="5357357" cy="53909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F75C44-A4AC-EF4B-5DB9-ACA4D8D01F8F}"/>
              </a:ext>
            </a:extLst>
          </p:cNvPr>
          <p:cNvSpPr/>
          <p:nvPr/>
        </p:nvSpPr>
        <p:spPr>
          <a:xfrm>
            <a:off x="-8199" y="-473338"/>
            <a:ext cx="9144000" cy="1271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B4C664-D7F6-F55C-8F4A-46A9F8F7E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319" y="0"/>
            <a:ext cx="3889972" cy="7983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3C3E9C-40C8-B925-8652-4B36EAB05B17}"/>
              </a:ext>
            </a:extLst>
          </p:cNvPr>
          <p:cNvSpPr txBox="1"/>
          <p:nvPr/>
        </p:nvSpPr>
        <p:spPr>
          <a:xfrm>
            <a:off x="1323225" y="872490"/>
            <a:ext cx="3743663" cy="942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Montserrat" panose="00000500000000000000" pitchFamily="2" charset="0"/>
              </a:rPr>
              <a:t>Collaboration:</a:t>
            </a:r>
          </a:p>
          <a:p>
            <a:pPr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Montserrat" panose="00000500000000000000" pitchFamily="2" charset="0"/>
              </a:rPr>
              <a:t>UMB (AAPP, PLS, NCPA, ACCP)</a:t>
            </a:r>
            <a:endParaRPr lang="en-US" sz="1200" b="1" dirty="0">
              <a:latin typeface="Montserrat" panose="00000500000000000000" pitchFamily="2" charset="0"/>
            </a:endParaRPr>
          </a:p>
          <a:p>
            <a:pPr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latin typeface="Montserrat" panose="00000500000000000000" pitchFamily="2" charset="0"/>
            </a:endParaRPr>
          </a:p>
          <a:p>
            <a:pPr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Montserrat" panose="00000500000000000000" pitchFamily="2" charset="0"/>
              </a:rPr>
              <a:t>Planning: </a:t>
            </a:r>
            <a:r>
              <a:rPr lang="en-US" sz="1200" dirty="0">
                <a:latin typeface="Montserrat" panose="00000500000000000000" pitchFamily="2" charset="0"/>
              </a:rPr>
              <a:t>4 months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112095-D4AD-3632-61C7-229F24B815DB}"/>
              </a:ext>
            </a:extLst>
          </p:cNvPr>
          <p:cNvSpPr txBox="1"/>
          <p:nvPr/>
        </p:nvSpPr>
        <p:spPr>
          <a:xfrm>
            <a:off x="-12906" y="25577"/>
            <a:ext cx="5013064" cy="80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US" sz="2200" b="1" i="0" u="none" strike="noStrike" dirty="0">
                <a:solidFill>
                  <a:schemeClr val="bg2"/>
                </a:solidFill>
                <a:effectLst/>
                <a:latin typeface="Montserrat" panose="00000500000000000000" pitchFamily="2" charset="0"/>
              </a:rPr>
              <a:t>Event #3 </a:t>
            </a:r>
            <a:r>
              <a:rPr lang="en-US" sz="2200" b="1" i="0" dirty="0">
                <a:solidFill>
                  <a:schemeClr val="bg2"/>
                </a:solidFill>
                <a:effectLst/>
                <a:latin typeface="Montserrat" panose="00000500000000000000" pitchFamily="2" charset="0"/>
              </a:rPr>
              <a:t>| </a:t>
            </a:r>
            <a:r>
              <a:rPr lang="en-US" sz="2200" b="1" i="0" u="none" strike="noStrike" dirty="0">
                <a:solidFill>
                  <a:schemeClr val="bg2"/>
                </a:solidFill>
                <a:effectLst/>
                <a:latin typeface="Montserrat" panose="00000500000000000000" pitchFamily="2" charset="0"/>
              </a:rPr>
              <a:t>Managed Care Seminar Series (Four-Part Series)</a:t>
            </a:r>
            <a:endParaRPr lang="en-US" sz="2200" dirty="0">
              <a:solidFill>
                <a:schemeClr val="bg2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2E0DD-DE5B-4D2D-01DB-4226CE9B30C4}"/>
              </a:ext>
            </a:extLst>
          </p:cNvPr>
          <p:cNvSpPr txBox="1"/>
          <p:nvPr/>
        </p:nvSpPr>
        <p:spPr>
          <a:xfrm>
            <a:off x="1125304" y="3041324"/>
            <a:ext cx="361020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rtl="0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Primary Outcomes </a:t>
            </a:r>
          </a:p>
          <a:p>
            <a:pPr marL="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Keep students informed on current topics and trends within the pharmacy community. </a:t>
            </a:r>
          </a:p>
          <a:p>
            <a:pPr marL="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Offer students diverse perspectives on a wide variety of topics and policies impacting managed care.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60B1A-2B2F-9C23-E96E-93CEA3ECB360}"/>
              </a:ext>
            </a:extLst>
          </p:cNvPr>
          <p:cNvSpPr txBox="1"/>
          <p:nvPr/>
        </p:nvSpPr>
        <p:spPr>
          <a:xfrm>
            <a:off x="1323225" y="4195486"/>
            <a:ext cx="2710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ontserrat" panose="00000500000000000000" pitchFamily="2" charset="0"/>
              </a:rPr>
              <a:t>Attendees: </a:t>
            </a:r>
            <a:r>
              <a:rPr lang="en-US" sz="1200" dirty="0">
                <a:latin typeface="Montserrat" panose="00000500000000000000" pitchFamily="2" charset="0"/>
              </a:rPr>
              <a:t>20 - 30</a:t>
            </a:r>
            <a:endParaRPr lang="en-US" sz="1400" dirty="0"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149801-B445-534A-789E-D459F0C65A43}"/>
              </a:ext>
            </a:extLst>
          </p:cNvPr>
          <p:cNvSpPr txBox="1"/>
          <p:nvPr/>
        </p:nvSpPr>
        <p:spPr>
          <a:xfrm>
            <a:off x="1323225" y="1957329"/>
            <a:ext cx="3636074" cy="127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Montserrat" panose="00000500000000000000" pitchFamily="2" charset="0"/>
              </a:rPr>
              <a:t>Events:</a:t>
            </a:r>
          </a:p>
          <a:p>
            <a:pPr marL="171450" lvl="0" indent="-1714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Stress in Pharmacist Jobs Seminar</a:t>
            </a:r>
          </a:p>
          <a:p>
            <a:pPr marL="171450" lvl="0" indent="-1714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Biosimilars Seminar</a:t>
            </a:r>
          </a:p>
          <a:p>
            <a:pPr marL="171450" lvl="0" indent="-1714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Access to Medicine Seminar</a:t>
            </a:r>
          </a:p>
          <a:p>
            <a:pPr marL="171450" lvl="0" indent="-1714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Health Technology Information (HIT) Seminar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946BC2-D5B9-18E2-C575-7C9FB087E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09" y="798357"/>
            <a:ext cx="3870992" cy="43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78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A03292-880C-85AC-29BA-C4A2D93D9CF0}"/>
              </a:ext>
            </a:extLst>
          </p:cNvPr>
          <p:cNvSpPr txBox="1"/>
          <p:nvPr/>
        </p:nvSpPr>
        <p:spPr>
          <a:xfrm>
            <a:off x="-11575" y="232671"/>
            <a:ext cx="409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Montserrat" panose="00000500000000000000" pitchFamily="2" charset="0"/>
              </a:rPr>
              <a:t>Event Organization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71AC849-159A-CEBE-14F6-8A5F0281A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485537"/>
              </p:ext>
            </p:extLst>
          </p:nvPr>
        </p:nvGraphicFramePr>
        <p:xfrm>
          <a:off x="-11575" y="883876"/>
          <a:ext cx="9144000" cy="563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187964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3636875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18847838"/>
                    </a:ext>
                  </a:extLst>
                </a:gridCol>
              </a:tblGrid>
              <a:tr h="3006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Montserrat" panose="00000500000000000000" pitchFamily="2" charset="0"/>
                        </a:rPr>
                        <a:t>Event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Montserrat" panose="00000500000000000000" pitchFamily="2" charset="0"/>
                        </a:rPr>
                        <a:t>Advertising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Montserrat" panose="00000500000000000000" pitchFamily="2" charset="0"/>
                        </a:rPr>
                        <a:t>Conducting the Event</a:t>
                      </a:r>
                    </a:p>
                    <a:p>
                      <a:pPr algn="ctr"/>
                      <a:endParaRPr lang="en-US" sz="18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477100"/>
                  </a:ext>
                </a:extLst>
              </a:tr>
              <a:tr h="348422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Recruit speaker of interest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4 weeks out from event</a:t>
                      </a:r>
                    </a:p>
                    <a:p>
                      <a:endParaRPr lang="en-US" dirty="0">
                        <a:solidFill>
                          <a:schemeClr val="bg2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Room reservation &amp; scheduling should be done more than 2 weeks prior to event</a:t>
                      </a:r>
                    </a:p>
                    <a:p>
                      <a:endParaRPr lang="en-US" dirty="0">
                        <a:solidFill>
                          <a:schemeClr val="bg2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RSVP Google Form: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Information to gather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Estimated headcount for catered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Questions to ask speaker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Class demographics</a:t>
                      </a:r>
                    </a:p>
                    <a:p>
                      <a:endParaRPr lang="en-US" dirty="0">
                        <a:solidFill>
                          <a:schemeClr val="bg2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Weekly newsletter: SGA (Sunday) and AMCP (Wednesday)</a:t>
                      </a:r>
                    </a:p>
                    <a:p>
                      <a:endParaRPr lang="en-US" dirty="0">
                        <a:solidFill>
                          <a:schemeClr val="bg2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Events can be advertised 3 weeks in advance </a:t>
                      </a:r>
                    </a:p>
                    <a:p>
                      <a:endParaRPr lang="en-US" dirty="0">
                        <a:solidFill>
                          <a:schemeClr val="bg2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Social Media: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Instagram-post for 3 weeks in advance, occasional reminders on stories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Class Facebook - 7, 3 and 1 day in advance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AMCP Facebook- 7 days in advance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Linktr.ee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>
                        <a:solidFill>
                          <a:schemeClr val="bg2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bg2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>
                        <a:solidFill>
                          <a:schemeClr val="bg2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bg2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bg2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bg2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US" dirty="0">
                        <a:solidFill>
                          <a:schemeClr val="bg2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Order Food: 1 – 3 days out</a:t>
                      </a:r>
                    </a:p>
                    <a:p>
                      <a:endParaRPr lang="en-US" dirty="0">
                        <a:solidFill>
                          <a:schemeClr val="bg2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Parking Vouchers: External speakers</a:t>
                      </a:r>
                    </a:p>
                    <a:p>
                      <a:endParaRPr lang="en-US" dirty="0">
                        <a:solidFill>
                          <a:schemeClr val="bg2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GBM Slides: 3-4 days out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Event updates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Prepare speaking points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>
                        <a:solidFill>
                          <a:schemeClr val="bg2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After the Event: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Thank you note/gift for speaker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Montserrat" panose="00000500000000000000" pitchFamily="2" charset="0"/>
                        </a:rPr>
                        <a:t>Follow up with slides to student within 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828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32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/>
          <p:nvPr/>
        </p:nvSpPr>
        <p:spPr>
          <a:xfrm>
            <a:off x="81023" y="277643"/>
            <a:ext cx="5868364" cy="339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" sz="44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Connect With Us!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lang="en" sz="4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" sz="3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</a:t>
            </a:r>
            <a:r>
              <a:rPr lang="en" sz="32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stagram: @</a:t>
            </a:r>
            <a:r>
              <a:rPr lang="en" sz="32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rPr>
              <a:t>umb_amcp</a:t>
            </a:r>
            <a:endParaRPr lang="en" sz="32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lang="en" sz="3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" sz="32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Facebook: @</a:t>
            </a:r>
            <a:r>
              <a:rPr lang="en" sz="32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rPr>
              <a:t>umb</a:t>
            </a:r>
            <a:r>
              <a:rPr lang="en" sz="3200" b="1" i="0" u="sng" strike="noStrike" cap="none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rPr>
              <a:t>.amcp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lang="en" sz="3200" b="1" u="sng" dirty="0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5400"/>
            </a:pPr>
            <a:r>
              <a:rPr lang="en-US" sz="3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" sz="3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inktr.ee</a:t>
            </a:r>
            <a:r>
              <a:rPr lang="en" sz="32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@</a:t>
            </a:r>
            <a:r>
              <a:rPr lang="en" sz="32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rPr>
              <a:t>umbamcp</a:t>
            </a:r>
            <a:endParaRPr lang="en" sz="3200" b="1" i="0" u="sng" strike="noStrike" cap="none" dirty="0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lang="en" sz="3200" b="1" u="sng" dirty="0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lang="en" sz="3200" b="1" i="0" u="sng" strike="noStrike" cap="none" dirty="0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lang="en" sz="3200" b="1" u="sng" dirty="0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lang="en" sz="3200" b="1" i="0" u="sng" strike="noStrike" cap="none" dirty="0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lang="en" sz="3200" b="1" u="sng" dirty="0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lang="en" sz="32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lang="en" sz="32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lang="en" sz="4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lang="en" sz="44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lang="en" sz="4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lang="en" sz="44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lang="en" sz="4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205B"/>
      </a:dk1>
      <a:lt1>
        <a:srgbClr val="FFFFFF"/>
      </a:lt1>
      <a:dk2>
        <a:srgbClr val="00205B"/>
      </a:dk2>
      <a:lt2>
        <a:srgbClr val="00205B"/>
      </a:lt2>
      <a:accent1>
        <a:srgbClr val="FFFFFF"/>
      </a:accent1>
      <a:accent2>
        <a:srgbClr val="CB350F"/>
      </a:accent2>
      <a:accent3>
        <a:srgbClr val="97999B"/>
      </a:accent3>
      <a:accent4>
        <a:srgbClr val="F3D03E"/>
      </a:accent4>
      <a:accent5>
        <a:srgbClr val="34D0C1"/>
      </a:accent5>
      <a:accent6>
        <a:srgbClr val="93C90E"/>
      </a:accent6>
      <a:hlink>
        <a:srgbClr val="0076CF"/>
      </a:hlink>
      <a:folHlink>
        <a:srgbClr val="0076C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82a466-a547-496b-b821-861d08f3978b">
      <Terms xmlns="http://schemas.microsoft.com/office/infopath/2007/PartnerControls"/>
    </lcf76f155ced4ddcb4097134ff3c332f>
    <TaxCatchAll xmlns="33eb3033-84bf-419a-ac2d-bd1084fafde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5656780966D048BC653ABA89CB4CA4" ma:contentTypeVersion="17" ma:contentTypeDescription="Create a new document." ma:contentTypeScope="" ma:versionID="51c995698d72ae207f93877d87737061">
  <xsd:schema xmlns:xsd="http://www.w3.org/2001/XMLSchema" xmlns:xs="http://www.w3.org/2001/XMLSchema" xmlns:p="http://schemas.microsoft.com/office/2006/metadata/properties" xmlns:ns2="9282a466-a547-496b-b821-861d08f3978b" xmlns:ns3="33eb3033-84bf-419a-ac2d-bd1084fafdeb" targetNamespace="http://schemas.microsoft.com/office/2006/metadata/properties" ma:root="true" ma:fieldsID="6264182e2a9a296829989f35ba776f27" ns2:_="" ns3:_="">
    <xsd:import namespace="9282a466-a547-496b-b821-861d08f3978b"/>
    <xsd:import namespace="33eb3033-84bf-419a-ac2d-bd1084faf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2a466-a547-496b-b821-861d08f397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542fbb9-1fc8-4dc7-bfa7-55c7b00c0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b3033-84bf-419a-ac2d-bd1084faf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5c8c20b-f650-4f66-bf70-8cea0748c9ff}" ma:internalName="TaxCatchAll" ma:showField="CatchAllData" ma:web="33eb3033-84bf-419a-ac2d-bd1084fafd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882B47-AEF4-429E-924C-D5CCC9C9A13D}">
  <ds:schemaRefs>
    <ds:schemaRef ds:uri="http://schemas.microsoft.com/office/2006/metadata/properties"/>
    <ds:schemaRef ds:uri="http://schemas.microsoft.com/office/infopath/2007/PartnerControls"/>
    <ds:schemaRef ds:uri="9282a466-a547-496b-b821-861d08f3978b"/>
    <ds:schemaRef ds:uri="33eb3033-84bf-419a-ac2d-bd1084fafdeb"/>
  </ds:schemaRefs>
</ds:datastoreItem>
</file>

<file path=customXml/itemProps2.xml><?xml version="1.0" encoding="utf-8"?>
<ds:datastoreItem xmlns:ds="http://schemas.openxmlformats.org/officeDocument/2006/customXml" ds:itemID="{E7108C76-B13C-49DF-A5BF-7D21BEBCE0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D06F58-EE1A-4049-9003-AE6E1D8AD8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82a466-a547-496b-b821-861d08f3978b"/>
    <ds:schemaRef ds:uri="33eb3033-84bf-419a-ac2d-bd1084faf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738</Words>
  <Application>Microsoft Office PowerPoint</Application>
  <PresentationFormat>On-screen Show (16:9)</PresentationFormat>
  <Paragraphs>124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vignesh pernati</dc:creator>
  <cp:lastModifiedBy>Pernati, Chenchu Vignesh</cp:lastModifiedBy>
  <cp:revision>17</cp:revision>
  <dcterms:modified xsi:type="dcterms:W3CDTF">2023-05-12T17:17:29Z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0x0101002D5656780966D048BC653ABA89CB4CA4</vt:lpwstr>
  </property>
</Properties>
</file>