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38"/>
  </p:notesMasterIdLst>
  <p:handoutMasterIdLst>
    <p:handoutMasterId r:id="rId39"/>
  </p:handoutMasterIdLst>
  <p:sldIdLst>
    <p:sldId id="4025" r:id="rId6"/>
    <p:sldId id="4030" r:id="rId7"/>
    <p:sldId id="3992" r:id="rId8"/>
    <p:sldId id="4021" r:id="rId9"/>
    <p:sldId id="4036" r:id="rId10"/>
    <p:sldId id="3839" r:id="rId11"/>
    <p:sldId id="3991" r:id="rId12"/>
    <p:sldId id="3995" r:id="rId13"/>
    <p:sldId id="3925" r:id="rId14"/>
    <p:sldId id="3845" r:id="rId15"/>
    <p:sldId id="3855" r:id="rId16"/>
    <p:sldId id="3856" r:id="rId17"/>
    <p:sldId id="3857" r:id="rId18"/>
    <p:sldId id="3861" r:id="rId19"/>
    <p:sldId id="4008" r:id="rId20"/>
    <p:sldId id="4014" r:id="rId21"/>
    <p:sldId id="4026" r:id="rId22"/>
    <p:sldId id="4027" r:id="rId23"/>
    <p:sldId id="4034" r:id="rId24"/>
    <p:sldId id="4037" r:id="rId25"/>
    <p:sldId id="3998" r:id="rId26"/>
    <p:sldId id="4000" r:id="rId27"/>
    <p:sldId id="4001" r:id="rId28"/>
    <p:sldId id="4002" r:id="rId29"/>
    <p:sldId id="4029" r:id="rId30"/>
    <p:sldId id="4004" r:id="rId31"/>
    <p:sldId id="4005" r:id="rId32"/>
    <p:sldId id="4007" r:id="rId33"/>
    <p:sldId id="4006" r:id="rId34"/>
    <p:sldId id="4017" r:id="rId35"/>
    <p:sldId id="4035" r:id="rId36"/>
    <p:sldId id="3731"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A3A329-2161-B896-0604-013DDBD2616F}" name="Lori Wood (Valuate)" initials="LW(" userId="S::lwood@valuatehealth.com::e5a28fcb-f682-46e0-a020-46c31f403e1f" providerId="AD"/>
  <p188:author id="{56DE7A2C-65C2-1735-A89F-BCFC71A6D160}" name="Kimberly Tsai (Valuate)" initials="KT(" userId="S::ktsai@valuatehealth.com::545dd19a-c625-4575-a67d-f9c0690f5b54" providerId="AD"/>
  <p188:author id="{0AADD478-54D7-4568-F6EB-9AC8B741F371}" name="Jennifer Graff" initials="JG" userId="S::jgraff@amcp.org::7b127178-6d64-459b-8678-8ec69a45d065" providerId="AD"/>
  <p188:author id="{F97F58D8-5599-8E4B-0373-5496EFAFE05B}" name="Guest User" initials="GU" userId="S::urn:spo:anon#e139bcd364bfe6f769e18caa8691490c494b480a33cda0301f091980f2166c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yishali Dharbhamalla" initials="VD" lastIdx="1" clrIdx="0"/>
  <p:cmAuthor id="2" name="Kimberly Tsai (Valuate)" initials="KT("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B17"/>
    <a:srgbClr val="3F9EC5"/>
    <a:srgbClr val="D0CECE"/>
    <a:srgbClr val="FFFFCC"/>
    <a:srgbClr val="E4ECFF"/>
    <a:srgbClr val="001F5B"/>
    <a:srgbClr val="8EC652"/>
    <a:srgbClr val="E3F0D9"/>
    <a:srgbClr val="8F2D92"/>
    <a:srgbClr val="ED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2" autoAdjust="0"/>
    <p:restoredTop sz="48129" autoAdjust="0"/>
  </p:normalViewPr>
  <p:slideViewPr>
    <p:cSldViewPr snapToGrid="0">
      <p:cViewPr>
        <p:scale>
          <a:sx n="70" d="100"/>
          <a:sy n="70" d="100"/>
        </p:scale>
        <p:origin x="768" y="38"/>
      </p:cViewPr>
      <p:guideLst>
        <p:guide orient="horz" pos="2160"/>
        <p:guide pos="4368"/>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p:scale>
          <a:sx n="1" d="2"/>
          <a:sy n="1" d="2"/>
        </p:scale>
        <p:origin x="2280" y="29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raff" userId="7b127178-6d64-459b-8678-8ec69a45d065" providerId="ADAL" clId="{5D4CAD5A-9ED4-40D3-99AB-64D3D4CF3D7F}"/>
    <pc:docChg chg="custSel modSld">
      <pc:chgData name="Jennifer Graff" userId="7b127178-6d64-459b-8678-8ec69a45d065" providerId="ADAL" clId="{5D4CAD5A-9ED4-40D3-99AB-64D3D4CF3D7F}" dt="2022-08-03T12:35:05.712" v="212" actId="2"/>
      <pc:docMkLst>
        <pc:docMk/>
      </pc:docMkLst>
      <pc:sldChg chg="modNotes">
        <pc:chgData name="Jennifer Graff" userId="7b127178-6d64-459b-8678-8ec69a45d065" providerId="ADAL" clId="{5D4CAD5A-9ED4-40D3-99AB-64D3D4CF3D7F}" dt="2022-08-03T12:34:31.894" v="211" actId="2711"/>
        <pc:sldMkLst>
          <pc:docMk/>
          <pc:sldMk cId="1062009866" sldId="3731"/>
        </pc:sldMkLst>
      </pc:sldChg>
      <pc:sldChg chg="modNotes modNotesTx">
        <pc:chgData name="Jennifer Graff" userId="7b127178-6d64-459b-8678-8ec69a45d065" providerId="ADAL" clId="{5D4CAD5A-9ED4-40D3-99AB-64D3D4CF3D7F}" dt="2022-08-03T12:33:14.061" v="210" actId="20577"/>
        <pc:sldMkLst>
          <pc:docMk/>
          <pc:sldMk cId="2309776039" sldId="3839"/>
        </pc:sldMkLst>
      </pc:sldChg>
      <pc:sldChg chg="modNotes">
        <pc:chgData name="Jennifer Graff" userId="7b127178-6d64-459b-8678-8ec69a45d065" providerId="ADAL" clId="{5D4CAD5A-9ED4-40D3-99AB-64D3D4CF3D7F}" dt="2022-08-03T12:22:34.967" v="118" actId="207"/>
        <pc:sldMkLst>
          <pc:docMk/>
          <pc:sldMk cId="2214170221" sldId="3857"/>
        </pc:sldMkLst>
      </pc:sldChg>
      <pc:sldChg chg="modNotes">
        <pc:chgData name="Jennifer Graff" userId="7b127178-6d64-459b-8678-8ec69a45d065" providerId="ADAL" clId="{5D4CAD5A-9ED4-40D3-99AB-64D3D4CF3D7F}" dt="2022-08-03T12:22:45.194" v="119" actId="207"/>
        <pc:sldMkLst>
          <pc:docMk/>
          <pc:sldMk cId="3160155429" sldId="3861"/>
        </pc:sldMkLst>
      </pc:sldChg>
      <pc:sldChg chg="modNotesTx">
        <pc:chgData name="Jennifer Graff" userId="7b127178-6d64-459b-8678-8ec69a45d065" providerId="ADAL" clId="{5D4CAD5A-9ED4-40D3-99AB-64D3D4CF3D7F}" dt="2022-08-03T12:20:23.045" v="116" actId="20577"/>
        <pc:sldMkLst>
          <pc:docMk/>
          <pc:sldMk cId="3027866716" sldId="3991"/>
        </pc:sldMkLst>
      </pc:sldChg>
      <pc:sldChg chg="modSp mod">
        <pc:chgData name="Jennifer Graff" userId="7b127178-6d64-459b-8678-8ec69a45d065" providerId="ADAL" clId="{5D4CAD5A-9ED4-40D3-99AB-64D3D4CF3D7F}" dt="2022-08-03T12:27:14.757" v="198" actId="20577"/>
        <pc:sldMkLst>
          <pc:docMk/>
          <pc:sldMk cId="2701346184" sldId="3995"/>
        </pc:sldMkLst>
        <pc:spChg chg="mod">
          <ac:chgData name="Jennifer Graff" userId="7b127178-6d64-459b-8678-8ec69a45d065" providerId="ADAL" clId="{5D4CAD5A-9ED4-40D3-99AB-64D3D4CF3D7F}" dt="2022-08-03T12:27:14.757" v="198" actId="20577"/>
          <ac:spMkLst>
            <pc:docMk/>
            <pc:sldMk cId="2701346184" sldId="3995"/>
            <ac:spMk id="7" creationId="{20444BDD-947D-4A81-9591-D9D898022E00}"/>
          </ac:spMkLst>
        </pc:spChg>
      </pc:sldChg>
      <pc:sldChg chg="modNotes">
        <pc:chgData name="Jennifer Graff" userId="7b127178-6d64-459b-8678-8ec69a45d065" providerId="ADAL" clId="{5D4CAD5A-9ED4-40D3-99AB-64D3D4CF3D7F}" dt="2022-08-03T12:24:20.606" v="128" actId="114"/>
        <pc:sldMkLst>
          <pc:docMk/>
          <pc:sldMk cId="139796445" sldId="4004"/>
        </pc:sldMkLst>
      </pc:sldChg>
      <pc:sldChg chg="modNotes">
        <pc:chgData name="Jennifer Graff" userId="7b127178-6d64-459b-8678-8ec69a45d065" providerId="ADAL" clId="{5D4CAD5A-9ED4-40D3-99AB-64D3D4CF3D7F}" dt="2022-08-03T12:24:48.796" v="134" actId="20577"/>
        <pc:sldMkLst>
          <pc:docMk/>
          <pc:sldMk cId="4006402973" sldId="4005"/>
        </pc:sldMkLst>
      </pc:sldChg>
      <pc:sldChg chg="modNotes">
        <pc:chgData name="Jennifer Graff" userId="7b127178-6d64-459b-8678-8ec69a45d065" providerId="ADAL" clId="{5D4CAD5A-9ED4-40D3-99AB-64D3D4CF3D7F}" dt="2022-08-03T12:25:25.870" v="143" actId="2711"/>
        <pc:sldMkLst>
          <pc:docMk/>
          <pc:sldMk cId="3282010802" sldId="4006"/>
        </pc:sldMkLst>
      </pc:sldChg>
      <pc:sldChg chg="modNotes modNotesTx">
        <pc:chgData name="Jennifer Graff" userId="7b127178-6d64-459b-8678-8ec69a45d065" providerId="ADAL" clId="{5D4CAD5A-9ED4-40D3-99AB-64D3D4CF3D7F}" dt="2022-08-03T12:28:05.149" v="208" actId="20577"/>
        <pc:sldMkLst>
          <pc:docMk/>
          <pc:sldMk cId="1143213521" sldId="4007"/>
        </pc:sldMkLst>
      </pc:sldChg>
      <pc:sldChg chg="modNotes">
        <pc:chgData name="Jennifer Graff" userId="7b127178-6d64-459b-8678-8ec69a45d065" providerId="ADAL" clId="{5D4CAD5A-9ED4-40D3-99AB-64D3D4CF3D7F}" dt="2022-08-03T12:22:55.955" v="120" actId="207"/>
        <pc:sldMkLst>
          <pc:docMk/>
          <pc:sldMk cId="3282025440" sldId="4008"/>
        </pc:sldMkLst>
      </pc:sldChg>
      <pc:sldChg chg="modNotes">
        <pc:chgData name="Jennifer Graff" userId="7b127178-6d64-459b-8678-8ec69a45d065" providerId="ADAL" clId="{5D4CAD5A-9ED4-40D3-99AB-64D3D4CF3D7F}" dt="2022-08-03T12:23:06.549" v="121" actId="2711"/>
        <pc:sldMkLst>
          <pc:docMk/>
          <pc:sldMk cId="69374215" sldId="4014"/>
        </pc:sldMkLst>
      </pc:sldChg>
      <pc:sldChg chg="modNotes">
        <pc:chgData name="Jennifer Graff" userId="7b127178-6d64-459b-8678-8ec69a45d065" providerId="ADAL" clId="{5D4CAD5A-9ED4-40D3-99AB-64D3D4CF3D7F}" dt="2022-08-03T12:25:43.523" v="146" actId="2711"/>
        <pc:sldMkLst>
          <pc:docMk/>
          <pc:sldMk cId="1312786548" sldId="4017"/>
        </pc:sldMkLst>
      </pc:sldChg>
      <pc:sldChg chg="modNotesTx">
        <pc:chgData name="Jennifer Graff" userId="7b127178-6d64-459b-8678-8ec69a45d065" providerId="ADAL" clId="{5D4CAD5A-9ED4-40D3-99AB-64D3D4CF3D7F}" dt="2022-08-03T12:35:05.712" v="212" actId="2"/>
        <pc:sldMkLst>
          <pc:docMk/>
          <pc:sldMk cId="3060382132" sldId="4030"/>
        </pc:sldMkLst>
      </pc:sldChg>
      <pc:sldChg chg="modNotes">
        <pc:chgData name="Jennifer Graff" userId="7b127178-6d64-459b-8678-8ec69a45d065" providerId="ADAL" clId="{5D4CAD5A-9ED4-40D3-99AB-64D3D4CF3D7F}" dt="2022-08-03T12:23:48.375" v="127" actId="6549"/>
        <pc:sldMkLst>
          <pc:docMk/>
          <pc:sldMk cId="369165675" sldId="4034"/>
        </pc:sldMkLst>
      </pc:sldChg>
      <pc:sldChg chg="modNotes">
        <pc:chgData name="Jennifer Graff" userId="7b127178-6d64-459b-8678-8ec69a45d065" providerId="ADAL" clId="{5D4CAD5A-9ED4-40D3-99AB-64D3D4CF3D7F}" dt="2022-08-03T12:26:18.463" v="194" actId="20577"/>
        <pc:sldMkLst>
          <pc:docMk/>
          <pc:sldMk cId="3146550381" sldId="40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A17CBD-3F42-544C-A30B-79DC31642BE1}"/>
              </a:ext>
            </a:extLst>
          </p:cNvPr>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0358EC-4FBA-874E-ABCE-C80EE8FB0662}"/>
              </a:ext>
            </a:extLst>
          </p:cNvPr>
          <p:cNvSpPr>
            <a:spLocks noGrp="1"/>
          </p:cNvSpPr>
          <p:nvPr>
            <p:ph type="dt" sz="quarter" idx="1"/>
          </p:nvPr>
        </p:nvSpPr>
        <p:spPr>
          <a:xfrm>
            <a:off x="4143587" y="0"/>
            <a:ext cx="3169920" cy="481728"/>
          </a:xfrm>
          <a:prstGeom prst="rect">
            <a:avLst/>
          </a:prstGeom>
        </p:spPr>
        <p:txBody>
          <a:bodyPr vert="horz" lIns="96651" tIns="48326" rIns="96651" bIns="48326" rtlCol="0"/>
          <a:lstStyle>
            <a:lvl1pPr algn="r">
              <a:defRPr sz="1200"/>
            </a:lvl1pPr>
          </a:lstStyle>
          <a:p>
            <a:fld id="{8BF183E8-D913-2D41-AAE5-6BAFE1E7F1E8}" type="datetimeFigureOut">
              <a:rPr lang="en-US" smtClean="0"/>
              <a:t>7/31/2022</a:t>
            </a:fld>
            <a:endParaRPr lang="en-US" dirty="0"/>
          </a:p>
        </p:txBody>
      </p:sp>
      <p:sp>
        <p:nvSpPr>
          <p:cNvPr id="4" name="Footer Placeholder 3">
            <a:extLst>
              <a:ext uri="{FF2B5EF4-FFF2-40B4-BE49-F238E27FC236}">
                <a16:creationId xmlns:a16="http://schemas.microsoft.com/office/drawing/2014/main" id="{B99D03E1-F7A1-2040-99F5-3A66CD67CE3C}"/>
              </a:ext>
            </a:extLst>
          </p:cNvPr>
          <p:cNvSpPr>
            <a:spLocks noGrp="1"/>
          </p:cNvSpPr>
          <p:nvPr>
            <p:ph type="ftr" sz="quarter" idx="2"/>
          </p:nvPr>
        </p:nvSpPr>
        <p:spPr>
          <a:xfrm>
            <a:off x="0" y="9119475"/>
            <a:ext cx="3169920" cy="481727"/>
          </a:xfrm>
          <a:prstGeom prst="rect">
            <a:avLst/>
          </a:prstGeom>
        </p:spPr>
        <p:txBody>
          <a:bodyPr vert="horz" lIns="96651" tIns="48326" rIns="96651" bIns="4832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4918B6E-50E2-9C40-BE0E-0F092DC22FE9}"/>
              </a:ext>
            </a:extLst>
          </p:cNvPr>
          <p:cNvSpPr>
            <a:spLocks noGrp="1"/>
          </p:cNvSpPr>
          <p:nvPr>
            <p:ph type="sldNum" sz="quarter" idx="3"/>
          </p:nvPr>
        </p:nvSpPr>
        <p:spPr>
          <a:xfrm>
            <a:off x="4143587" y="9119475"/>
            <a:ext cx="3169920" cy="481727"/>
          </a:xfrm>
          <a:prstGeom prst="rect">
            <a:avLst/>
          </a:prstGeom>
        </p:spPr>
        <p:txBody>
          <a:bodyPr vert="horz" lIns="96651" tIns="48326" rIns="96651" bIns="48326" rtlCol="0" anchor="b"/>
          <a:lstStyle>
            <a:lvl1pPr algn="r">
              <a:defRPr sz="1200"/>
            </a:lvl1pPr>
          </a:lstStyle>
          <a:p>
            <a:fld id="{B5A06FFD-E891-EB4E-A58B-6EE65DC0BBEB}" type="slidenum">
              <a:rPr lang="en-US" smtClean="0"/>
              <a:t>‹#›</a:t>
            </a:fld>
            <a:endParaRPr lang="en-US" dirty="0"/>
          </a:p>
        </p:txBody>
      </p:sp>
    </p:spTree>
    <p:extLst>
      <p:ext uri="{BB962C8B-B14F-4D97-AF65-F5344CB8AC3E}">
        <p14:creationId xmlns:p14="http://schemas.microsoft.com/office/powerpoint/2010/main" val="332706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19409" cy="481727"/>
          </a:xfrm>
          <a:prstGeom prst="rect">
            <a:avLst/>
          </a:prstGeom>
        </p:spPr>
        <p:txBody>
          <a:bodyPr vert="horz" lIns="96651" tIns="48326" rIns="96651" bIns="48326" rtlCol="0"/>
          <a:lstStyle>
            <a:lvl1pPr algn="l">
              <a:defRPr sz="1200"/>
            </a:lvl1pPr>
          </a:lstStyle>
          <a:p>
            <a:r>
              <a:rPr lang="en-US" dirty="0"/>
              <a:t>AMCP Value-Based Contracting Advisory Group</a:t>
            </a:r>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txBody>
          <a:bodyPr vert="horz" lIns="96651" tIns="48326" rIns="96651" bIns="48326" rtlCol="0" anchor="ctr"/>
          <a:lstStyle/>
          <a:p>
            <a:endParaRPr lang="en-US" dirty="0"/>
          </a:p>
        </p:txBody>
      </p:sp>
      <p:sp>
        <p:nvSpPr>
          <p:cNvPr id="5" name="Notes Placeholder 4"/>
          <p:cNvSpPr>
            <a:spLocks noGrp="1"/>
          </p:cNvSpPr>
          <p:nvPr>
            <p:ph type="body" sz="quarter" idx="3"/>
          </p:nvPr>
        </p:nvSpPr>
        <p:spPr>
          <a:xfrm>
            <a:off x="731520" y="4620579"/>
            <a:ext cx="5852160" cy="4341417"/>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1" tIns="48326" rIns="96651" bIns="48326" rtlCol="0" anchor="b"/>
          <a:lstStyle>
            <a:lvl1pPr algn="r">
              <a:defRPr sz="1200"/>
            </a:lvl1pPr>
          </a:lstStyle>
          <a:p>
            <a:fld id="{21C7299B-D4AE-0C4B-AFB5-6F560D46A765}" type="slidenum">
              <a:rPr lang="en-US" smtClean="0"/>
              <a:t>‹#›</a:t>
            </a:fld>
            <a:endParaRPr lang="en-US" dirty="0"/>
          </a:p>
        </p:txBody>
      </p:sp>
    </p:spTree>
    <p:extLst>
      <p:ext uri="{BB962C8B-B14F-4D97-AF65-F5344CB8AC3E}">
        <p14:creationId xmlns:p14="http://schemas.microsoft.com/office/powerpoint/2010/main" val="219609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mcp.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82" indent="-177982">
              <a:lnSpc>
                <a:spcPct val="10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Advancement in medications, vaccines, and gene therapies requires </a:t>
            </a:r>
            <a:r>
              <a:rPr lang="en-US" b="1" dirty="0">
                <a:latin typeface="Open Sans" panose="020B0606030504020204" pitchFamily="34" charset="0"/>
                <a:ea typeface="Open Sans" panose="020B0606030504020204" pitchFamily="34" charset="0"/>
                <a:cs typeface="Open Sans" panose="020B0606030504020204" pitchFamily="34" charset="0"/>
              </a:rPr>
              <a:t>innovation in payment and reimbursement methods</a:t>
            </a:r>
            <a:r>
              <a:rPr lang="en-US" dirty="0">
                <a:latin typeface="Open Sans" panose="020B0606030504020204" pitchFamily="34" charset="0"/>
                <a:ea typeface="Open Sans" panose="020B0606030504020204" pitchFamily="34" charset="0"/>
                <a:cs typeface="Open Sans" panose="020B0606030504020204" pitchFamily="34" charset="0"/>
              </a:rPr>
              <a:t>. </a:t>
            </a:r>
          </a:p>
          <a:p>
            <a:pPr marL="177982" indent="-177982">
              <a:lnSpc>
                <a:spcPct val="100000"/>
              </a:lnSpc>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lnSpc>
                <a:spcPct val="100000"/>
              </a:lnSpc>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Value-based care and alternative payment contracts offer solutions </a:t>
            </a:r>
            <a:r>
              <a:rPr lang="en-US" dirty="0">
                <a:latin typeface="Open Sans" panose="020B0606030504020204" pitchFamily="34" charset="0"/>
                <a:ea typeface="Open Sans" panose="020B0606030504020204" pitchFamily="34" charset="0"/>
                <a:cs typeface="Open Sans" panose="020B0606030504020204" pitchFamily="34" charset="0"/>
              </a:rPr>
              <a:t>to manage health care affordability, incentivize value, facilitate patient access, and align payment terms.</a:t>
            </a:r>
          </a:p>
          <a:p>
            <a:pPr marL="181221" indent="-181221" defTabSz="966515">
              <a:lnSpc>
                <a:spcPct val="100000"/>
              </a:lnSpc>
              <a:buFont typeface="Arial" panose="020B0604020202020204" pitchFamily="34" charset="0"/>
              <a:buChar char="•"/>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lnSpc>
                <a:spcPct val="100000"/>
              </a:lnSpc>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Only a </a:t>
            </a:r>
            <a:r>
              <a:rPr lang="en-US" b="1" dirty="0">
                <a:latin typeface="Open Sans" panose="020B0606030504020204" pitchFamily="34" charset="0"/>
                <a:ea typeface="Open Sans" panose="020B0606030504020204" pitchFamily="34" charset="0"/>
                <a:cs typeface="Open Sans" panose="020B0606030504020204" pitchFamily="34" charset="0"/>
              </a:rPr>
              <a:t>fraction </a:t>
            </a:r>
            <a:r>
              <a:rPr lang="en-US" dirty="0">
                <a:latin typeface="Open Sans" panose="020B0606030504020204" pitchFamily="34" charset="0"/>
                <a:ea typeface="Open Sans" panose="020B0606030504020204" pitchFamily="34" charset="0"/>
                <a:cs typeface="Open Sans" panose="020B0606030504020204" pitchFamily="34" charset="0"/>
              </a:rPr>
              <a:t>of contract discussions </a:t>
            </a:r>
            <a:r>
              <a:rPr lang="en-US" b="1" dirty="0">
                <a:latin typeface="Open Sans" panose="020B0606030504020204" pitchFamily="34" charset="0"/>
                <a:ea typeface="Open Sans" panose="020B0606030504020204" pitchFamily="34" charset="0"/>
                <a:cs typeface="Open Sans" panose="020B0606030504020204" pitchFamily="34" charset="0"/>
              </a:rPr>
              <a:t>progress to final negotiation and implementation </a:t>
            </a:r>
            <a:r>
              <a:rPr lang="en-US" dirty="0">
                <a:latin typeface="Open Sans" panose="020B0606030504020204" pitchFamily="34" charset="0"/>
                <a:ea typeface="Open Sans" panose="020B0606030504020204" pitchFamily="34" charset="0"/>
                <a:cs typeface="Open Sans" panose="020B0606030504020204" pitchFamily="34" charset="0"/>
              </a:rPr>
              <a:t>due to a variety of barriers. </a:t>
            </a:r>
          </a:p>
          <a:p>
            <a:pPr marL="181221" indent="-181221" defTabSz="966515">
              <a:lnSpc>
                <a:spcPct val="100000"/>
              </a:lnSpc>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lnSpc>
                <a:spcPct val="100000"/>
              </a:lnSpc>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The </a:t>
            </a:r>
            <a:r>
              <a:rPr lang="en-US" b="1" dirty="0">
                <a:latin typeface="Open Sans" panose="020B0606030504020204" pitchFamily="34" charset="0"/>
                <a:ea typeface="Open Sans" panose="020B0606030504020204" pitchFamily="34" charset="0"/>
                <a:cs typeface="Open Sans" panose="020B0606030504020204" pitchFamily="34" charset="0"/>
              </a:rPr>
              <a:t>lack of a common language </a:t>
            </a:r>
            <a:r>
              <a:rPr lang="en-US" dirty="0">
                <a:latin typeface="Open Sans" panose="020B0606030504020204" pitchFamily="34" charset="0"/>
                <a:ea typeface="Open Sans" panose="020B0606030504020204" pitchFamily="34" charset="0"/>
                <a:cs typeface="Open Sans" panose="020B0606030504020204" pitchFamily="34" charset="0"/>
              </a:rPr>
              <a:t>across respective stakeholders creates redundancy and disconnection and mistrust.</a:t>
            </a:r>
          </a:p>
          <a:p>
            <a:pPr marL="181221" indent="-181221" defTabSz="966515">
              <a:lnSpc>
                <a:spcPct val="100000"/>
              </a:lnSpc>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lnSpc>
                <a:spcPct val="100000"/>
              </a:lnSpc>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To address this challenge the Academy of Managed Care Pharmacy (AMCP) Value-Based Contracting Advisory Group convened experts </a:t>
            </a:r>
            <a:r>
              <a:rPr lang="en-US" dirty="0">
                <a:latin typeface="Open Sans" panose="020B0606030504020204" pitchFamily="34" charset="0"/>
                <a:ea typeface="Open Sans" panose="020B0606030504020204" pitchFamily="34" charset="0"/>
                <a:cs typeface="Open Sans" panose="020B0606030504020204" pitchFamily="34" charset="0"/>
              </a:rPr>
              <a:t>from integrated delivery networks, health plans, pharmacy benefit managers, biopharmaceutical manufacturers, and consulting organizations </a:t>
            </a:r>
            <a:r>
              <a:rPr lang="en-US" b="1" dirty="0">
                <a:latin typeface="Open Sans" panose="020B0606030504020204" pitchFamily="34" charset="0"/>
                <a:ea typeface="Open Sans" panose="020B0606030504020204" pitchFamily="34" charset="0"/>
                <a:cs typeface="Open Sans" panose="020B0606030504020204" pitchFamily="34" charset="0"/>
              </a:rPr>
              <a:t>to identify the terminology and definitions of value-based contracts and to establish a common framework.</a:t>
            </a:r>
          </a:p>
          <a:p>
            <a:pPr marL="181221" indent="-181221" defTabSz="966515">
              <a:lnSpc>
                <a:spcPct val="100000"/>
              </a:lnSpc>
              <a:buFont typeface="Arial" panose="020B0604020202020204" pitchFamily="34" charset="0"/>
              <a:buChar char="•"/>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lnSpc>
                <a:spcPct val="100000"/>
              </a:lnSpc>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The lexicon </a:t>
            </a:r>
            <a:r>
              <a:rPr lang="en-US" dirty="0">
                <a:latin typeface="Open Sans" panose="020B0606030504020204" pitchFamily="34" charset="0"/>
                <a:ea typeface="Open Sans" panose="020B0606030504020204" pitchFamily="34" charset="0"/>
                <a:cs typeface="Open Sans" panose="020B0606030504020204" pitchFamily="34" charset="0"/>
              </a:rPr>
              <a:t>includes the definitions and examples of real-world application</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The Lexicon and one-page summary of definitions can be found at www.amcp.org in the Resource Center.  </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a:t>
            </a:fld>
            <a:endParaRPr lang="en-US" dirty="0"/>
          </a:p>
        </p:txBody>
      </p:sp>
    </p:spTree>
    <p:extLst>
      <p:ext uri="{BB962C8B-B14F-4D97-AF65-F5344CB8AC3E}">
        <p14:creationId xmlns:p14="http://schemas.microsoft.com/office/powerpoint/2010/main" val="225968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71463"/>
            <a:ext cx="6435725" cy="3619500"/>
          </a:xfrm>
        </p:spPr>
      </p:sp>
      <p:sp>
        <p:nvSpPr>
          <p:cNvPr id="3" name="Notes Placeholder 2"/>
          <p:cNvSpPr>
            <a:spLocks noGrp="1"/>
          </p:cNvSpPr>
          <p:nvPr>
            <p:ph type="body" idx="1"/>
          </p:nvPr>
        </p:nvSpPr>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 first aspect of this Nature Language Processing analysis was to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the universe for terms.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 literature search was conducted to</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the most common words, phrases, and definitions associated with, or related to, value-based terms we looked for value-based terms. </a:t>
            </a:r>
            <a:r>
              <a:rPr lang="en-US" b="1" dirty="0">
                <a:latin typeface="Open Sans" panose="020B0606030504020204" pitchFamily="34" charset="0"/>
                <a:ea typeface="Open Sans" panose="020B0606030504020204" pitchFamily="34" charset="0"/>
                <a:cs typeface="Open Sans" panose="020B0606030504020204" pitchFamily="34" charset="0"/>
              </a:rPr>
              <a:t>Search terms were broad and included different iterations of “value” </a:t>
            </a:r>
            <a:r>
              <a:rPr lang="en-US" dirty="0">
                <a:latin typeface="Open Sans" panose="020B0606030504020204" pitchFamily="34" charset="0"/>
                <a:ea typeface="Open Sans" panose="020B0606030504020204" pitchFamily="34" charset="0"/>
                <a:cs typeface="Open Sans" panose="020B0606030504020204" pitchFamily="34" charset="0"/>
              </a:rPr>
              <a:t>and </a:t>
            </a:r>
            <a:r>
              <a:rPr lang="en-US" b="1" dirty="0">
                <a:latin typeface="Open Sans" panose="020B0606030504020204" pitchFamily="34" charset="0"/>
                <a:ea typeface="Open Sans" panose="020B0606030504020204" pitchFamily="34" charset="0"/>
                <a:cs typeface="Open Sans" panose="020B0606030504020204" pitchFamily="34" charset="0"/>
              </a:rPr>
              <a:t>specific terminology </a:t>
            </a:r>
            <a:r>
              <a:rPr lang="en-US" dirty="0">
                <a:latin typeface="Open Sans" panose="020B0606030504020204" pitchFamily="34" charset="0"/>
                <a:ea typeface="Open Sans" panose="020B0606030504020204" pitchFamily="34" charset="0"/>
                <a:cs typeface="Open Sans" panose="020B0606030504020204" pitchFamily="34" charset="0"/>
              </a:rPr>
              <a:t>such as “outcomes-based agreements, arrangements, </a:t>
            </a:r>
            <a:r>
              <a:rPr lang="en-US" b="1" dirty="0">
                <a:latin typeface="Open Sans" panose="020B0606030504020204" pitchFamily="34" charset="0"/>
                <a:ea typeface="Open Sans" panose="020B0606030504020204" pitchFamily="34" charset="0"/>
                <a:cs typeface="Open Sans" panose="020B0606030504020204" pitchFamily="34" charset="0"/>
              </a:rPr>
              <a:t>annuity, indication-based contract</a:t>
            </a:r>
            <a:r>
              <a:rPr lang="en-US" dirty="0">
                <a:latin typeface="Open Sans" panose="020B0606030504020204" pitchFamily="34" charset="0"/>
                <a:ea typeface="Open Sans" panose="020B0606030504020204" pitchFamily="34" charset="0"/>
                <a:cs typeface="Open Sans" panose="020B0606030504020204" pitchFamily="34" charset="0"/>
              </a:rPr>
              <a:t>, regimen-based contract, milestone-based, etc.”  For the full search terms, we encourage you to review the Lexicon. </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Search criteria included:</a:t>
            </a:r>
          </a:p>
          <a:p>
            <a:pPr marL="181221" indent="-181221">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Published after September 2016. </a:t>
            </a:r>
          </a:p>
          <a:p>
            <a:pPr marL="181221" indent="-181221">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Published in peer reviewed journals.</a:t>
            </a:r>
          </a:p>
          <a:p>
            <a:pPr marL="181221" indent="-181221">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Given to us by advisory group panelists that they were using within their organizations.</a:t>
            </a:r>
          </a:p>
          <a:p>
            <a:pPr marL="181221" indent="-181221">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10</a:t>
            </a:fld>
            <a:endParaRPr lang="en-US" dirty="0"/>
          </a:p>
        </p:txBody>
      </p:sp>
    </p:spTree>
    <p:extLst>
      <p:ext uri="{BB962C8B-B14F-4D97-AF65-F5344CB8AC3E}">
        <p14:creationId xmlns:p14="http://schemas.microsoft.com/office/powerpoint/2010/main" val="201715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71463"/>
            <a:ext cx="6435725" cy="3619500"/>
          </a:xfrm>
        </p:spPr>
      </p:sp>
      <p:sp>
        <p:nvSpPr>
          <p:cNvPr id="3" name="Notes Placeholder 2"/>
          <p:cNvSpPr>
            <a:spLocks noGrp="1"/>
          </p:cNvSpPr>
          <p:nvPr>
            <p:ph type="body" idx="1"/>
          </p:nvPr>
        </p:nvSpPr>
        <p:spPr/>
        <p:txBody>
          <a:bodyPr/>
          <a:lstStyle/>
          <a:p>
            <a:pPr defTabSz="949239"/>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Among the 178 articles found, we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cleaned the text.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included three steps: </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81221" indent="-181221">
              <a:buFont typeface="Arial" panose="020B0604020202020204" pitchFamily="34" charset="0"/>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Refined the inputs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 ensure only the necessary text was included in the analysis.</a:t>
            </a:r>
          </a:p>
          <a:p>
            <a:pPr marL="181221" indent="-181221">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81221" indent="-181221">
              <a:buFont typeface="Arial" panose="020B0604020202020204" pitchFamily="34" charset="0"/>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Eliminated unnecessary words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that would not be counted within the analysis.</a:t>
            </a:r>
          </a:p>
          <a:p>
            <a:pPr marL="181221" indent="-181221">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81221" indent="-181221">
              <a:buFont typeface="Arial" panose="020B0604020202020204" pitchFamily="34" charset="0"/>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Lemmatized words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so that a single sense would be recognized. Such as run vs. running or ran.</a:t>
            </a:r>
          </a:p>
          <a:p>
            <a:pPr marL="181221" indent="-181221">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11</a:t>
            </a:fld>
            <a:endParaRPr lang="en-US" dirty="0"/>
          </a:p>
        </p:txBody>
      </p:sp>
    </p:spTree>
    <p:extLst>
      <p:ext uri="{BB962C8B-B14F-4D97-AF65-F5344CB8AC3E}">
        <p14:creationId xmlns:p14="http://schemas.microsoft.com/office/powerpoint/2010/main" val="339287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71463"/>
            <a:ext cx="6435725" cy="3619500"/>
          </a:xfrm>
        </p:spPr>
      </p:sp>
      <p:sp>
        <p:nvSpPr>
          <p:cNvPr id="3" name="Notes Placeholder 2"/>
          <p:cNvSpPr>
            <a:spLocks noGrp="1"/>
          </p:cNvSpPr>
          <p:nvPr>
            <p:ph type="body" idx="1"/>
          </p:nvPr>
        </p:nvSpPr>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Next a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 matrix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was designed.</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included the number of terms per paragraph analysis, and created a matrix on how many words were in each article/publication.</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12</a:t>
            </a:fld>
            <a:endParaRPr lang="en-US" dirty="0"/>
          </a:p>
        </p:txBody>
      </p:sp>
    </p:spTree>
    <p:extLst>
      <p:ext uri="{BB962C8B-B14F-4D97-AF65-F5344CB8AC3E}">
        <p14:creationId xmlns:p14="http://schemas.microsoft.com/office/powerpoint/2010/main" val="217110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71463"/>
            <a:ext cx="6435725" cy="3619500"/>
          </a:xfrm>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next step included </a:t>
            </a:r>
            <a:r>
              <a:rPr lang="en-US" b="1" dirty="0">
                <a:latin typeface="Open Sans" panose="020B0606030504020204" pitchFamily="34" charset="0"/>
                <a:ea typeface="Open Sans" panose="020B0606030504020204" pitchFamily="34" charset="0"/>
                <a:cs typeface="Open Sans" panose="020B0606030504020204" pitchFamily="34" charset="0"/>
              </a:rPr>
              <a:t>word correlations </a:t>
            </a:r>
            <a:r>
              <a:rPr lang="en-US" dirty="0">
                <a:latin typeface="Open Sans" panose="020B0606030504020204" pitchFamily="34" charset="0"/>
                <a:ea typeface="Open Sans" panose="020B0606030504020204" pitchFamily="34" charset="0"/>
                <a:cs typeface="Open Sans" panose="020B0606030504020204" pitchFamily="34" charset="0"/>
              </a:rPr>
              <a:t>that were used document matrix.</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This correlation allowed for insight to which words or phrases were most commonly used together.</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Results were refined by correlation numbers.</a:t>
            </a:r>
          </a:p>
          <a:p>
            <a:endParaRPr lang="en-US" dirty="0"/>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13</a:t>
            </a:fld>
            <a:endParaRPr lang="en-US" dirty="0"/>
          </a:p>
        </p:txBody>
      </p:sp>
    </p:spTree>
    <p:extLst>
      <p:ext uri="{BB962C8B-B14F-4D97-AF65-F5344CB8AC3E}">
        <p14:creationId xmlns:p14="http://schemas.microsoft.com/office/powerpoint/2010/main" val="222619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71463"/>
            <a:ext cx="6435725" cy="3619500"/>
          </a:xfrm>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After identifying the terms, each term was then defined to Identify the common terms and definitions to draft definitions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This was completed in a three-step process: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Gathered and analyzed common definitions </a:t>
            </a:r>
            <a:r>
              <a:rPr lang="en-US" dirty="0">
                <a:latin typeface="Open Sans" panose="020B0606030504020204" pitchFamily="34" charset="0"/>
                <a:ea typeface="Open Sans" panose="020B0606030504020204" pitchFamily="34" charset="0"/>
                <a:cs typeface="Open Sans" panose="020B0606030504020204" pitchFamily="34" charset="0"/>
              </a:rPr>
              <a:t>–definitions from additional inputs were leveraged to enhance assessment of quantitative output.</a:t>
            </a:r>
          </a:p>
          <a:p>
            <a:pPr marL="181221" indent="-181221">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Matched definitions </a:t>
            </a:r>
            <a:r>
              <a:rPr lang="en-US" dirty="0">
                <a:latin typeface="Open Sans" panose="020B0606030504020204" pitchFamily="34" charset="0"/>
                <a:ea typeface="Open Sans" panose="020B0606030504020204" pitchFamily="34" charset="0"/>
                <a:cs typeface="Open Sans" panose="020B0606030504020204" pitchFamily="34" charset="0"/>
              </a:rPr>
              <a:t>with the highly correlated terms from the documented matrix.</a:t>
            </a:r>
          </a:p>
          <a:p>
            <a:pPr marL="181221" indent="-181221">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Developed new definitions </a:t>
            </a:r>
            <a:r>
              <a:rPr lang="en-US" dirty="0">
                <a:latin typeface="Open Sans" panose="020B0606030504020204" pitchFamily="34" charset="0"/>
                <a:ea typeface="Open Sans" panose="020B0606030504020204" pitchFamily="34" charset="0"/>
                <a:cs typeface="Open Sans" panose="020B0606030504020204" pitchFamily="34" charset="0"/>
              </a:rPr>
              <a:t>with the assistance of communication professionals to ensure new definitions aligned language with current industry usage and highly correlated terms.</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14</a:t>
            </a:fld>
            <a:endParaRPr lang="en-US" dirty="0"/>
          </a:p>
        </p:txBody>
      </p:sp>
    </p:spTree>
    <p:extLst>
      <p:ext uri="{BB962C8B-B14F-4D97-AF65-F5344CB8AC3E}">
        <p14:creationId xmlns:p14="http://schemas.microsoft.com/office/powerpoint/2010/main" val="47133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271463"/>
            <a:ext cx="6435725" cy="3619500"/>
          </a:xfrm>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last steps of the NLP was to refine terms and reach group consensus.</a:t>
            </a:r>
          </a:p>
          <a:p>
            <a:r>
              <a:rPr lang="en-US" dirty="0">
                <a:latin typeface="Open Sans" panose="020B0606030504020204" pitchFamily="34" charset="0"/>
                <a:ea typeface="Open Sans" panose="020B0606030504020204" pitchFamily="34" charset="0"/>
                <a:cs typeface="Open Sans" panose="020B0606030504020204" pitchFamily="34" charset="0"/>
              </a:rPr>
              <a:t>The group: </a:t>
            </a: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Reviewed and refined the definitions based on the advisory comments and experience and applicability </a:t>
            </a:r>
            <a:r>
              <a:rPr lang="en-US" dirty="0">
                <a:latin typeface="Open Sans" panose="020B0606030504020204" pitchFamily="34" charset="0"/>
                <a:ea typeface="Open Sans" panose="020B0606030504020204" pitchFamily="34" charset="0"/>
                <a:cs typeface="Open Sans" panose="020B0606030504020204" pitchFamily="34" charset="0"/>
              </a:rPr>
              <a:t>– this took several discussions.</a:t>
            </a:r>
          </a:p>
          <a:p>
            <a:pPr marL="181221" indent="-181221"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Sought outside legal counsel </a:t>
            </a:r>
            <a:r>
              <a:rPr lang="en-US" dirty="0">
                <a:latin typeface="Open Sans" panose="020B0606030504020204" pitchFamily="34" charset="0"/>
                <a:ea typeface="Open Sans" panose="020B0606030504020204" pitchFamily="34" charset="0"/>
                <a:cs typeface="Open Sans" panose="020B0606030504020204" pitchFamily="34" charset="0"/>
              </a:rPr>
              <a:t>to identify potential a compliance and regulatory issues.</a:t>
            </a:r>
          </a:p>
          <a:p>
            <a:pPr marL="181221" indent="-181221"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Achieved consensus on final definitions through a majority vote.</a:t>
            </a:r>
          </a:p>
          <a:p>
            <a:pPr marL="181221" indent="-181221"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This process was not short, but there was agreement and examples to identify key terms. </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15</a:t>
            </a:fld>
            <a:endParaRPr lang="en-US" dirty="0"/>
          </a:p>
        </p:txBody>
      </p:sp>
    </p:spTree>
    <p:extLst>
      <p:ext uri="{BB962C8B-B14F-4D97-AF65-F5344CB8AC3E}">
        <p14:creationId xmlns:p14="http://schemas.microsoft.com/office/powerpoint/2010/main" val="296226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Now that you have an understanding of the process, let’s walk through the definitions. </a:t>
            </a:r>
          </a:p>
        </p:txBody>
      </p:sp>
      <p:sp>
        <p:nvSpPr>
          <p:cNvPr id="4" name="Slide Number Placeholder 3"/>
          <p:cNvSpPr>
            <a:spLocks noGrp="1"/>
          </p:cNvSpPr>
          <p:nvPr>
            <p:ph type="sldNum" sz="quarter" idx="10"/>
          </p:nvPr>
        </p:nvSpPr>
        <p:spPr>
          <a:xfrm>
            <a:off x="4143587" y="9119475"/>
            <a:ext cx="3169920" cy="481727"/>
          </a:xfrm>
          <a:prstGeom prst="rect">
            <a:avLst/>
          </a:prstGeom>
        </p:spPr>
        <p:txBody>
          <a:bodyPr lIns="94924" tIns="47462" rIns="94924" bIns="47462"/>
          <a:lstStyle/>
          <a:p>
            <a:fld id="{E890DCBE-31AB-4129-B535-855F44E0E0E3}" type="slidenum">
              <a:rPr lang="en-US" smtClean="0"/>
              <a:t>16</a:t>
            </a:fld>
            <a:endParaRPr lang="en-US" dirty="0"/>
          </a:p>
        </p:txBody>
      </p:sp>
    </p:spTree>
    <p:extLst>
      <p:ext uri="{BB962C8B-B14F-4D97-AF65-F5344CB8AC3E}">
        <p14:creationId xmlns:p14="http://schemas.microsoft.com/office/powerpoint/2010/main" val="323745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982" indent="-177982"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The lexicon framework is made up of the terms that were deemed the most important in value-based care, payment models/contracting.  </a:t>
            </a:r>
          </a:p>
          <a:p>
            <a:pPr marL="177982" indent="-177982"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7982" indent="-177982"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We’ll discuss the definitions and hierarchy in greater detail in subsequent slides, but to orient you, the overall term for this lexicon fits under value-based care and value-based purchasing. A clear and unified definition is needed to discuss and design value-based contracts. </a:t>
            </a:r>
          </a:p>
          <a:p>
            <a:pPr marL="177982" indent="-177982"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7982" indent="-177982"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On the right, you will find value-based programs. These are often described as “above brand” and/or partnership activities. Value-based programs are different from payment models or value-based contracts that you find on the left.  </a:t>
            </a:r>
          </a:p>
          <a:p>
            <a:pPr marL="177982" indent="-177982"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7982" indent="-177982"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In the middle you will see </a:t>
            </a:r>
            <a:r>
              <a:rPr lang="en-US" b="1" dirty="0">
                <a:latin typeface="Open Sans" panose="020B0606030504020204" pitchFamily="34" charset="0"/>
                <a:ea typeface="Open Sans" panose="020B0606030504020204" pitchFamily="34" charset="0"/>
                <a:cs typeface="Open Sans" panose="020B0606030504020204" pitchFamily="34" charset="0"/>
              </a:rPr>
              <a:t>alternative payment contracts. </a:t>
            </a:r>
            <a:r>
              <a:rPr lang="en-US" dirty="0">
                <a:latin typeface="Open Sans" panose="020B0606030504020204" pitchFamily="34" charset="0"/>
                <a:ea typeface="Open Sans" panose="020B0606030504020204" pitchFamily="34" charset="0"/>
                <a:cs typeface="Open Sans" panose="020B0606030504020204" pitchFamily="34" charset="0"/>
              </a:rPr>
              <a:t>These programs </a:t>
            </a:r>
            <a:r>
              <a:rPr lang="en-US" b="1" dirty="0">
                <a:latin typeface="Open Sans" panose="020B0606030504020204" pitchFamily="34" charset="0"/>
                <a:ea typeface="Open Sans" panose="020B0606030504020204" pitchFamily="34" charset="0"/>
                <a:cs typeface="Open Sans" panose="020B0606030504020204" pitchFamily="34" charset="0"/>
              </a:rPr>
              <a:t>seek to smooth the predictability of costs and do not typically address value but do represent new payment models</a:t>
            </a:r>
            <a:r>
              <a:rPr lang="en-US" dirty="0">
                <a:latin typeface="Open Sans" panose="020B0606030504020204" pitchFamily="34" charset="0"/>
                <a:ea typeface="Open Sans" panose="020B0606030504020204" pitchFamily="34" charset="0"/>
                <a:cs typeface="Open Sans" panose="020B0606030504020204" pitchFamily="34" charset="0"/>
              </a:rPr>
              <a:t>. </a:t>
            </a:r>
          </a:p>
          <a:p>
            <a:pPr marL="177982" indent="-177982"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7982" indent="-177982"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Each will be discussed in greater detail on the next few slides.</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17</a:t>
            </a:fld>
            <a:endParaRPr lang="en-US" dirty="0"/>
          </a:p>
        </p:txBody>
      </p:sp>
    </p:spTree>
    <p:extLst>
      <p:ext uri="{BB962C8B-B14F-4D97-AF65-F5344CB8AC3E}">
        <p14:creationId xmlns:p14="http://schemas.microsoft.com/office/powerpoint/2010/main" val="269469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Let’s talk about </a:t>
            </a:r>
            <a:r>
              <a:rPr lang="en-US" b="1" dirty="0">
                <a:latin typeface="Open Sans" panose="020B0606030504020204" pitchFamily="34" charset="0"/>
                <a:ea typeface="Open Sans" panose="020B0606030504020204" pitchFamily="34" charset="0"/>
                <a:cs typeface="Open Sans" panose="020B0606030504020204" pitchFamily="34" charset="0"/>
              </a:rPr>
              <a:t>value-based care </a:t>
            </a:r>
            <a:r>
              <a:rPr lang="en-US" dirty="0">
                <a:latin typeface="Open Sans" panose="020B0606030504020204" pitchFamily="34" charset="0"/>
                <a:ea typeface="Open Sans" panose="020B0606030504020204" pitchFamily="34" charset="0"/>
                <a:cs typeface="Open Sans" panose="020B0606030504020204" pitchFamily="34" charset="0"/>
              </a:rPr>
              <a:t>first. Value-based care encompasses all other solutions.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The definition to be used for </a:t>
            </a:r>
            <a:r>
              <a:rPr lang="en-US" b="1" dirty="0">
                <a:latin typeface="Open Sans" panose="020B0606030504020204" pitchFamily="34" charset="0"/>
                <a:ea typeface="Open Sans" panose="020B0606030504020204" pitchFamily="34" charset="0"/>
                <a:cs typeface="Open Sans" panose="020B0606030504020204" pitchFamily="34" charset="0"/>
              </a:rPr>
              <a:t>value-based care </a:t>
            </a:r>
            <a:r>
              <a:rPr lang="en-US" dirty="0">
                <a:latin typeface="Open Sans" panose="020B0606030504020204" pitchFamily="34" charset="0"/>
                <a:ea typeface="Open Sans" panose="020B0606030504020204" pitchFamily="34" charset="0"/>
                <a:cs typeface="Open Sans" panose="020B0606030504020204" pitchFamily="34" charset="0"/>
              </a:rPr>
              <a:t>is: “</a:t>
            </a:r>
            <a:r>
              <a:rPr lang="en-US" b="1" i="1" dirty="0">
                <a:latin typeface="Open Sans" panose="020B0606030504020204" pitchFamily="34" charset="0"/>
                <a:ea typeface="Open Sans" panose="020B0606030504020204" pitchFamily="34" charset="0"/>
                <a:cs typeface="Open Sans" panose="020B0606030504020204" pitchFamily="34" charset="0"/>
              </a:rPr>
              <a:t>A health care delivery model that reimburses for provider or therapy performance by expected or measured patient health metrics, real-world outcomes, or cost, over a defined period of time.”</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u="sng" dirty="0">
                <a:latin typeface="Open Sans" panose="020B0606030504020204" pitchFamily="34" charset="0"/>
                <a:ea typeface="Open Sans" panose="020B0606030504020204" pitchFamily="34" charset="0"/>
                <a:cs typeface="Open Sans" panose="020B0606030504020204" pitchFamily="34" charset="0"/>
              </a:rPr>
              <a:t>It is the delivery model, not the contract.</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18</a:t>
            </a:fld>
            <a:endParaRPr lang="en-US" dirty="0"/>
          </a:p>
        </p:txBody>
      </p:sp>
    </p:spTree>
    <p:extLst>
      <p:ext uri="{BB962C8B-B14F-4D97-AF65-F5344CB8AC3E}">
        <p14:creationId xmlns:p14="http://schemas.microsoft.com/office/powerpoint/2010/main" val="403359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Now let’s talk about </a:t>
            </a:r>
            <a:r>
              <a:rPr lang="en-US" b="1" dirty="0">
                <a:latin typeface="Open Sans" panose="020B0606030504020204" pitchFamily="34" charset="0"/>
                <a:ea typeface="Open Sans" panose="020B0606030504020204" pitchFamily="34" charset="0"/>
                <a:cs typeface="Open Sans" panose="020B0606030504020204" pitchFamily="34" charset="0"/>
              </a:rPr>
              <a:t>value-based purchasing or the magenta circle </a:t>
            </a:r>
          </a:p>
          <a:p>
            <a:pPr defTabSz="966515">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dirty="0">
                <a:latin typeface="Open Sans" panose="020B0606030504020204" pitchFamily="34" charset="0"/>
                <a:ea typeface="Open Sans" panose="020B0606030504020204" pitchFamily="34" charset="0"/>
                <a:cs typeface="Open Sans" panose="020B0606030504020204" pitchFamily="34" charset="0"/>
              </a:rPr>
              <a:t>A value-based purchasing program </a:t>
            </a:r>
            <a:r>
              <a:rPr lang="en-US" dirty="0">
                <a:latin typeface="Open Sans" panose="020B0606030504020204" pitchFamily="34" charset="0"/>
                <a:ea typeface="Open Sans" panose="020B0606030504020204" pitchFamily="34" charset="0"/>
                <a:cs typeface="Open Sans" panose="020B0606030504020204" pitchFamily="34" charset="0"/>
              </a:rPr>
              <a:t>is defined as: “</a:t>
            </a:r>
            <a:r>
              <a:rPr lang="en-US" i="1" dirty="0">
                <a:latin typeface="Open Sans" panose="020B0606030504020204" pitchFamily="34" charset="0"/>
                <a:ea typeface="Open Sans" panose="020B0606030504020204" pitchFamily="34" charset="0"/>
                <a:cs typeface="Open Sans" panose="020B0606030504020204" pitchFamily="34" charset="0"/>
              </a:rPr>
              <a:t>An </a:t>
            </a:r>
            <a:r>
              <a:rPr lang="en-US" b="1" i="1" dirty="0">
                <a:latin typeface="Open Sans" panose="020B0606030504020204" pitchFamily="34" charset="0"/>
                <a:ea typeface="Open Sans" panose="020B0606030504020204" pitchFamily="34" charset="0"/>
                <a:cs typeface="Open Sans" panose="020B0606030504020204" pitchFamily="34" charset="0"/>
              </a:rPr>
              <a:t>adjusted payment for a medical intervention or a manufacturer's product that meets pre-determined metrics or payment milestones. </a:t>
            </a:r>
            <a:r>
              <a:rPr lang="en-US" i="1" dirty="0">
                <a:latin typeface="Open Sans" panose="020B0606030504020204" pitchFamily="34" charset="0"/>
                <a:ea typeface="Open Sans" panose="020B0606030504020204" pitchFamily="34" charset="0"/>
                <a:cs typeface="Open Sans" panose="020B0606030504020204" pitchFamily="34" charset="0"/>
              </a:rPr>
              <a:t>The agreement aims to enhance the quality of care by rewarding decisions that improve patient health measures or other real-world outcomes.” </a:t>
            </a: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It can be confused with value-based programs which are often thought of as programmatic, above brand, or partnerships. </a:t>
            </a:r>
          </a:p>
          <a:p>
            <a:pPr defTabSz="966515">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dirty="0">
                <a:latin typeface="Open Sans" panose="020B0606030504020204" pitchFamily="34" charset="0"/>
                <a:ea typeface="Open Sans" panose="020B0606030504020204" pitchFamily="34" charset="0"/>
                <a:cs typeface="Open Sans" panose="020B0606030504020204" pitchFamily="34" charset="0"/>
              </a:rPr>
              <a:t>Value-based programs are defined as: “</a:t>
            </a:r>
            <a:r>
              <a:rPr lang="en-US" i="1" dirty="0">
                <a:latin typeface="Open Sans" panose="020B0606030504020204" pitchFamily="34" charset="0"/>
                <a:ea typeface="Open Sans" panose="020B0606030504020204" pitchFamily="34" charset="0"/>
                <a:cs typeface="Open Sans" panose="020B0606030504020204" pitchFamily="34" charset="0"/>
              </a:rPr>
              <a:t>A </a:t>
            </a:r>
            <a:r>
              <a:rPr lang="en-US" b="1" i="1" dirty="0">
                <a:latin typeface="Open Sans" panose="020B0606030504020204" pitchFamily="34" charset="0"/>
                <a:ea typeface="Open Sans" panose="020B0606030504020204" pitchFamily="34" charset="0"/>
                <a:cs typeface="Open Sans" panose="020B0606030504020204" pitchFamily="34" charset="0"/>
              </a:rPr>
              <a:t>program that facilitates quality care by awarding incentive payments to providers </a:t>
            </a:r>
            <a:r>
              <a:rPr lang="en-US" i="1" dirty="0">
                <a:latin typeface="Open Sans" panose="020B0606030504020204" pitchFamily="34" charset="0"/>
                <a:ea typeface="Open Sans" panose="020B0606030504020204" pitchFamily="34" charset="0"/>
                <a:cs typeface="Open Sans" panose="020B0606030504020204" pitchFamily="34" charset="0"/>
              </a:rPr>
              <a:t>that deliver evidence-based treatment decisions which drive better care for individuals, improve health for populations, lower costs, or enhance provider workflows.”</a:t>
            </a:r>
            <a:r>
              <a:rPr lang="en-US" dirty="0">
                <a:latin typeface="Open Sans" panose="020B0606030504020204" pitchFamily="34" charset="0"/>
                <a:ea typeface="Open Sans" panose="020B0606030504020204" pitchFamily="34" charset="0"/>
                <a:cs typeface="Open Sans" panose="020B0606030504020204" pitchFamily="34" charset="0"/>
              </a:rPr>
              <a:t>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We will dig into each in the following slides.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19</a:t>
            </a:fld>
            <a:endParaRPr lang="en-US" dirty="0"/>
          </a:p>
        </p:txBody>
      </p:sp>
    </p:spTree>
    <p:extLst>
      <p:ext uri="{BB962C8B-B14F-4D97-AF65-F5344CB8AC3E}">
        <p14:creationId xmlns:p14="http://schemas.microsoft.com/office/powerpoint/2010/main" val="300785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 I am here to speak about AMCP’s Multi-Stakeholder </a:t>
            </a:r>
            <a:r>
              <a:rPr lang="en-US" b="1" dirty="0">
                <a:latin typeface="Open Sans" panose="020B0606030504020204" pitchFamily="34" charset="0"/>
                <a:ea typeface="Open Sans" panose="020B0606030504020204" pitchFamily="34" charset="0"/>
                <a:cs typeface="Open Sans" panose="020B0606030504020204" pitchFamily="34" charset="0"/>
              </a:rPr>
              <a:t>Value-Based Contracting Advisory Group</a:t>
            </a:r>
            <a:r>
              <a:rPr lang="en-US" dirty="0">
                <a:latin typeface="Open Sans" panose="020B0606030504020204" pitchFamily="34" charset="0"/>
                <a:ea typeface="Open Sans" panose="020B0606030504020204" pitchFamily="34" charset="0"/>
                <a:cs typeface="Open Sans" panose="020B0606030504020204" pitchFamily="34" charset="0"/>
              </a:rPr>
              <a:t> formed to address barriers to value-based contracting. </a:t>
            </a:r>
          </a:p>
          <a:p>
            <a:pPr algn="l"/>
            <a:endParaRPr lang="en-US" dirty="0">
              <a:latin typeface="Open Sans" panose="020B0606030504020204" pitchFamily="34" charset="0"/>
              <a:ea typeface="Open Sans" panose="020B0606030504020204" pitchFamily="34" charset="0"/>
              <a:cs typeface="Open Sans" panose="020B0606030504020204" pitchFamily="34" charset="0"/>
            </a:endParaRPr>
          </a:p>
          <a:p>
            <a:pPr algn="l"/>
            <a:r>
              <a:rPr lang="en-US" dirty="0">
                <a:latin typeface="Open Sans" panose="020B0606030504020204" pitchFamily="34" charset="0"/>
                <a:ea typeface="Open Sans" panose="020B0606030504020204" pitchFamily="34" charset="0"/>
                <a:cs typeface="Open Sans" panose="020B0606030504020204" pitchFamily="34" charset="0"/>
              </a:rPr>
              <a:t>AMCP is the professional association leading the way to help patients get the medications they need at a cost they can afford.</a:t>
            </a:r>
          </a:p>
          <a:p>
            <a:pPr algn="l"/>
            <a:endParaRPr lang="en-US" dirty="0">
              <a:latin typeface="Open Sans" panose="020B0606030504020204" pitchFamily="34" charset="0"/>
              <a:ea typeface="Open Sans" panose="020B0606030504020204" pitchFamily="34" charset="0"/>
              <a:cs typeface="Open Sans" panose="020B0606030504020204" pitchFamily="34" charset="0"/>
            </a:endParaRPr>
          </a:p>
          <a:p>
            <a:pPr algn="l"/>
            <a:r>
              <a:rPr lang="en-US" dirty="0">
                <a:latin typeface="Open Sans" panose="020B0606030504020204" pitchFamily="34" charset="0"/>
                <a:ea typeface="Open Sans" panose="020B0606030504020204" pitchFamily="34" charset="0"/>
                <a:cs typeface="Open Sans" panose="020B0606030504020204" pitchFamily="34" charset="0"/>
              </a:rPr>
              <a:t>AMCP’s diverse membership of pharmacists, physicians, nurses, biopharmaceutical professionals, and other stakeholders leverage their specialized expertise in clinical evidence and economics to optimize benefit of medicines, population health management, and patient access to cost-effective, safe medications.</a:t>
            </a:r>
          </a:p>
          <a:p>
            <a:pPr algn="l"/>
            <a:endParaRPr lang="en-US" dirty="0">
              <a:latin typeface="Open Sans" panose="020B0606030504020204" pitchFamily="34" charset="0"/>
              <a:ea typeface="Open Sans" panose="020B0606030504020204" pitchFamily="34" charset="0"/>
              <a:cs typeface="Open Sans" panose="020B0606030504020204" pitchFamily="34" charset="0"/>
            </a:endParaRPr>
          </a:p>
          <a:p>
            <a:pPr algn="l"/>
            <a:r>
              <a:rPr lang="en-US" dirty="0">
                <a:latin typeface="Open Sans" panose="020B0606030504020204" pitchFamily="34" charset="0"/>
                <a:ea typeface="Open Sans" panose="020B0606030504020204" pitchFamily="34" charset="0"/>
                <a:cs typeface="Open Sans" panose="020B0606030504020204" pitchFamily="34" charset="0"/>
              </a:rPr>
              <a:t>For more information, visit amcp.org and follow AMCP on social @amcporg (at_amcp_org).</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2</a:t>
            </a:fld>
            <a:endParaRPr lang="en-US" dirty="0"/>
          </a:p>
        </p:txBody>
      </p:sp>
    </p:spTree>
    <p:extLst>
      <p:ext uri="{BB962C8B-B14F-4D97-AF65-F5344CB8AC3E}">
        <p14:creationId xmlns:p14="http://schemas.microsoft.com/office/powerpoint/2010/main" val="2083453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rPr>
              <a:t>Value-based purchasing was then further segmented to delineate between performance-based contractual agreements, or “value-based contracts” and contractual arrangements that do not typically measure the performance of the product, such as “alternative payment contracts” or “alternative payment models.” </a:t>
            </a:r>
          </a:p>
        </p:txBody>
      </p:sp>
      <p:sp>
        <p:nvSpPr>
          <p:cNvPr id="4" name="Slide Number Placeholder 3"/>
          <p:cNvSpPr>
            <a:spLocks noGrp="1"/>
          </p:cNvSpPr>
          <p:nvPr>
            <p:ph type="sldNum" sz="quarter" idx="5"/>
          </p:nvPr>
        </p:nvSpPr>
        <p:spPr/>
        <p:txBody>
          <a:bodyPr/>
          <a:lstStyle/>
          <a:p>
            <a:fld id="{21C7299B-D4AE-0C4B-AFB5-6F560D46A765}" type="slidenum">
              <a:rPr lang="en-US" smtClean="0"/>
              <a:t>20</a:t>
            </a:fld>
            <a:endParaRPr lang="en-US" dirty="0"/>
          </a:p>
        </p:txBody>
      </p:sp>
    </p:spTree>
    <p:extLst>
      <p:ext uri="{BB962C8B-B14F-4D97-AF65-F5344CB8AC3E}">
        <p14:creationId xmlns:p14="http://schemas.microsoft.com/office/powerpoint/2010/main" val="240351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Terms used for value-based contracts were found to have the most variable definitions. </a:t>
            </a:r>
          </a:p>
          <a:p>
            <a:pPr defTabSz="966515">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a:t>
            </a:r>
            <a:r>
              <a:rPr lang="en-US" b="1" dirty="0">
                <a:latin typeface="Open Sans" panose="020B0606030504020204" pitchFamily="34" charset="0"/>
                <a:ea typeface="Open Sans" panose="020B0606030504020204" pitchFamily="34" charset="0"/>
                <a:cs typeface="Open Sans" panose="020B0606030504020204" pitchFamily="34" charset="0"/>
              </a:rPr>
              <a:t>value-based contract definition </a:t>
            </a:r>
            <a:r>
              <a:rPr lang="en-US" dirty="0">
                <a:latin typeface="Open Sans" panose="020B0606030504020204" pitchFamily="34" charset="0"/>
                <a:ea typeface="Open Sans" panose="020B0606030504020204" pitchFamily="34" charset="0"/>
                <a:cs typeface="Open Sans" panose="020B0606030504020204" pitchFamily="34" charset="0"/>
              </a:rPr>
              <a:t>is “</a:t>
            </a:r>
            <a:r>
              <a:rPr lang="en-US" i="1" dirty="0">
                <a:latin typeface="Open Sans" panose="020B0606030504020204" pitchFamily="34" charset="0"/>
                <a:ea typeface="Open Sans" panose="020B0606030504020204" pitchFamily="34" charset="0"/>
                <a:cs typeface="Open Sans" panose="020B0606030504020204" pitchFamily="34" charset="0"/>
              </a:rPr>
              <a:t>A </a:t>
            </a:r>
            <a:r>
              <a:rPr lang="en-US" b="1" i="1" dirty="0">
                <a:latin typeface="Open Sans" panose="020B0606030504020204" pitchFamily="34" charset="0"/>
                <a:ea typeface="Open Sans" panose="020B0606030504020204" pitchFamily="34" charset="0"/>
                <a:cs typeface="Open Sans" panose="020B0606030504020204" pitchFamily="34" charset="0"/>
              </a:rPr>
              <a:t>performance-based contract among payer, provider, or manufacturer stakeholders</a:t>
            </a:r>
            <a:r>
              <a:rPr lang="en-US" i="1" dirty="0">
                <a:latin typeface="Open Sans" panose="020B0606030504020204" pitchFamily="34" charset="0"/>
                <a:ea typeface="Open Sans" panose="020B0606030504020204" pitchFamily="34" charset="0"/>
                <a:cs typeface="Open Sans" panose="020B0606030504020204" pitchFamily="34" charset="0"/>
              </a:rPr>
              <a:t> in which reimbursement is </a:t>
            </a:r>
            <a:r>
              <a:rPr lang="en-US" b="1" i="1" dirty="0">
                <a:latin typeface="Open Sans" panose="020B0606030504020204" pitchFamily="34" charset="0"/>
                <a:ea typeface="Open Sans" panose="020B0606030504020204" pitchFamily="34" charset="0"/>
                <a:cs typeface="Open Sans" panose="020B0606030504020204" pitchFamily="34" charset="0"/>
              </a:rPr>
              <a:t>tied to patient health measures or other real-world outcomes and costs for a defined period of time.” </a:t>
            </a:r>
            <a:endParaRPr lang="en-US" b="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endParaRPr lang="en-US" b="1"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Within value-based contracts, the terms that were deemed the most important were:</a:t>
            </a:r>
          </a:p>
          <a:p>
            <a:pPr marL="181221" indent="-181221"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Outcomes-based contracts. </a:t>
            </a:r>
          </a:p>
          <a:p>
            <a:pPr marL="181221" indent="-181221"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Risk-based contracts.</a:t>
            </a:r>
          </a:p>
          <a:p>
            <a:pPr marL="181221" indent="-181221"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Annuity-based with outcomes or pay-over-time with outcomes contracts. </a:t>
            </a:r>
          </a:p>
          <a:p>
            <a:pPr defTabSz="966515">
              <a:defRPr/>
            </a:pPr>
            <a:endParaRPr lang="en-US" b="1" i="1" dirty="0">
              <a:solidFill>
                <a:srgbClr val="001F5B"/>
              </a:solidFill>
              <a:latin typeface="Open Sans" panose="020B0606030504020204" pitchFamily="34" charset="0"/>
              <a:ea typeface="Open Sans" panose="020B0606030504020204" pitchFamily="34" charset="0"/>
              <a:cs typeface="Open Sans" panose="020B0606030504020204" pitchFamily="34" charset="0"/>
            </a:endParaRPr>
          </a:p>
          <a:p>
            <a:pPr defTabSz="966515">
              <a:defRPr/>
            </a:pPr>
            <a:endParaRPr lang="en-US" b="1" i="1" dirty="0">
              <a:solidFill>
                <a:srgbClr val="001F5B"/>
              </a:solidFill>
              <a:latin typeface="Montserrat" pitchFamily="2" charset="77"/>
              <a:ea typeface="Open Sans" panose="020B0606030504020204" pitchFamily="34" charset="0"/>
              <a:cs typeface="Calibri" panose="020F0502020204030204" pitchFamily="34" charset="0"/>
            </a:endParaRPr>
          </a:p>
          <a:p>
            <a:pPr defTabSz="966515">
              <a:defRPr/>
            </a:pPr>
            <a:r>
              <a:rPr lang="en-US" dirty="0">
                <a:solidFill>
                  <a:srgbClr val="001F5B"/>
                </a:solidFill>
                <a:latin typeface="Montserrat" pitchFamily="2" charset="77"/>
                <a:ea typeface="Open Sans" panose="020B0606030504020204" pitchFamily="34" charset="0"/>
                <a:cs typeface="Calibri" panose="020F0502020204030204" pitchFamily="34" charset="0"/>
              </a:rPr>
              <a:t> </a:t>
            </a:r>
            <a:r>
              <a:rPr lang="en-US" i="1" dirty="0">
                <a:solidFill>
                  <a:srgbClr val="001F5B"/>
                </a:solidFill>
                <a:latin typeface="Montserrat" pitchFamily="2" charset="77"/>
                <a:ea typeface="Open Sans" panose="020B0606030504020204" pitchFamily="34" charset="0"/>
                <a:cs typeface="Calibri" panose="020F0502020204030204" pitchFamily="34" charset="0"/>
              </a:rPr>
              <a:t>. </a:t>
            </a:r>
            <a:endParaRPr lang="en-US" dirty="0">
              <a:solidFill>
                <a:srgbClr val="001F5B"/>
              </a:solidFill>
              <a:latin typeface="Montserrat" pitchFamily="2" charset="77"/>
              <a:cs typeface="Calibri" panose="020F0502020204030204" pitchFamily="34" charset="0"/>
            </a:endParaRPr>
          </a:p>
          <a:p>
            <a:pPr defTabSz="966515">
              <a:defRPr/>
            </a:pPr>
            <a:endParaRPr lang="en-US" b="1" dirty="0">
              <a:solidFill>
                <a:schemeClr val="tx2"/>
              </a:solidFill>
            </a:endParaRP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4224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first value-based contract for discussion is and </a:t>
            </a:r>
            <a:r>
              <a:rPr lang="en-US" b="1" dirty="0">
                <a:latin typeface="Open Sans" panose="020B0606030504020204" pitchFamily="34" charset="0"/>
                <a:ea typeface="Open Sans" panose="020B0606030504020204" pitchFamily="34" charset="0"/>
                <a:cs typeface="Open Sans" panose="020B0606030504020204" pitchFamily="34" charset="0"/>
              </a:rPr>
              <a:t>outcomes-based contract. </a:t>
            </a:r>
            <a:r>
              <a:rPr lang="en-US" dirty="0">
                <a:latin typeface="Open Sans" panose="020B0606030504020204" pitchFamily="34" charset="0"/>
                <a:ea typeface="Open Sans" panose="020B0606030504020204" pitchFamily="34" charset="0"/>
                <a:cs typeface="Open Sans" panose="020B0606030504020204" pitchFamily="34" charset="0"/>
              </a:rPr>
              <a:t>An outcomes-based contract is </a:t>
            </a:r>
            <a:r>
              <a:rPr lang="en-US" b="1" dirty="0">
                <a:latin typeface="Open Sans" panose="020B0606030504020204" pitchFamily="34" charset="0"/>
                <a:ea typeface="Open Sans" panose="020B0606030504020204" pitchFamily="34" charset="0"/>
                <a:cs typeface="Open Sans" panose="020B0606030504020204" pitchFamily="34" charset="0"/>
              </a:rPr>
              <a:t>“a </a:t>
            </a:r>
            <a:r>
              <a:rPr lang="en-US" b="1" i="1" dirty="0">
                <a:latin typeface="Open Sans" panose="020B0606030504020204" pitchFamily="34" charset="0"/>
                <a:ea typeface="Open Sans" panose="020B0606030504020204" pitchFamily="34" charset="0"/>
                <a:cs typeface="Open Sans" panose="020B0606030504020204" pitchFamily="34" charset="0"/>
              </a:rPr>
              <a:t>contract between a payer, manufacturer, and/or health care provider</a:t>
            </a:r>
            <a:r>
              <a:rPr lang="en-US" i="1" dirty="0">
                <a:latin typeface="Open Sans" panose="020B0606030504020204" pitchFamily="34" charset="0"/>
                <a:ea typeface="Open Sans" panose="020B0606030504020204" pitchFamily="34" charset="0"/>
                <a:cs typeface="Open Sans" panose="020B0606030504020204" pitchFamily="34" charset="0"/>
              </a:rPr>
              <a:t> that </a:t>
            </a:r>
            <a:r>
              <a:rPr lang="en-US" b="1" i="1" dirty="0">
                <a:latin typeface="Open Sans" panose="020B0606030504020204" pitchFamily="34" charset="0"/>
                <a:ea typeface="Open Sans" panose="020B0606030504020204" pitchFamily="34" charset="0"/>
                <a:cs typeface="Open Sans" panose="020B0606030504020204" pitchFamily="34" charset="0"/>
              </a:rPr>
              <a:t>links payment for a treatment that meets, exceeds, or fails to meet expected patient health measures or other real-world outcomes</a:t>
            </a:r>
            <a:r>
              <a:rPr lang="en-US" i="1" dirty="0">
                <a:latin typeface="Open Sans" panose="020B0606030504020204" pitchFamily="34" charset="0"/>
                <a:ea typeface="Open Sans" panose="020B0606030504020204" pitchFamily="34" charset="0"/>
                <a:cs typeface="Open Sans" panose="020B0606030504020204" pitchFamily="34" charset="0"/>
              </a:rPr>
              <a:t>.” </a:t>
            </a:r>
          </a:p>
          <a:p>
            <a:pPr defTabSz="966515">
              <a:defRPr/>
            </a:pPr>
            <a:endParaRPr lang="en-US" i="1"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Outcomes-based contracts typically include clinical measures captured in patient records such as lab results, dose intensification, or treatment changes or clinical events collected through claims data such as hospitalization or ER visits. These contracts work best when these outcomes are routinely captured in patient care to ease data collection and care burden over time. Participating organizations need sufficient data infrastructure, analytic capabilities, and staff resources to clean and report findings on the clinical outcomes.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If there is an insufficient patient population or there is a high-degree of variation in the patient response from one patient or outcomes are rare such as for rare or orphan clinical conditions, these treatments can be challenging. </a:t>
            </a:r>
          </a:p>
          <a:p>
            <a:r>
              <a:rPr lang="en-US" dirty="0">
                <a:latin typeface="Open Sans" panose="020B0606030504020204" pitchFamily="34" charset="0"/>
                <a:ea typeface="Open Sans" panose="020B0606030504020204" pitchFamily="34" charset="0"/>
                <a:cs typeface="Open Sans" panose="020B0606030504020204" pitchFamily="34" charset="0"/>
              </a:rPr>
              <a:t> </a:t>
            </a:r>
          </a:p>
          <a:p>
            <a:pPr defTabSz="949239"/>
            <a:r>
              <a:rPr lang="en-US" dirty="0">
                <a:latin typeface="Open Sans" panose="020B0606030504020204" pitchFamily="34" charset="0"/>
                <a:ea typeface="Open Sans" panose="020B0606030504020204" pitchFamily="34" charset="0"/>
                <a:cs typeface="Open Sans" panose="020B0606030504020204" pitchFamily="34" charset="0"/>
              </a:rPr>
              <a:t>These contracts can have upside targets (or financial bonuses) if metrics are met or exceeded or rebates (or penalties) if the metrics are not met. </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u="sng" dirty="0">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An example of an </a:t>
            </a:r>
            <a:r>
              <a:rPr lang="en-US" b="1" dirty="0">
                <a:latin typeface="Open Sans" panose="020B0606030504020204" pitchFamily="34" charset="0"/>
                <a:ea typeface="Open Sans" panose="020B0606030504020204" pitchFamily="34" charset="0"/>
                <a:cs typeface="Open Sans" panose="020B0606030504020204" pitchFamily="34" charset="0"/>
              </a:rPr>
              <a:t>outcomes-based contract </a:t>
            </a:r>
            <a:r>
              <a:rPr lang="en-US" dirty="0">
                <a:latin typeface="Open Sans" panose="020B0606030504020204" pitchFamily="34" charset="0"/>
                <a:ea typeface="Open Sans" panose="020B0606030504020204" pitchFamily="34" charset="0"/>
                <a:cs typeface="Open Sans" panose="020B0606030504020204" pitchFamily="34" charset="0"/>
              </a:rPr>
              <a:t>is the arrangement between multiple commercial health plans and Spark Therapeutics for LUXTURNA® (voretigene neparvovec-rzyl), a one-time gene therapy indicated for certain subtypes of retinal dystrophy. In this agreement, Spark shares risk with health insurers by paying rebates if patient outcomes (after establishing a baseline level) fail to meet a specified full-field light sensitivity threshold, thereby linking the payment to both short-term efficacy (e.g., 30–90 days) and longer-term treatment durability (e.g., 30 months).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291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second type value-based contract to discuss is a </a:t>
            </a:r>
            <a:r>
              <a:rPr lang="en-US" b="1" dirty="0">
                <a:latin typeface="Open Sans" panose="020B0606030504020204" pitchFamily="34" charset="0"/>
                <a:ea typeface="Open Sans" panose="020B0606030504020204" pitchFamily="34" charset="0"/>
                <a:cs typeface="Open Sans" panose="020B0606030504020204" pitchFamily="34" charset="0"/>
              </a:rPr>
              <a:t>risk-based contract </a:t>
            </a:r>
            <a:r>
              <a:rPr lang="en-US" dirty="0">
                <a:latin typeface="Open Sans" panose="020B0606030504020204" pitchFamily="34" charset="0"/>
                <a:ea typeface="Open Sans" panose="020B0606030504020204" pitchFamily="34" charset="0"/>
                <a:cs typeface="Open Sans" panose="020B0606030504020204" pitchFamily="34" charset="0"/>
              </a:rPr>
              <a:t>which </a:t>
            </a:r>
            <a:r>
              <a:rPr lang="en-US" b="1"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A contract that </a:t>
            </a:r>
            <a:r>
              <a:rPr lang="en-US" b="1" i="1" dirty="0">
                <a:latin typeface="Open Sans" panose="020B0606030504020204" pitchFamily="34" charset="0"/>
                <a:ea typeface="Open Sans" panose="020B0606030504020204" pitchFamily="34" charset="0"/>
                <a:cs typeface="Open Sans" panose="020B0606030504020204" pitchFamily="34" charset="0"/>
              </a:rPr>
              <a:t>links reimbursement to the distribution of risk for a medical intervention or a manufacturer's product by measuring performance </a:t>
            </a:r>
            <a:r>
              <a:rPr lang="en-US" i="1" dirty="0">
                <a:latin typeface="Open Sans" panose="020B0606030504020204" pitchFamily="34" charset="0"/>
                <a:ea typeface="Open Sans" panose="020B0606030504020204" pitchFamily="34" charset="0"/>
                <a:cs typeface="Open Sans" panose="020B0606030504020204" pitchFamily="34" charset="0"/>
              </a:rPr>
              <a:t>over a defined period of time.”</a:t>
            </a:r>
            <a:r>
              <a:rPr lang="en-US" dirty="0">
                <a:latin typeface="Open Sans" panose="020B0606030504020204" pitchFamily="34" charset="0"/>
                <a:ea typeface="Open Sans" panose="020B0606030504020204" pitchFamily="34" charset="0"/>
                <a:cs typeface="Open Sans" panose="020B0606030504020204" pitchFamily="34" charset="0"/>
              </a:rPr>
              <a:t>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These contracts are advantageous when the treatment outcomes are uncertain (e.g., the durability of the treatment response for a gene therapy) or hard to measure. These contracts have a greater focus on the financial rather than clinical outcomes.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Similar to other contracts, they can be designed to manage upside risk (e.g., supplement payment if redefined metrics or savings are achieved) or downside risk (e.g., penalties if the metrics are not met).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u="sng" dirty="0">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An example of a risk-based contract is the arrangement proposed by Alnylam for GIVLAARI™ (givosiran), its RNAi therapeutic used to treat acute hepatic porphyria, a disease affecting the nervous system. In these arrangements, commercial payers would pay the full value for givosiran patient outcomes in the real world are similar to results demonstrated in clinical trials.</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2282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third value-based contract we’ll discuss is the </a:t>
            </a:r>
            <a:r>
              <a:rPr lang="en-US" b="1" dirty="0">
                <a:latin typeface="Open Sans" panose="020B0606030504020204" pitchFamily="34" charset="0"/>
                <a:ea typeface="Open Sans" panose="020B0606030504020204" pitchFamily="34" charset="0"/>
                <a:cs typeface="Open Sans" panose="020B0606030504020204" pitchFamily="34" charset="0"/>
              </a:rPr>
              <a:t>Annuity-based contract with outcomes. </a:t>
            </a:r>
            <a:r>
              <a:rPr lang="en-US" dirty="0">
                <a:latin typeface="Open Sans" panose="020B0606030504020204" pitchFamily="34" charset="0"/>
                <a:ea typeface="Open Sans" panose="020B0606030504020204" pitchFamily="34" charset="0"/>
                <a:cs typeface="Open Sans" panose="020B0606030504020204" pitchFamily="34" charset="0"/>
              </a:rPr>
              <a:t>These are “</a:t>
            </a:r>
            <a:r>
              <a:rPr lang="en-US" b="1" i="1" dirty="0">
                <a:latin typeface="Open Sans" panose="020B0606030504020204" pitchFamily="34" charset="0"/>
                <a:ea typeface="Open Sans" panose="020B0606030504020204" pitchFamily="34" charset="0"/>
                <a:cs typeface="Open Sans" panose="020B0606030504020204" pitchFamily="34" charset="0"/>
              </a:rPr>
              <a:t>multi-year agreements that tie reimbursement installments for a medical intervention or manufacturer’s product to predetermined outcomes or cost measures</a:t>
            </a:r>
            <a:r>
              <a:rPr lang="en-US" i="1" dirty="0">
                <a:latin typeface="Open Sans" panose="020B0606030504020204" pitchFamily="34" charset="0"/>
                <a:ea typeface="Open Sans" panose="020B0606030504020204" pitchFamily="34" charset="0"/>
                <a:cs typeface="Open Sans" panose="020B0606030504020204" pitchFamily="34" charset="0"/>
              </a:rPr>
              <a:t>, and monitors them, over a defined period of time.” </a:t>
            </a:r>
          </a:p>
          <a:p>
            <a:pPr defTabSz="966515">
              <a:defRPr/>
            </a:pPr>
            <a:endParaRPr lang="en-US"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These contracts are based on a pay over time approach that allows payments to be made in installments. In this scenario, if certain pre-determined outcomes are met, additional installment payments are made or final milestone payments may be with-held.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u="sng" dirty="0">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 </a:t>
            </a:r>
          </a:p>
          <a:p>
            <a:pPr defTabSz="966515">
              <a:defRP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An example of an annuity-based contract with outcomes is a payment model in Europe for STRIMVELIS</a:t>
            </a:r>
            <a:r>
              <a:rPr lang="en-US" baseline="30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an autologous CD34+, for severe combined immunodeficiency due to adenosine deaminase deficiency. As a one-dose therapy the high upfront costs are instead made over time with reduced payment if pre-determined outcome measures are not met</a:t>
            </a:r>
            <a:r>
              <a:rPr lang="en-US" dirty="0">
                <a:solidFill>
                  <a:srgbClr val="001F5B"/>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86605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Value-based contracts should not be confused with alternative payment models which are not based on improved health outcomes.  </a:t>
            </a:r>
            <a:r>
              <a:rPr lang="en-US" b="1" dirty="0">
                <a:latin typeface="Open Sans" panose="020B0606030504020204" pitchFamily="34" charset="0"/>
                <a:ea typeface="Open Sans" panose="020B0606030504020204" pitchFamily="34" charset="0"/>
                <a:cs typeface="Open Sans" panose="020B0606030504020204" pitchFamily="34" charset="0"/>
              </a:rPr>
              <a:t>Alternative payment models </a:t>
            </a:r>
            <a:r>
              <a:rPr lang="en-US" dirty="0">
                <a:latin typeface="Open Sans" panose="020B0606030504020204" pitchFamily="34" charset="0"/>
                <a:ea typeface="Open Sans" panose="020B0606030504020204" pitchFamily="34" charset="0"/>
                <a:cs typeface="Open Sans" panose="020B0606030504020204" pitchFamily="34" charset="0"/>
              </a:rPr>
              <a:t>are a </a:t>
            </a:r>
            <a:r>
              <a:rPr lang="en-US" b="1" dirty="0">
                <a:latin typeface="Open Sans" panose="020B0606030504020204" pitchFamily="34" charset="0"/>
                <a:ea typeface="Open Sans" panose="020B0606030504020204" pitchFamily="34" charset="0"/>
                <a:cs typeface="Open Sans" panose="020B0606030504020204" pitchFamily="34" charset="0"/>
              </a:rPr>
              <a:t>“</a:t>
            </a:r>
            <a:r>
              <a:rPr lang="en-US" b="1" i="1" dirty="0">
                <a:latin typeface="Open Sans" panose="020B0606030504020204" pitchFamily="34" charset="0"/>
                <a:ea typeface="Open Sans" panose="020B0606030504020204" pitchFamily="34" charset="0"/>
                <a:cs typeface="Open Sans" panose="020B0606030504020204" pitchFamily="34" charset="0"/>
              </a:rPr>
              <a:t>payment approach </a:t>
            </a:r>
            <a:r>
              <a:rPr lang="en-US" i="1" dirty="0">
                <a:latin typeface="Open Sans" panose="020B0606030504020204" pitchFamily="34" charset="0"/>
                <a:ea typeface="Open Sans" panose="020B0606030504020204" pitchFamily="34" charset="0"/>
                <a:cs typeface="Open Sans" panose="020B0606030504020204" pitchFamily="34" charset="0"/>
              </a:rPr>
              <a:t>that </a:t>
            </a:r>
            <a:r>
              <a:rPr lang="en-US" b="1" i="1" dirty="0">
                <a:latin typeface="Open Sans" panose="020B0606030504020204" pitchFamily="34" charset="0"/>
                <a:ea typeface="Open Sans" panose="020B0606030504020204" pitchFamily="34" charset="0"/>
                <a:cs typeface="Open Sans" panose="020B0606030504020204" pitchFamily="34" charset="0"/>
              </a:rPr>
              <a:t>provides predictable costs </a:t>
            </a:r>
            <a:r>
              <a:rPr lang="en-US" i="1" dirty="0">
                <a:latin typeface="Open Sans" panose="020B0606030504020204" pitchFamily="34" charset="0"/>
                <a:ea typeface="Open Sans" panose="020B0606030504020204" pitchFamily="34" charset="0"/>
                <a:cs typeface="Open Sans" panose="020B0606030504020204" pitchFamily="34" charset="0"/>
              </a:rPr>
              <a:t>over a defined period of time.”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While these arrangements are designed in ways that can enhance care value for example by improving patient and system affordability of therapies or by providing renumeration when outcomes are not achieved, alternative payments models are distinguished from strictly outcomes-based or “value-based contracts” for purposes of this lexicon.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US" dirty="0">
                <a:latin typeface="Open Sans" panose="020B0606030504020204" pitchFamily="34" charset="0"/>
                <a:ea typeface="Open Sans" panose="020B0606030504020204" pitchFamily="34" charset="0"/>
                <a:cs typeface="Open Sans" panose="020B0606030504020204" pitchFamily="34" charset="0"/>
              </a:rPr>
              <a:t>Examples of alternative payment models include:​</a:t>
            </a:r>
          </a:p>
          <a:p>
            <a:pPr algn="l" rtl="0" fontAlgn="base">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Subscriptions</a:t>
            </a:r>
            <a:r>
              <a:rPr lang="en-US" dirty="0">
                <a:latin typeface="Open Sans" panose="020B0606030504020204" pitchFamily="34" charset="0"/>
                <a:ea typeface="Open Sans" panose="020B0606030504020204" pitchFamily="34" charset="0"/>
                <a:cs typeface="Open Sans" panose="020B0606030504020204" pitchFamily="34" charset="0"/>
              </a:rPr>
              <a:t>​</a:t>
            </a:r>
          </a:p>
          <a:p>
            <a:pPr algn="l" rtl="0" fontAlgn="base">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Warranties</a:t>
            </a:r>
            <a:r>
              <a:rPr lang="en-US" dirty="0">
                <a:latin typeface="Open Sans" panose="020B0606030504020204" pitchFamily="34" charset="0"/>
                <a:ea typeface="Open Sans" panose="020B0606030504020204" pitchFamily="34" charset="0"/>
                <a:cs typeface="Open Sans" panose="020B0606030504020204" pitchFamily="34" charset="0"/>
              </a:rPr>
              <a:t>​</a:t>
            </a:r>
          </a:p>
          <a:p>
            <a:pPr algn="l" rtl="0" fontAlgn="base">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Annuity-based contracts with time</a:t>
            </a:r>
            <a:r>
              <a:rPr lang="en-US" dirty="0">
                <a:latin typeface="Open Sans" panose="020B0606030504020204" pitchFamily="34" charset="0"/>
                <a:ea typeface="Open Sans" panose="020B0606030504020204" pitchFamily="34" charset="0"/>
                <a:cs typeface="Open Sans" panose="020B0606030504020204" pitchFamily="34" charset="0"/>
              </a:rPr>
              <a:t>​</a:t>
            </a:r>
          </a:p>
          <a:p>
            <a:pPr algn="l" rtl="0" fontAlgn="base"/>
            <a:r>
              <a:rPr lang="en-US" dirty="0">
                <a:latin typeface="Open Sans" panose="020B0606030504020204" pitchFamily="34" charset="0"/>
                <a:ea typeface="Open Sans" panose="020B0606030504020204" pitchFamily="34" charset="0"/>
                <a:cs typeface="Open Sans" panose="020B0606030504020204" pitchFamily="34" charset="0"/>
              </a:rPr>
              <a:t>Each will be discussed in greater detail on the next few slides.</a:t>
            </a:r>
          </a:p>
          <a:p>
            <a:pPr defTabSz="966515">
              <a:defRPr/>
            </a:pPr>
            <a:r>
              <a:rPr lang="en-US" b="1" dirty="0">
                <a:solidFill>
                  <a:schemeClr val="tx2"/>
                </a:solidFill>
              </a:rPr>
              <a:t>-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algn="r" defTabSz="966515">
              <a:defRPr/>
            </a:pPr>
            <a:fld id="{21C7299B-D4AE-0C4B-AFB5-6F560D46A765}" type="slidenum">
              <a:rPr lang="en-US" sz="1200">
                <a:solidFill>
                  <a:prstClr val="black"/>
                </a:solidFill>
                <a:latin typeface="Calibri" panose="020F0502020204030204"/>
              </a:rPr>
              <a:pPr algn="r" defTabSz="966515">
                <a:defRPr/>
              </a:pPr>
              <a:t>25</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645225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first alternative payment contract we will discuss is a</a:t>
            </a:r>
            <a:r>
              <a:rPr lang="en-US" b="1" dirty="0">
                <a:latin typeface="Open Sans" panose="020B0606030504020204" pitchFamily="34" charset="0"/>
                <a:ea typeface="Open Sans" panose="020B0606030504020204" pitchFamily="34" charset="0"/>
                <a:cs typeface="Open Sans" panose="020B0606030504020204" pitchFamily="34" charset="0"/>
              </a:rPr>
              <a:t> subscription contract </a:t>
            </a:r>
            <a:r>
              <a:rPr lang="en-US" dirty="0">
                <a:latin typeface="Open Sans" panose="020B0606030504020204" pitchFamily="34" charset="0"/>
                <a:ea typeface="Open Sans" panose="020B0606030504020204" pitchFamily="34" charset="0"/>
                <a:cs typeface="Open Sans" panose="020B0606030504020204" pitchFamily="34" charset="0"/>
              </a:rPr>
              <a:t>which is “</a:t>
            </a:r>
            <a:r>
              <a:rPr lang="en-US" i="1" dirty="0">
                <a:latin typeface="Open Sans" panose="020B0606030504020204" pitchFamily="34" charset="0"/>
                <a:ea typeface="Open Sans" panose="020B0606030504020204" pitchFamily="34" charset="0"/>
                <a:cs typeface="Open Sans" panose="020B0606030504020204" pitchFamily="34" charset="0"/>
              </a:rPr>
              <a:t>a </a:t>
            </a:r>
            <a:r>
              <a:rPr lang="en-US" b="1" i="1" dirty="0">
                <a:latin typeface="Open Sans" panose="020B0606030504020204" pitchFamily="34" charset="0"/>
                <a:ea typeface="Open Sans" panose="020B0606030504020204" pitchFamily="34" charset="0"/>
                <a:cs typeface="Open Sans" panose="020B0606030504020204" pitchFamily="34" charset="0"/>
              </a:rPr>
              <a:t>payment contract </a:t>
            </a:r>
            <a:r>
              <a:rPr lang="en-US" i="1" dirty="0">
                <a:latin typeface="Open Sans" panose="020B0606030504020204" pitchFamily="34" charset="0"/>
                <a:ea typeface="Open Sans" panose="020B0606030504020204" pitchFamily="34" charset="0"/>
                <a:cs typeface="Open Sans" panose="020B0606030504020204" pitchFamily="34" charset="0"/>
              </a:rPr>
              <a:t>that </a:t>
            </a:r>
            <a:r>
              <a:rPr lang="en-US" b="1" i="1" dirty="0">
                <a:latin typeface="Open Sans" panose="020B0606030504020204" pitchFamily="34" charset="0"/>
                <a:ea typeface="Open Sans" panose="020B0606030504020204" pitchFamily="34" charset="0"/>
                <a:cs typeface="Open Sans" panose="020B0606030504020204" pitchFamily="34" charset="0"/>
              </a:rPr>
              <a:t>provides a medical intervention </a:t>
            </a:r>
            <a:r>
              <a:rPr lang="en-US" i="1" dirty="0">
                <a:latin typeface="Open Sans" panose="020B0606030504020204" pitchFamily="34" charset="0"/>
                <a:ea typeface="Open Sans" panose="020B0606030504020204" pitchFamily="34" charset="0"/>
                <a:cs typeface="Open Sans" panose="020B0606030504020204" pitchFamily="34" charset="0"/>
              </a:rPr>
              <a:t>or a </a:t>
            </a:r>
            <a:r>
              <a:rPr lang="en-US" b="1" i="1" dirty="0">
                <a:latin typeface="Open Sans" panose="020B0606030504020204" pitchFamily="34" charset="0"/>
                <a:ea typeface="Open Sans" panose="020B0606030504020204" pitchFamily="34" charset="0"/>
                <a:cs typeface="Open Sans" panose="020B0606030504020204" pitchFamily="34" charset="0"/>
              </a:rPr>
              <a:t>manufacturer's product for a set fee</a:t>
            </a:r>
            <a:r>
              <a:rPr lang="en-US" i="1" dirty="0">
                <a:latin typeface="Open Sans" panose="020B0606030504020204" pitchFamily="34" charset="0"/>
                <a:ea typeface="Open Sans" panose="020B0606030504020204" pitchFamily="34" charset="0"/>
                <a:cs typeface="Open Sans" panose="020B0606030504020204" pitchFamily="34" charset="0"/>
              </a:rPr>
              <a:t> to treat a certain </a:t>
            </a:r>
            <a:r>
              <a:rPr lang="en-US" b="1" i="1" dirty="0">
                <a:latin typeface="Open Sans" panose="020B0606030504020204" pitchFamily="34" charset="0"/>
                <a:ea typeface="Open Sans" panose="020B0606030504020204" pitchFamily="34" charset="0"/>
                <a:cs typeface="Open Sans" panose="020B0606030504020204" pitchFamily="34" charset="0"/>
              </a:rPr>
              <a:t>proportion of patients or a set price per patient</a:t>
            </a:r>
            <a:r>
              <a:rPr lang="en-US" dirty="0">
                <a:latin typeface="Open Sans" panose="020B0606030504020204" pitchFamily="34" charset="0"/>
                <a:ea typeface="Open Sans" panose="020B0606030504020204" pitchFamily="34" charset="0"/>
                <a:cs typeface="Open Sans" panose="020B0606030504020204" pitchFamily="34" charset="0"/>
              </a:rPr>
              <a:t>.” This is sometimes referred to as the </a:t>
            </a:r>
            <a:r>
              <a:rPr lang="en-US" i="1" dirty="0">
                <a:latin typeface="Open Sans" panose="020B0606030504020204" pitchFamily="34" charset="0"/>
                <a:ea typeface="Open Sans" panose="020B0606030504020204" pitchFamily="34" charset="0"/>
                <a:cs typeface="Open Sans" panose="020B0606030504020204" pitchFamily="34" charset="0"/>
              </a:rPr>
              <a:t>“Netflix model.”</a:t>
            </a:r>
          </a:p>
          <a:p>
            <a:pPr defTabSz="966515">
              <a:defRPr/>
            </a:pPr>
            <a:endParaRPr lang="en-US"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Patients initiate therapy and periodic payments are made at set based on pre-determined thresholds. For example, the subscription may be a expenditure cap based upon:</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 a population use where all eligible patients are treated at a set total costs or </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 a patient-level where there is a set price per patient treated even if the dosage, treatment, or units are higher for a patient.</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u="sng" dirty="0">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 </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An example of a subscription model is the state of Louisiana's payment model for hepatitis C drugs, Epclusa</a:t>
            </a:r>
            <a:r>
              <a:rPr lang="en-US" baseline="30000" dirty="0">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 (sofosbuvir/velpatasvir), in which the manufacturer, Gilead Sciences, agreed to provide access to patients enrolled in Medicaid or incarcerated in exchange for a fixed amount of money over five years.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46051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second alternative payment contract we will discuss is a </a:t>
            </a:r>
            <a:r>
              <a:rPr lang="en-US" b="1" dirty="0">
                <a:latin typeface="Open Sans" panose="020B0606030504020204" pitchFamily="34" charset="0"/>
                <a:ea typeface="Open Sans" panose="020B0606030504020204" pitchFamily="34" charset="0"/>
                <a:cs typeface="Open Sans" panose="020B0606030504020204" pitchFamily="34" charset="0"/>
              </a:rPr>
              <a:t>warranty contract </a:t>
            </a:r>
            <a:r>
              <a:rPr lang="en-US" dirty="0">
                <a:latin typeface="Open Sans" panose="020B0606030504020204" pitchFamily="34" charset="0"/>
                <a:ea typeface="Open Sans" panose="020B0606030504020204" pitchFamily="34" charset="0"/>
                <a:cs typeface="Open Sans" panose="020B0606030504020204" pitchFamily="34" charset="0"/>
              </a:rPr>
              <a:t>which is a “</a:t>
            </a:r>
            <a:r>
              <a:rPr lang="en-US" i="1" dirty="0">
                <a:latin typeface="Open Sans" panose="020B0606030504020204" pitchFamily="34" charset="0"/>
                <a:ea typeface="Open Sans" panose="020B0606030504020204" pitchFamily="34" charset="0"/>
                <a:cs typeface="Open Sans" panose="020B0606030504020204" pitchFamily="34" charset="0"/>
              </a:rPr>
              <a:t>a </a:t>
            </a:r>
            <a:r>
              <a:rPr lang="en-US" b="1" i="1" dirty="0">
                <a:latin typeface="Open Sans" panose="020B0606030504020204" pitchFamily="34" charset="0"/>
                <a:ea typeface="Open Sans" panose="020B0606030504020204" pitchFamily="34" charset="0"/>
                <a:cs typeface="Open Sans" panose="020B0606030504020204" pitchFamily="34" charset="0"/>
              </a:rPr>
              <a:t>policy </a:t>
            </a:r>
            <a:r>
              <a:rPr lang="en-US" i="1" dirty="0">
                <a:latin typeface="Open Sans" panose="020B0606030504020204" pitchFamily="34" charset="0"/>
                <a:ea typeface="Open Sans" panose="020B0606030504020204" pitchFamily="34" charset="0"/>
                <a:cs typeface="Open Sans" panose="020B0606030504020204" pitchFamily="34" charset="0"/>
              </a:rPr>
              <a:t>(typically through a third-party insurer) that </a:t>
            </a:r>
            <a:r>
              <a:rPr lang="en-US" b="1" i="1" dirty="0">
                <a:latin typeface="Open Sans" panose="020B0606030504020204" pitchFamily="34" charset="0"/>
                <a:ea typeface="Open Sans" panose="020B0606030504020204" pitchFamily="34" charset="0"/>
                <a:cs typeface="Open Sans" panose="020B0606030504020204" pitchFamily="34" charset="0"/>
              </a:rPr>
              <a:t>reimburses treatment-related costs</a:t>
            </a:r>
            <a:r>
              <a:rPr lang="en-US" i="1" dirty="0">
                <a:latin typeface="Open Sans" panose="020B0606030504020204" pitchFamily="34" charset="0"/>
                <a:ea typeface="Open Sans" panose="020B0606030504020204" pitchFamily="34" charset="0"/>
                <a:cs typeface="Open Sans" panose="020B0606030504020204" pitchFamily="34" charset="0"/>
              </a:rPr>
              <a:t> </a:t>
            </a:r>
            <a:r>
              <a:rPr lang="en-US" b="1" i="1" dirty="0">
                <a:latin typeface="Open Sans" panose="020B0606030504020204" pitchFamily="34" charset="0"/>
                <a:ea typeface="Open Sans" panose="020B0606030504020204" pitchFamily="34" charset="0"/>
                <a:cs typeface="Open Sans" panose="020B0606030504020204" pitchFamily="34" charset="0"/>
              </a:rPr>
              <a:t>for suboptimal performance.</a:t>
            </a:r>
            <a:r>
              <a:rPr lang="en-US" i="1" dirty="0">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 </a:t>
            </a:r>
            <a:endParaRPr lang="en-US"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endParaRPr lang="en-US"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These programs guarantee reimbursement and cover additional treatment-related costs. Some warranty models may refund the cost of treatment and/or ancillary care. In addition, some warranties or guarantees may refund payers as well as reimburse patients for out-of-pocket costs.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warranty model may reduce regulatory concerns (e.g., Anti-kickback Statute and Stark Law) and mitigate financial risk and data collection obligations required by outcomes-based contracts. </a:t>
            </a:r>
            <a:endParaRPr lang="en-US"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u="sng" dirty="0">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An example warranty model is Pfizer's Pledge Warranty Program for XALKORI</a:t>
            </a:r>
            <a:r>
              <a:rPr lang="en-US" baseline="3000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(crizotinib). In this program, Pfizer guarantees repayment through its third-=party insurer, for the cost of the drug to the patient and payer if crizotinib does not work in the first three months of treatment. Pfizer’s cost to purchase the warranty from the third-party insurer sets Medicaid Best Price.</a:t>
            </a:r>
          </a:p>
          <a:p>
            <a:pPr defTabSz="966515">
              <a:defRPr/>
            </a:pPr>
            <a:endParaRPr lang="en-US" b="1" dirty="0">
              <a:solidFill>
                <a:schemeClr val="tx2"/>
              </a:solidFill>
            </a:endParaRP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58419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third alternative payment contract is the annuity-based contracts which are a </a:t>
            </a:r>
            <a:r>
              <a:rPr lang="en-US" i="1" dirty="0">
                <a:latin typeface="Open Sans" panose="020B0606030504020204" pitchFamily="34" charset="0"/>
                <a:ea typeface="Open Sans" panose="020B0606030504020204" pitchFamily="34" charset="0"/>
                <a:cs typeface="Open Sans" panose="020B0606030504020204" pitchFamily="34" charset="0"/>
              </a:rPr>
              <a:t>“</a:t>
            </a:r>
            <a:r>
              <a:rPr lang="en-US" b="1" i="1" dirty="0">
                <a:latin typeface="Open Sans" panose="020B0606030504020204" pitchFamily="34" charset="0"/>
                <a:ea typeface="Open Sans" panose="020B0606030504020204" pitchFamily="34" charset="0"/>
                <a:cs typeface="Open Sans" panose="020B0606030504020204" pitchFamily="34" charset="0"/>
              </a:rPr>
              <a:t>multi-year contract </a:t>
            </a:r>
            <a:r>
              <a:rPr lang="en-US" i="1" dirty="0">
                <a:latin typeface="Open Sans" panose="020B0606030504020204" pitchFamily="34" charset="0"/>
                <a:ea typeface="Open Sans" panose="020B0606030504020204" pitchFamily="34" charset="0"/>
                <a:cs typeface="Open Sans" panose="020B0606030504020204" pitchFamily="34" charset="0"/>
              </a:rPr>
              <a:t>that ties a biopharmaceutical manufacturer's </a:t>
            </a:r>
            <a:r>
              <a:rPr lang="en-US" b="1" i="1" dirty="0">
                <a:latin typeface="Open Sans" panose="020B0606030504020204" pitchFamily="34" charset="0"/>
                <a:ea typeface="Open Sans" panose="020B0606030504020204" pitchFamily="34" charset="0"/>
                <a:cs typeface="Open Sans" panose="020B0606030504020204" pitchFamily="34" charset="0"/>
              </a:rPr>
              <a:t>reimbursement to installments at specified intervals</a:t>
            </a:r>
            <a:r>
              <a:rPr lang="en-US" i="1" dirty="0">
                <a:latin typeface="Open Sans" panose="020B0606030504020204" pitchFamily="34" charset="0"/>
                <a:ea typeface="Open Sans" panose="020B0606030504020204" pitchFamily="34" charset="0"/>
                <a:cs typeface="Open Sans" panose="020B0606030504020204" pitchFamily="34" charset="0"/>
              </a:rPr>
              <a:t>.” </a:t>
            </a:r>
          </a:p>
          <a:p>
            <a:pPr defTabSz="966515">
              <a:defRPr/>
            </a:pPr>
            <a:endParaRPr lang="en-US" i="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These differ from the value-based annuity with outcomes contracts as they do not include clinical or economic measures. They offer greater simplicity as they do not require collecting and measuring health outcomes. Because costs are spread over multiple years, these contracts may be especially advantageous for plans with lower financial risk tolerance or when treatments have high up-front costs, such as cell and gene therapies.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b="1" u="sng" dirty="0">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 </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An example of an </a:t>
            </a:r>
            <a:r>
              <a:rPr lang="en-US" b="1" dirty="0">
                <a:latin typeface="Open Sans" panose="020B0606030504020204" pitchFamily="34" charset="0"/>
                <a:ea typeface="Open Sans" panose="020B0606030504020204" pitchFamily="34" charset="0"/>
                <a:cs typeface="Open Sans" panose="020B0606030504020204" pitchFamily="34" charset="0"/>
              </a:rPr>
              <a:t>annuity-based payment over time </a:t>
            </a:r>
            <a:r>
              <a:rPr lang="en-US" dirty="0">
                <a:latin typeface="Open Sans" panose="020B0606030504020204" pitchFamily="34" charset="0"/>
                <a:ea typeface="Open Sans" panose="020B0606030504020204" pitchFamily="34" charset="0"/>
                <a:cs typeface="Open Sans" panose="020B0606030504020204" pitchFamily="34" charset="0"/>
              </a:rPr>
              <a:t>is the ZOLGENSMA® (onasemnogene abeparvovec), a one-time treatment for children with spinal muscular atrophy. The approach offered by Avexis in partnership with Accredo allows installment payments for up to five years.</a:t>
            </a:r>
          </a:p>
          <a:p>
            <a:pPr defTabSz="966515">
              <a:defRPr/>
            </a:pPr>
            <a:endParaRPr lang="en-US" b="1" dirty="0">
              <a:solidFill>
                <a:schemeClr val="tx2"/>
              </a:solidFill>
            </a:endParaRP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defTabSz="966515">
              <a:defRPr/>
            </a:pPr>
            <a:fld id="{21C7299B-D4AE-0C4B-AFB5-6F560D46A765}" type="slidenum">
              <a:rPr lang="en-US">
                <a:solidFill>
                  <a:prstClr val="black"/>
                </a:solidFill>
                <a:latin typeface="Calibri" panose="020F0502020204030204"/>
              </a:rPr>
              <a:pPr defTabSz="966515">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1210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can you do?  </a:t>
            </a:r>
          </a:p>
        </p:txBody>
      </p:sp>
      <p:sp>
        <p:nvSpPr>
          <p:cNvPr id="4" name="Slide Number Placeholder 3"/>
          <p:cNvSpPr>
            <a:spLocks noGrp="1"/>
          </p:cNvSpPr>
          <p:nvPr>
            <p:ph type="sldNum" sz="quarter" idx="10"/>
          </p:nvPr>
        </p:nvSpPr>
        <p:spPr>
          <a:xfrm>
            <a:off x="4143587" y="9119475"/>
            <a:ext cx="3169920" cy="481727"/>
          </a:xfrm>
          <a:prstGeom prst="rect">
            <a:avLst/>
          </a:prstGeom>
        </p:spPr>
        <p:txBody>
          <a:bodyPr lIns="94924" tIns="47462" rIns="94924" bIns="47462"/>
          <a:lstStyle/>
          <a:p>
            <a:fld id="{E890DCBE-31AB-4129-B535-855F44E0E0E3}" type="slidenum">
              <a:rPr lang="en-US" smtClean="0"/>
              <a:t>29</a:t>
            </a:fld>
            <a:endParaRPr lang="en-US" dirty="0"/>
          </a:p>
        </p:txBody>
      </p:sp>
    </p:spTree>
    <p:extLst>
      <p:ext uri="{BB962C8B-B14F-4D97-AF65-F5344CB8AC3E}">
        <p14:creationId xmlns:p14="http://schemas.microsoft.com/office/powerpoint/2010/main" val="147041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9239">
              <a:buFont typeface="Arial" panose="020B0604020202020204" pitchFamily="34" charset="0"/>
              <a:buChar char="•"/>
            </a:pPr>
            <a:r>
              <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Advancement in medications, vaccines, and gene therapies requires innovation in payment and reimbursement methods.  </a:t>
            </a:r>
          </a:p>
          <a:p>
            <a:pPr indent="-177982" defTabSz="949239">
              <a:buFont typeface="Arial" panose="020B0604020202020204" pitchFamily="34" charset="0"/>
              <a:buChar char="•"/>
            </a:pPr>
            <a:endPar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defTabSz="949239">
              <a:buFont typeface="Arial" panose="020B0604020202020204" pitchFamily="34" charset="0"/>
              <a:buChar char="•"/>
            </a:pPr>
            <a:r>
              <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Value-based care and alternative payment models offer new solutions to manage health care affordability, incentivize value, facilitate patient access, and align payment terms. </a:t>
            </a:r>
          </a:p>
          <a:p>
            <a:pPr marL="171450" indent="-171450" defTabSz="949239">
              <a:buFont typeface="Arial" panose="020B0604020202020204" pitchFamily="34" charset="0"/>
              <a:buChar char="•"/>
            </a:pPr>
            <a:endPar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defTabSz="949239">
              <a:buFont typeface="Arial" panose="020B0604020202020204" pitchFamily="34" charset="0"/>
              <a:buChar char="•"/>
            </a:pPr>
            <a:r>
              <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 growing number value-based purchasing agreements and arrangements between of health plans, biopharmaceutical companies, and delivery systems, but these contracts require significant time to reach final contract negotiations and implementation.  </a:t>
            </a:r>
          </a:p>
          <a:p>
            <a:pPr indent="-177982" defTabSz="949239">
              <a:buFont typeface="Arial" panose="020B0604020202020204" pitchFamily="34" charset="0"/>
              <a:buChar char="•"/>
            </a:pPr>
            <a:endPar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defTabSz="949239">
              <a:buFont typeface="Arial" panose="020B0604020202020204" pitchFamily="34" charset="0"/>
              <a:buChar char="•"/>
            </a:pPr>
            <a:r>
              <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Only one in every three discussions progresses to final contract negotiation and implementation due to many barriers related to regulatory obstacles, data challenges, and organizational readiness.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3</a:t>
            </a:fld>
            <a:endParaRPr lang="en-US" dirty="0"/>
          </a:p>
        </p:txBody>
      </p:sp>
    </p:spTree>
    <p:extLst>
      <p:ext uri="{BB962C8B-B14F-4D97-AF65-F5344CB8AC3E}">
        <p14:creationId xmlns:p14="http://schemas.microsoft.com/office/powerpoint/2010/main" val="1283001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can you do with this lexicon? </a:t>
            </a:r>
          </a:p>
          <a:p>
            <a:pPr marL="365799" indent="-365799" defTabSz="644327">
              <a:spcBef>
                <a:spcPts val="1479"/>
              </a:spcBef>
              <a:buClr>
                <a:srgbClr val="EEA93B"/>
              </a:buClr>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Engage </a:t>
            </a:r>
            <a:r>
              <a:rPr lang="en-US" b="0" dirty="0">
                <a:latin typeface="Open Sans" panose="020B0606030504020204" pitchFamily="34" charset="0"/>
                <a:ea typeface="Open Sans" panose="020B0606030504020204" pitchFamily="34" charset="0"/>
                <a:cs typeface="Open Sans" panose="020B0606030504020204" pitchFamily="34" charset="0"/>
              </a:rPr>
              <a:t>in the discussion and socialize these definitions</a:t>
            </a:r>
          </a:p>
          <a:p>
            <a:pPr marL="365799" indent="-365799" defTabSz="644327">
              <a:spcBef>
                <a:spcPts val="1479"/>
              </a:spcBef>
              <a:buClr>
                <a:srgbClr val="EEA93B"/>
              </a:buClr>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Educate </a:t>
            </a:r>
            <a:r>
              <a:rPr lang="en-US" b="0" dirty="0">
                <a:latin typeface="Open Sans" panose="020B0606030504020204" pitchFamily="34" charset="0"/>
                <a:ea typeface="Open Sans" panose="020B0606030504020204" pitchFamily="34" charset="0"/>
                <a:cs typeface="Open Sans" panose="020B0606030504020204" pitchFamily="34" charset="0"/>
              </a:rPr>
              <a:t>internal teams and share with government affairs or policy teams to encourage adoption within CMS and state organizations; </a:t>
            </a:r>
          </a:p>
          <a:p>
            <a:pPr marL="365799" indent="-365799" defTabSz="644327">
              <a:spcBef>
                <a:spcPts val="1479"/>
              </a:spcBef>
              <a:buClr>
                <a:srgbClr val="EEA93B"/>
              </a:buClr>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Encourage </a:t>
            </a:r>
            <a:r>
              <a:rPr lang="en-US" b="0" dirty="0">
                <a:latin typeface="Open Sans" panose="020B0606030504020204" pitchFamily="34" charset="0"/>
                <a:ea typeface="Open Sans" panose="020B0606030504020204" pitchFamily="34" charset="0"/>
                <a:cs typeface="Open Sans" panose="020B0606030504020204" pitchFamily="34" charset="0"/>
              </a:rPr>
              <a:t>adoption of the Lexicon within your organization </a:t>
            </a:r>
          </a:p>
          <a:p>
            <a:pPr marL="365799" indent="-365799" defTabSz="644327">
              <a:spcBef>
                <a:spcPts val="1479"/>
              </a:spcBef>
              <a:buClr>
                <a:srgbClr val="EEA93B"/>
              </a:buClr>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Disseminate </a:t>
            </a:r>
            <a:r>
              <a:rPr lang="en-US" b="0" dirty="0">
                <a:latin typeface="Open Sans" panose="020B0606030504020204" pitchFamily="34" charset="0"/>
                <a:ea typeface="Open Sans" panose="020B0606030504020204" pitchFamily="34" charset="0"/>
                <a:cs typeface="Open Sans" panose="020B0606030504020204" pitchFamily="34" charset="0"/>
              </a:rPr>
              <a:t>the Lexicon to government affairs and other policy departments to encourage more consistent definitions by CMS and state organizations. Design </a:t>
            </a:r>
          </a:p>
          <a:p>
            <a:pPr marL="365799" indent="-365799" defTabSz="644327">
              <a:spcBef>
                <a:spcPts val="1479"/>
              </a:spcBef>
              <a:buClr>
                <a:srgbClr val="EEA93B"/>
              </a:buClr>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Discuss </a:t>
            </a:r>
            <a:r>
              <a:rPr lang="en-US" b="0" dirty="0">
                <a:latin typeface="Open Sans" panose="020B0606030504020204" pitchFamily="34" charset="0"/>
                <a:ea typeface="Open Sans" panose="020B0606030504020204" pitchFamily="34" charset="0"/>
                <a:cs typeface="Open Sans" panose="020B0606030504020204" pitchFamily="34" charset="0"/>
              </a:rPr>
              <a:t>the lexicon when approaching potential value-based contracting partners. </a:t>
            </a:r>
          </a:p>
          <a:p>
            <a:pPr marL="365799" indent="-365799" defTabSz="644327">
              <a:spcBef>
                <a:spcPts val="1479"/>
              </a:spcBef>
              <a:buClr>
                <a:srgbClr val="EEA93B"/>
              </a:buClr>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Design </a:t>
            </a:r>
            <a:r>
              <a:rPr lang="en-US" b="0" dirty="0">
                <a:latin typeface="Open Sans" panose="020B0606030504020204" pitchFamily="34" charset="0"/>
                <a:ea typeface="Open Sans" panose="020B0606030504020204" pitchFamily="34" charset="0"/>
                <a:cs typeface="Open Sans" panose="020B0606030504020204" pitchFamily="34" charset="0"/>
              </a:rPr>
              <a:t>value-based contracts using consistent definitions. </a:t>
            </a: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644327">
              <a:spcBef>
                <a:spcPts val="1479"/>
              </a:spcBef>
              <a:buClr>
                <a:srgbClr val="EEA93B"/>
              </a:buClr>
            </a:pPr>
            <a:r>
              <a:rPr lang="en-US" dirty="0">
                <a:latin typeface="Open Sans" panose="020B0606030504020204" pitchFamily="34" charset="0"/>
                <a:ea typeface="Open Sans" panose="020B0606030504020204" pitchFamily="34" charset="0"/>
                <a:cs typeface="Open Sans" panose="020B0606030504020204" pitchFamily="34" charset="0"/>
              </a:rPr>
              <a:t>Find out more at </a:t>
            </a:r>
            <a:r>
              <a:rPr lang="en-US" b="1" dirty="0">
                <a:latin typeface="Open Sans" panose="020B0606030504020204" pitchFamily="34" charset="0"/>
                <a:ea typeface="Open Sans" panose="020B0606030504020204" pitchFamily="34" charset="0"/>
                <a:cs typeface="Open Sans" panose="020B0606030504020204" pitchFamily="34" charset="0"/>
              </a:rPr>
              <a:t>AMCP’s Value-Based Contract Resource Center </a:t>
            </a:r>
            <a:r>
              <a:rPr lang="en-US" dirty="0">
                <a:latin typeface="Open Sans" panose="020B0606030504020204" pitchFamily="34" charset="0"/>
                <a:ea typeface="Open Sans" panose="020B0606030504020204" pitchFamily="34" charset="0"/>
                <a:cs typeface="Open Sans" panose="020B0606030504020204" pitchFamily="34" charset="0"/>
              </a:rPr>
              <a:t>at </a:t>
            </a:r>
            <a:r>
              <a:rPr lang="en-US"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www.amcp.org</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(https://www.amcp.org/resource-center/value-based-contracts/value-based-contracts-resources)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30</a:t>
            </a:fld>
            <a:endParaRPr lang="en-US" dirty="0"/>
          </a:p>
        </p:txBody>
      </p:sp>
    </p:spTree>
    <p:extLst>
      <p:ext uri="{BB962C8B-B14F-4D97-AF65-F5344CB8AC3E}">
        <p14:creationId xmlns:p14="http://schemas.microsoft.com/office/powerpoint/2010/main" val="29564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Overall, we need to remember that advancement in medications, vaccines, and gene therapies requires </a:t>
            </a:r>
            <a:r>
              <a:rPr lang="en-US" b="1" dirty="0">
                <a:latin typeface="Open Sans" panose="020B0606030504020204" pitchFamily="34" charset="0"/>
                <a:ea typeface="Open Sans" panose="020B0606030504020204" pitchFamily="34" charset="0"/>
                <a:cs typeface="Open Sans" panose="020B0606030504020204" pitchFamily="34" charset="0"/>
              </a:rPr>
              <a:t>innovation in payment and reimbursement methods</a:t>
            </a:r>
            <a:r>
              <a:rPr lang="en-US" dirty="0">
                <a:latin typeface="Open Sans" panose="020B0606030504020204" pitchFamily="34" charset="0"/>
                <a:ea typeface="Open Sans" panose="020B0606030504020204" pitchFamily="34" charset="0"/>
                <a:cs typeface="Open Sans" panose="020B0606030504020204" pitchFamily="34" charset="0"/>
              </a:rPr>
              <a:t>. </a:t>
            </a:r>
          </a:p>
          <a:p>
            <a:pPr marL="181221" indent="-181221" defTabSz="966515">
              <a:buFont typeface="Arial" panose="020B0604020202020204" pitchFamily="34" charset="0"/>
              <a:buChar char="•"/>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Value-based and alternative-payment contracts are complex, time-consuming and resource intense. In addition to the data, regulatory barriers, few groups use a common language for the design and discussion of these contracts. </a:t>
            </a:r>
          </a:p>
          <a:p>
            <a:pPr marL="181221" indent="-181221"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A common lexicon or language of terms among provider groups, payers, and manufacturers can facilitate faster alignment among all involved parties’ value-based care goals and objectives. </a:t>
            </a:r>
          </a:p>
          <a:p>
            <a:pPr marL="181221" indent="-181221" defTabSz="966515">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The AMCP VBC Advisory Group lexicon and one-page definitions seek to fill this need. These resources can be found at Value-Based Contracts Resource Center www.amcp.org.</a:t>
            </a:r>
            <a:r>
              <a:rPr lang="en-US" dirty="0">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31</a:t>
            </a:fld>
            <a:endParaRPr lang="en-US" dirty="0"/>
          </a:p>
        </p:txBody>
      </p:sp>
    </p:spTree>
    <p:extLst>
      <p:ext uri="{BB962C8B-B14F-4D97-AF65-F5344CB8AC3E}">
        <p14:creationId xmlns:p14="http://schemas.microsoft.com/office/powerpoint/2010/main" val="55880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Thank you to our sponsors. </a:t>
            </a:r>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pPr algn="r" defTabSz="949239"/>
            <a:fld id="{21C7299B-D4AE-0C4B-AFB5-6F560D46A765}" type="slidenum">
              <a:rPr lang="en-US" sz="1200">
                <a:solidFill>
                  <a:prstClr val="black"/>
                </a:solidFill>
                <a:latin typeface="Calibri" panose="020F0502020204030204"/>
              </a:rPr>
              <a:pPr algn="r" defTabSz="949239"/>
              <a:t>32</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2364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defTabSz="949239">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Many questions exist about different contractual terms. </a:t>
            </a:r>
          </a:p>
          <a:p>
            <a:pPr marL="171450" indent="-171450" algn="just" defTabSz="949239">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indent="-171450" algn="just" defTabSz="949239">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Stakeholders may be referring to the same concepts using different terms OR worse different concepts using the same terms creating misalignment and disconnection. </a:t>
            </a:r>
          </a:p>
          <a:p>
            <a:pPr indent="-177982" algn="just" defTabSz="949239">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indent="-171450" algn="just" defTabSz="949239">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This is exacerbated by the absence of a common framework for discussion and design of value-based purchasing agreements and alternative payment models.</a:t>
            </a:r>
          </a:p>
          <a:p>
            <a:pPr indent="-177982" algn="just" defTabSz="949239">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indent="-171450" algn="just" defTabSz="949239">
              <a:buFont typeface="Arial" panose="020B0604020202020204"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Foundationally, the lack of a common language across respective stakeholders is needed. </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4</a:t>
            </a:fld>
            <a:endParaRPr lang="en-US" dirty="0"/>
          </a:p>
        </p:txBody>
      </p:sp>
    </p:spTree>
    <p:extLst>
      <p:ext uri="{BB962C8B-B14F-4D97-AF65-F5344CB8AC3E}">
        <p14:creationId xmlns:p14="http://schemas.microsoft.com/office/powerpoint/2010/main" val="6227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To address this challenge the Academy of Managed Care Pharmacy (AMCP) Value-Based Contracting Advisory Group convened experts </a:t>
            </a:r>
            <a:r>
              <a:rPr lang="en-US" dirty="0">
                <a:latin typeface="Open Sans" panose="020B0606030504020204" pitchFamily="34" charset="0"/>
                <a:ea typeface="Open Sans" panose="020B0606030504020204" pitchFamily="34" charset="0"/>
                <a:cs typeface="Open Sans" panose="020B0606030504020204" pitchFamily="34" charset="0"/>
              </a:rPr>
              <a:t>from integrated delivery networks, health plans, pharmacy benefit managers, biopharmaceutical manufacturers, and consulting organizations </a:t>
            </a:r>
            <a:r>
              <a:rPr lang="en-US" b="1" dirty="0">
                <a:latin typeface="Open Sans" panose="020B0606030504020204" pitchFamily="34" charset="0"/>
                <a:ea typeface="Open Sans" panose="020B0606030504020204" pitchFamily="34" charset="0"/>
                <a:cs typeface="Open Sans" panose="020B0606030504020204" pitchFamily="34" charset="0"/>
              </a:rPr>
              <a:t>to identify the terminology and definitions of value-based contracts and to establish a common framework. </a:t>
            </a:r>
          </a:p>
          <a:p>
            <a:pPr marL="181221" indent="-181221" defTabSz="966515">
              <a:buFont typeface="Arial" panose="020B0604020202020204" pitchFamily="34" charset="0"/>
              <a:buChar char="•"/>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would assist stakeholders in engaging in value-based care models and allow policymakers such as state Medicaid officials and CMS to use familiar terms and advocate for value-based care models that were clearly understood by all.</a:t>
            </a:r>
          </a:p>
          <a:p>
            <a:pPr marL="181221" indent="-181221" defTabSz="966515">
              <a:buFont typeface="Arial" panose="020B0604020202020204" pitchFamily="34" charset="0"/>
              <a:buChar char="•"/>
              <a:defRPr/>
            </a:pPr>
            <a:endParaRPr lang="en-US"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The lexicon </a:t>
            </a:r>
            <a:r>
              <a:rPr lang="en-US" dirty="0">
                <a:latin typeface="Open Sans" panose="020B0606030504020204" pitchFamily="34" charset="0"/>
                <a:ea typeface="Open Sans" panose="020B0606030504020204" pitchFamily="34" charset="0"/>
                <a:cs typeface="Open Sans" panose="020B0606030504020204" pitchFamily="34" charset="0"/>
              </a:rPr>
              <a:t>includes the definitions and examples of real-world application</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The Lexicon and one-page summary of definitions can be found at www.amcp.org in the Resource Center.  </a:t>
            </a:r>
          </a:p>
          <a:p>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a:lstStyle/>
          <a:p>
            <a:fld id="{21C7299B-D4AE-0C4B-AFB5-6F560D46A765}" type="slidenum">
              <a:rPr lang="en-US" smtClean="0"/>
              <a:t>5</a:t>
            </a:fld>
            <a:endParaRPr lang="en-US" dirty="0"/>
          </a:p>
        </p:txBody>
      </p:sp>
    </p:spTree>
    <p:extLst>
      <p:ext uri="{BB962C8B-B14F-4D97-AF65-F5344CB8AC3E}">
        <p14:creationId xmlns:p14="http://schemas.microsoft.com/office/powerpoint/2010/main" val="34023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Introduce self, organization, title and role in advisory group if applicable.</a:t>
            </a:r>
          </a:p>
          <a:p>
            <a:pPr algn="l"/>
            <a:endParaRPr lang="en-US"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AMCP is the professional association leading the way to help patients get the medications they need at a cost they can afford.</a:t>
            </a:r>
          </a:p>
          <a:p>
            <a:pPr algn="l"/>
            <a:endParaRPr lang="en-US"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defTabSz="644327"/>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AMCP has created </a:t>
            </a:r>
            <a:r>
              <a:rPr lang="en-US" u="sng" dirty="0">
                <a:solidFill>
                  <a:schemeClr val="tx1"/>
                </a:solidFill>
                <a:latin typeface="Open Sans" panose="020B0606030504020204" pitchFamily="34" charset="0"/>
                <a:ea typeface="Open Sans" panose="020B0606030504020204" pitchFamily="34" charset="0"/>
                <a:cs typeface="Open Sans" panose="020B0606030504020204" pitchFamily="34" charset="0"/>
              </a:rPr>
              <a:t>advisory groups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that address timely topics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and seek to</a:t>
            </a:r>
          </a:p>
          <a:p>
            <a:pPr marL="362443" indent="-362443" defTabSz="644327">
              <a:spcBef>
                <a:spcPts val="0"/>
              </a:spcBef>
              <a:buClr>
                <a:srgbClr val="EEA93B"/>
              </a:buClr>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Take a proactive, collaborative approach to solving important issues and challenges.  </a:t>
            </a:r>
          </a:p>
          <a:p>
            <a:pPr marL="362443" indent="-362443" defTabSz="644327">
              <a:spcBef>
                <a:spcPts val="0"/>
              </a:spcBef>
              <a:buClr>
                <a:srgbClr val="EEA93B"/>
              </a:buClr>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Represent opportunities for payers, manufacturers, and other stakeholders to work together on common goals and create actionable results.</a:t>
            </a:r>
          </a:p>
          <a:p>
            <a:pPr marL="362443" indent="-362443" defTabSz="644327">
              <a:spcBef>
                <a:spcPts val="0"/>
              </a:spcBef>
              <a:buClr>
                <a:srgbClr val="EEA93B"/>
              </a:buClr>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Gain consensus on tactics to address key challenges or opportunities, as well as how to remove barriers to improve patient care and optimize value for all stakeholders.  </a:t>
            </a:r>
          </a:p>
          <a:p>
            <a:pPr marL="362443" indent="-362443" defTabSz="644327">
              <a:spcBef>
                <a:spcPts val="0"/>
              </a:spcBef>
              <a:buClr>
                <a:srgbClr val="EEA93B"/>
              </a:buClr>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Have high visibility among industry stakeholders and policy-makers.  </a:t>
            </a:r>
          </a:p>
          <a:p>
            <a:pPr defTabSz="632810">
              <a:spcBef>
                <a:spcPts val="1453"/>
              </a:spcBef>
              <a:buClr>
                <a:srgbClr val="EEA93B"/>
              </a:buClr>
            </a:pPr>
            <a:r>
              <a:rPr lang="en-US" dirty="0">
                <a:latin typeface="Open Sans" panose="020B0606030504020204" pitchFamily="34" charset="0"/>
                <a:ea typeface="Open Sans" panose="020B0606030504020204" pitchFamily="34" charset="0"/>
                <a:cs typeface="Open Sans" panose="020B0606030504020204" pitchFamily="34" charset="0"/>
              </a:rPr>
              <a:t>For the AMCP Value-Based Contracting Advisory Group, the objectives address the barriers to value-based payment models and seek to:</a:t>
            </a:r>
          </a:p>
          <a:p>
            <a:pPr marL="171450" indent="-171450" defTabSz="632810">
              <a:buClr>
                <a:srgbClr val="EEA93B"/>
              </a:buClr>
              <a:buFont typeface="Arial" panose="020B0604020202020204" pitchFamily="34" charset="0"/>
              <a:buChar char="•"/>
            </a:pPr>
            <a:r>
              <a:rPr lang="en-US" i="0" dirty="0">
                <a:latin typeface="Open Sans" panose="020B0606030504020204" pitchFamily="34" charset="0"/>
                <a:ea typeface="Open Sans" panose="020B0606030504020204" pitchFamily="34" charset="0"/>
                <a:cs typeface="Open Sans" panose="020B0606030504020204" pitchFamily="34" charset="0"/>
              </a:rPr>
              <a:t>Optimize current practices, new guidance, and operations via system or policy changes;</a:t>
            </a:r>
          </a:p>
          <a:p>
            <a:pPr marL="171450" indent="-171450" defTabSz="632810">
              <a:buClr>
                <a:srgbClr val="EEA93B"/>
              </a:buClr>
              <a:buFont typeface="Arial" panose="020B0604020202020204" pitchFamily="34" charset="0"/>
              <a:buChar char="•"/>
            </a:pPr>
            <a:r>
              <a:rPr lang="en-US" i="0" dirty="0">
                <a:latin typeface="Open Sans" panose="020B0606030504020204" pitchFamily="34" charset="0"/>
                <a:ea typeface="Open Sans" panose="020B0606030504020204" pitchFamily="34" charset="0"/>
                <a:cs typeface="Open Sans" panose="020B0606030504020204" pitchFamily="34" charset="0"/>
              </a:rPr>
              <a:t>Encourage multi-stakeholder collaboration to improve outcomes by developing strategies and/or tactics to address barriers, improve processes and coordination; and,</a:t>
            </a:r>
          </a:p>
          <a:p>
            <a:pPr marL="171450" indent="-171450" defTabSz="632810">
              <a:buClr>
                <a:srgbClr val="EEA93B"/>
              </a:buClr>
              <a:buFont typeface="Arial" panose="020B0604020202020204" pitchFamily="34" charset="0"/>
              <a:buChar char="•"/>
            </a:pPr>
            <a:r>
              <a:rPr lang="en-US" i="0" dirty="0">
                <a:latin typeface="Open Sans" panose="020B0606030504020204" pitchFamily="34" charset="0"/>
                <a:ea typeface="Open Sans" panose="020B0606030504020204" pitchFamily="34" charset="0"/>
                <a:cs typeface="Open Sans" panose="020B0606030504020204" pitchFamily="34" charset="0"/>
              </a:rPr>
              <a:t>Raise awareness of innovative approaches, such as value-based agreements</a:t>
            </a:r>
            <a:r>
              <a:rPr lang="en-US" i="1"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62443" indent="-362443" defTabSz="644327">
              <a:spcBef>
                <a:spcPts val="846"/>
              </a:spcBef>
              <a:buClr>
                <a:srgbClr val="EEA93B"/>
              </a:buClr>
              <a:buFont typeface="Arial" panose="020B0604020202020204" pitchFamily="34" charset="0"/>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a:xfrm>
            <a:off x="4143587" y="9119475"/>
            <a:ext cx="3169920" cy="481727"/>
          </a:xfrm>
          <a:prstGeom prst="rect">
            <a:avLst/>
          </a:prstGeom>
        </p:spPr>
        <p:txBody>
          <a:bodyPr lIns="94924" tIns="47462" rIns="94924" bIns="47462"/>
          <a:lstStyle/>
          <a:p>
            <a:fld id="{E890DCBE-31AB-4129-B535-855F44E0E0E3}" type="slidenum">
              <a:rPr lang="en-US" smtClean="0"/>
              <a:t>6</a:t>
            </a:fld>
            <a:endParaRPr lang="en-US" dirty="0"/>
          </a:p>
        </p:txBody>
      </p:sp>
    </p:spTree>
    <p:extLst>
      <p:ext uri="{BB962C8B-B14F-4D97-AF65-F5344CB8AC3E}">
        <p14:creationId xmlns:p14="http://schemas.microsoft.com/office/powerpoint/2010/main" val="181541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21 members of the Value-Based Contracting </a:t>
            </a:r>
            <a:r>
              <a:rPr lang="en-US" b="1" dirty="0">
                <a:latin typeface="Open Sans" panose="020B0606030504020204" pitchFamily="34" charset="0"/>
                <a:ea typeface="Open Sans" panose="020B0606030504020204" pitchFamily="34" charset="0"/>
                <a:cs typeface="Open Sans" panose="020B0606030504020204" pitchFamily="34" charset="0"/>
              </a:rPr>
              <a:t>Advisory Group </a:t>
            </a:r>
            <a:r>
              <a:rPr lang="en-US" dirty="0">
                <a:latin typeface="Open Sans" panose="020B0606030504020204" pitchFamily="34" charset="0"/>
                <a:ea typeface="Open Sans" panose="020B0606030504020204" pitchFamily="34" charset="0"/>
                <a:cs typeface="Open Sans" panose="020B0606030504020204" pitchFamily="34" charset="0"/>
              </a:rPr>
              <a:t>came from different organizations and backgrounds and represented experts in </a:t>
            </a: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integrated delivery networks, health plans, pharmacy benefit managers, consulting, and biopharmaceutical manufacturers</a:t>
            </a:r>
            <a:r>
              <a:rPr lang="en-US" dirty="0">
                <a:latin typeface="Open Sans" panose="020B0606030504020204" pitchFamily="34" charset="0"/>
                <a:ea typeface="Open Sans" panose="020B0606030504020204" pitchFamily="34" charset="0"/>
                <a:cs typeface="Open Sans" panose="020B0606030504020204" pitchFamily="34" charset="0"/>
              </a:rPr>
              <a:t>. Each of these members were involved in value-based care, contracting, or consulting for their respective organizations. </a:t>
            </a:r>
          </a:p>
          <a:p>
            <a:pPr defTabSz="966515">
              <a:defRPr/>
            </a:pP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The group was </a:t>
            </a: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led by staff at Valuate Health Consultancy and AMCP</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And the work would not be possible without the </a:t>
            </a:r>
            <a:r>
              <a:rPr lang="en-US" dirty="0">
                <a:latin typeface="Open Sans" panose="020B0606030504020204" pitchFamily="34" charset="0"/>
                <a:ea typeface="Open Sans" panose="020B0606030504020204" pitchFamily="34" charset="0"/>
                <a:cs typeface="Open Sans" panose="020B0606030504020204" pitchFamily="34" charset="0"/>
              </a:rPr>
              <a:t>support of the </a:t>
            </a:r>
            <a:r>
              <a:rPr lang="en-US" b="1" dirty="0">
                <a:latin typeface="Open Sans" panose="020B0606030504020204" pitchFamily="34" charset="0"/>
                <a:ea typeface="Open Sans" panose="020B0606030504020204" pitchFamily="34" charset="0"/>
                <a:cs typeface="Open Sans" panose="020B0606030504020204" pitchFamily="34" charset="0"/>
              </a:rPr>
              <a:t>sponsors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GSK, Lilly, the National Pharmaceutical Council, Pfizer, PhRMA, &amp; Spark Therapeutics. </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It is important to note that these </a:t>
            </a:r>
            <a:r>
              <a:rPr lang="en-US" b="1" dirty="0">
                <a:latin typeface="Open Sans" panose="020B0606030504020204" pitchFamily="34" charset="0"/>
                <a:ea typeface="Open Sans" panose="020B0606030504020204" pitchFamily="34" charset="0"/>
                <a:cs typeface="Open Sans" panose="020B0606030504020204" pitchFamily="34" charset="0"/>
              </a:rPr>
              <a:t>recommendations should not be construed to </a:t>
            </a: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represent the views of any particular member</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Nor should engagement in this </a:t>
            </a:r>
            <a:r>
              <a:rPr lang="en-US" b="1" dirty="0">
                <a:latin typeface="Open Sans" panose="020B0606030504020204" pitchFamily="34" charset="0"/>
                <a:ea typeface="Open Sans" panose="020B0606030504020204" pitchFamily="34" charset="0"/>
                <a:cs typeface="Open Sans" panose="020B0606030504020204" pitchFamily="34" charset="0"/>
              </a:rPr>
              <a:t>advisory group </a:t>
            </a: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imply endorsement by the participant’s respective organization.</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7</a:t>
            </a:fld>
            <a:endParaRPr lang="en-US" dirty="0"/>
          </a:p>
        </p:txBody>
      </p:sp>
    </p:spTree>
    <p:extLst>
      <p:ext uri="{BB962C8B-B14F-4D97-AF65-F5344CB8AC3E}">
        <p14:creationId xmlns:p14="http://schemas.microsoft.com/office/powerpoint/2010/main" val="125929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How did the group accomplish this?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sz="19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a:xfrm>
            <a:off x="4143587" y="9119475"/>
            <a:ext cx="3169920" cy="481727"/>
          </a:xfrm>
          <a:prstGeom prst="rect">
            <a:avLst/>
          </a:prstGeom>
        </p:spPr>
        <p:txBody>
          <a:bodyPr lIns="94924" tIns="47462" rIns="94924" bIns="47462"/>
          <a:lstStyle/>
          <a:p>
            <a:fld id="{E890DCBE-31AB-4129-B535-855F44E0E0E3}" type="slidenum">
              <a:rPr lang="en-US" smtClean="0"/>
              <a:t>8</a:t>
            </a:fld>
            <a:endParaRPr lang="en-US" dirty="0"/>
          </a:p>
        </p:txBody>
      </p:sp>
    </p:spTree>
    <p:extLst>
      <p:ext uri="{BB962C8B-B14F-4D97-AF65-F5344CB8AC3E}">
        <p14:creationId xmlns:p14="http://schemas.microsoft.com/office/powerpoint/2010/main" val="426836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group commissioned Valuate Health Consultancy to engage in a linguistic data methodology to identify the most common words, phrases, and definitions associated with value-based care.</a:t>
            </a:r>
          </a:p>
          <a:p>
            <a:pPr defTabSz="966515">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Natural language processing is range of computational techniques for analyzing and representing naturally occurring texts at one or more levels for the purpose of achieving human-like language processing for a range of tasks or applications.</a:t>
            </a:r>
          </a:p>
          <a:p>
            <a:pPr defTabSz="966515">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In sum, the goal was </a:t>
            </a:r>
            <a:r>
              <a:rPr lang="en-US" b="1" dirty="0">
                <a:latin typeface="Open Sans" panose="020B0606030504020204" pitchFamily="34" charset="0"/>
                <a:ea typeface="Open Sans" panose="020B0606030504020204" pitchFamily="34" charset="0"/>
                <a:cs typeface="Open Sans" panose="020B0606030504020204" pitchFamily="34" charset="0"/>
              </a:rPr>
              <a:t>to apply analytics to bodies of text to derive insights for use in combination with human emotion and intelligence and create standardized definitions.</a:t>
            </a:r>
          </a:p>
          <a:p>
            <a:pPr defTabSz="966515">
              <a:defRP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The approach simplified into 4 steps:</a:t>
            </a: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Identify the universe</a:t>
            </a: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Define the terms </a:t>
            </a: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Refine the terms</a:t>
            </a:r>
          </a:p>
          <a:p>
            <a:pPr marL="181221" indent="-181221" defTabSz="966515">
              <a:buFont typeface="Arial" panose="020B0604020202020204" pitchFamily="34" charset="0"/>
              <a:buChar char="•"/>
              <a:defRPr/>
            </a:pPr>
            <a:r>
              <a:rPr lang="en-US" b="1" dirty="0">
                <a:latin typeface="Open Sans" panose="020B0606030504020204" pitchFamily="34" charset="0"/>
                <a:ea typeface="Open Sans" panose="020B0606030504020204" pitchFamily="34" charset="0"/>
                <a:cs typeface="Open Sans" panose="020B0606030504020204" pitchFamily="34" charset="0"/>
              </a:rPr>
              <a:t>Group consensus</a:t>
            </a:r>
          </a:p>
          <a:p>
            <a:pPr defTabSz="966515">
              <a:defRPr/>
            </a:pPr>
            <a:r>
              <a:rPr lang="en-US" dirty="0">
                <a:latin typeface="Open Sans" panose="020B0606030504020204" pitchFamily="34" charset="0"/>
                <a:ea typeface="Open Sans" panose="020B0606030504020204" pitchFamily="34" charset="0"/>
                <a:cs typeface="Open Sans" panose="020B0606030504020204" pitchFamily="34" charset="0"/>
              </a:rPr>
              <a:t>Each will be defined in detail on subsequent slides.</a:t>
            </a:r>
          </a:p>
          <a:p>
            <a:pPr defTabSz="966515">
              <a:defRPr/>
            </a:pPr>
            <a:endParaRPr lang="en-US" dirty="0"/>
          </a:p>
        </p:txBody>
      </p:sp>
      <p:sp>
        <p:nvSpPr>
          <p:cNvPr id="4" name="Slide Number Placeholder 3"/>
          <p:cNvSpPr>
            <a:spLocks noGrp="1"/>
          </p:cNvSpPr>
          <p:nvPr>
            <p:ph type="sldNum" sz="quarter" idx="5"/>
          </p:nvPr>
        </p:nvSpPr>
        <p:spPr>
          <a:xfrm>
            <a:off x="4143587" y="9119475"/>
            <a:ext cx="3169920" cy="481727"/>
          </a:xfrm>
          <a:prstGeom prst="rect">
            <a:avLst/>
          </a:prstGeom>
        </p:spPr>
        <p:txBody>
          <a:bodyPr lIns="94924" tIns="47462" rIns="94924" bIns="47462"/>
          <a:lstStyle/>
          <a:p>
            <a:fld id="{21C7299B-D4AE-0C4B-AFB5-6F560D46A765}" type="slidenum">
              <a:rPr lang="en-US" smtClean="0"/>
              <a:t>9</a:t>
            </a:fld>
            <a:endParaRPr lang="en-US" dirty="0"/>
          </a:p>
        </p:txBody>
      </p:sp>
    </p:spTree>
    <p:extLst>
      <p:ext uri="{BB962C8B-B14F-4D97-AF65-F5344CB8AC3E}">
        <p14:creationId xmlns:p14="http://schemas.microsoft.com/office/powerpoint/2010/main" val="113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DBA8-0917-E541-8B7B-57F9E7D0A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D79F3-6CCB-4546-9019-16F7708BB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055C8-0D53-2E46-94F0-6D4FE5415683}"/>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5" name="Footer Placeholder 4">
            <a:extLst>
              <a:ext uri="{FF2B5EF4-FFF2-40B4-BE49-F238E27FC236}">
                <a16:creationId xmlns:a16="http://schemas.microsoft.com/office/drawing/2014/main" id="{DA291E1E-9629-9247-9580-979DF82E83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F0A940-109E-AF4E-9057-EC2FAA4B5992}"/>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21259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B7A4-54CB-E641-A481-630BA592A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E0774D-B2F5-184F-BC39-5FE4A81BD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6EEF5-CEE9-864D-92FC-A68CF355588B}"/>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5" name="Footer Placeholder 4">
            <a:extLst>
              <a:ext uri="{FF2B5EF4-FFF2-40B4-BE49-F238E27FC236}">
                <a16:creationId xmlns:a16="http://schemas.microsoft.com/office/drawing/2014/main" id="{36346E5F-828E-2040-97E4-DA3D6AC9AE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4628B-A20A-6240-8D3A-D5A637DDB1DE}"/>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365986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AA788-41A2-B148-A544-0CA0E4B97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284DF-B796-314B-B299-6020730CD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A2622-99FF-5947-81CF-12E520F05352}"/>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5" name="Footer Placeholder 4">
            <a:extLst>
              <a:ext uri="{FF2B5EF4-FFF2-40B4-BE49-F238E27FC236}">
                <a16:creationId xmlns:a16="http://schemas.microsoft.com/office/drawing/2014/main" id="{8117FDCF-FFBB-DC40-950B-063E970E8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4412C8-9C3A-3E4B-AF27-9A9A74739BE1}"/>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108337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Text Box (White Bk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B8E4153-DE9F-B14B-8EEA-DC82E1CED11F}"/>
              </a:ext>
            </a:extLst>
          </p:cNvPr>
          <p:cNvSpPr>
            <a:spLocks noGrp="1"/>
          </p:cNvSpPr>
          <p:nvPr>
            <p:ph type="title" hasCustomPrompt="1"/>
          </p:nvPr>
        </p:nvSpPr>
        <p:spPr>
          <a:xfrm>
            <a:off x="822960" y="685800"/>
            <a:ext cx="8840949" cy="581698"/>
          </a:xfrm>
          <a:prstGeom prst="rect">
            <a:avLst/>
          </a:prstGeom>
        </p:spPr>
        <p:txBody>
          <a:bodyPr vert="horz" lIns="0" tIns="0" rIns="0" bIns="0" rtlCol="0" anchor="t" anchorCtr="0">
            <a:noAutofit/>
          </a:bodyPr>
          <a:lstStyle>
            <a:lvl1pPr>
              <a:defRPr sz="4000" b="0" i="0">
                <a:solidFill>
                  <a:srgbClr val="00205B"/>
                </a:solidFill>
                <a:latin typeface="Montserrat Light" pitchFamily="2" charset="77"/>
              </a:defRPr>
            </a:lvl1pPr>
          </a:lstStyle>
          <a:p>
            <a:r>
              <a:rPr lang="en-US"/>
              <a:t>Slide Title (Paragraph)</a:t>
            </a:r>
          </a:p>
        </p:txBody>
      </p:sp>
      <p:sp>
        <p:nvSpPr>
          <p:cNvPr id="5" name="Text Placeholder 2">
            <a:extLst>
              <a:ext uri="{FF2B5EF4-FFF2-40B4-BE49-F238E27FC236}">
                <a16:creationId xmlns:a16="http://schemas.microsoft.com/office/drawing/2014/main" id="{4ADAE992-64DC-CA48-AC38-4583BCF176B5}"/>
              </a:ext>
            </a:extLst>
          </p:cNvPr>
          <p:cNvSpPr>
            <a:spLocks noGrp="1"/>
          </p:cNvSpPr>
          <p:nvPr>
            <p:ph idx="1" hasCustomPrompt="1"/>
          </p:nvPr>
        </p:nvSpPr>
        <p:spPr>
          <a:xfrm>
            <a:off x="822960" y="2011680"/>
            <a:ext cx="10515600" cy="3735590"/>
          </a:xfrm>
          <a:prstGeom prst="rect">
            <a:avLst/>
          </a:prstGeom>
          <a:ln>
            <a:noFill/>
          </a:ln>
        </p:spPr>
        <p:txBody>
          <a:bodyPr vert="horz" lIns="0" tIns="0" rIns="0" bIns="0" rtlCol="0">
            <a:noAutofit/>
          </a:bodyPr>
          <a:lstStyle>
            <a:lvl1pPr marL="0" marR="0" indent="0" algn="l" defTabSz="914400" rtl="0" eaLnBrk="1" fontAlgn="auto" latinLnBrk="0" hangingPunct="1">
              <a:lnSpc>
                <a:spcPct val="90000"/>
              </a:lnSpc>
              <a:spcBef>
                <a:spcPts val="1000"/>
              </a:spcBef>
              <a:spcAft>
                <a:spcPts val="0"/>
              </a:spcAft>
              <a:buClr>
                <a:srgbClr val="F3D03E"/>
              </a:buClr>
              <a:buSzTx/>
              <a:buFont typeface="Arial" panose="020B0604020202020204" pitchFamily="34" charset="0"/>
              <a:buNone/>
              <a:tabLst/>
              <a:defRPr sz="2600">
                <a:solidFill>
                  <a:srgbClr val="00205B"/>
                </a:solidFill>
                <a:latin typeface="+mn-lt"/>
              </a:defRPr>
            </a:lvl1pPr>
            <a:lvl2pPr marL="457200" indent="0">
              <a:buClr>
                <a:schemeClr val="accent1"/>
              </a:buClr>
              <a:buFont typeface="Arial" panose="020B0604020202020204" pitchFamily="34" charset="0"/>
              <a:buNone/>
              <a:defRPr>
                <a:solidFill>
                  <a:schemeClr val="bg1"/>
                </a:solidFill>
                <a:latin typeface="+mn-lt"/>
              </a:defRPr>
            </a:lvl2pPr>
            <a:lvl3pPr marL="1200150" indent="-285750">
              <a:buClr>
                <a:schemeClr val="bg1"/>
              </a:buClr>
              <a:buFont typeface="Courier New" panose="02070309020205020404" pitchFamily="49" charset="0"/>
              <a:buChar char="o"/>
              <a:defRPr>
                <a:solidFill>
                  <a:schemeClr val="bg1"/>
                </a:solidFill>
                <a:latin typeface="+mn-lt"/>
              </a:defRPr>
            </a:lvl3pPr>
            <a:lvl4pPr marL="1657350" indent="-285750">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a:t>Paragraph content</a:t>
            </a:r>
          </a:p>
        </p:txBody>
      </p:sp>
      <p:pic>
        <p:nvPicPr>
          <p:cNvPr id="7" name="Picture 6">
            <a:extLst>
              <a:ext uri="{FF2B5EF4-FFF2-40B4-BE49-F238E27FC236}">
                <a16:creationId xmlns:a16="http://schemas.microsoft.com/office/drawing/2014/main" id="{56BF7C31-207C-0349-920C-015C3C4F0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6448" y="-100809"/>
            <a:ext cx="1179576" cy="1390843"/>
          </a:xfrm>
          <a:prstGeom prst="rect">
            <a:avLst/>
          </a:prstGeom>
        </p:spPr>
      </p:pic>
    </p:spTree>
    <p:extLst>
      <p:ext uri="{BB962C8B-B14F-4D97-AF65-F5344CB8AC3E}">
        <p14:creationId xmlns:p14="http://schemas.microsoft.com/office/powerpoint/2010/main" val="27031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Welcom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E6FAF23-A4D6-0540-9B47-8F886D3AC0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6448" y="-100809"/>
            <a:ext cx="1179576" cy="1390843"/>
          </a:xfrm>
          <a:prstGeom prst="rect">
            <a:avLst/>
          </a:prstGeom>
        </p:spPr>
      </p:pic>
      <p:sp>
        <p:nvSpPr>
          <p:cNvPr id="3" name="Text Placeholder 2">
            <a:extLst>
              <a:ext uri="{FF2B5EF4-FFF2-40B4-BE49-F238E27FC236}">
                <a16:creationId xmlns:a16="http://schemas.microsoft.com/office/drawing/2014/main" id="{6B096B57-9E32-4EE1-9F0B-3DA37E5ADEE8}"/>
              </a:ext>
            </a:extLst>
          </p:cNvPr>
          <p:cNvSpPr>
            <a:spLocks noGrp="1"/>
          </p:cNvSpPr>
          <p:nvPr>
            <p:ph type="body" sz="quarter" idx="10" hasCustomPrompt="1"/>
          </p:nvPr>
        </p:nvSpPr>
        <p:spPr>
          <a:xfrm>
            <a:off x="6096000" y="3877575"/>
            <a:ext cx="5557838" cy="573655"/>
          </a:xfrm>
          <a:prstGeom prst="rect">
            <a:avLst/>
          </a:prstGeom>
        </p:spPr>
        <p:txBody>
          <a:bodyPr/>
          <a:lstStyle>
            <a:lvl1pPr marL="0" indent="0" algn="r">
              <a:buNone/>
              <a:defRPr sz="3600" b="1">
                <a:solidFill>
                  <a:srgbClr val="00205B"/>
                </a:solidFill>
              </a:defRPr>
            </a:lvl1pPr>
          </a:lstStyle>
          <a:p>
            <a:pPr lvl="0"/>
            <a:r>
              <a:rPr lang="en-US"/>
              <a:t>Name, Credentials </a:t>
            </a:r>
          </a:p>
        </p:txBody>
      </p:sp>
      <p:sp>
        <p:nvSpPr>
          <p:cNvPr id="5" name="Text Placeholder 4">
            <a:extLst>
              <a:ext uri="{FF2B5EF4-FFF2-40B4-BE49-F238E27FC236}">
                <a16:creationId xmlns:a16="http://schemas.microsoft.com/office/drawing/2014/main" id="{D1CCD409-F15A-4CE2-86A2-9EAEF9A97518}"/>
              </a:ext>
            </a:extLst>
          </p:cNvPr>
          <p:cNvSpPr>
            <a:spLocks noGrp="1"/>
          </p:cNvSpPr>
          <p:nvPr>
            <p:ph type="body" sz="quarter" idx="11" hasCustomPrompt="1"/>
          </p:nvPr>
        </p:nvSpPr>
        <p:spPr>
          <a:xfrm>
            <a:off x="6096000" y="4460486"/>
            <a:ext cx="5557838" cy="905144"/>
          </a:xfrm>
          <a:prstGeom prst="rect">
            <a:avLst/>
          </a:prstGeom>
        </p:spPr>
        <p:txBody>
          <a:bodyPr/>
          <a:lstStyle>
            <a:lvl1pPr marL="0" indent="0" algn="r">
              <a:lnSpc>
                <a:spcPct val="100000"/>
              </a:lnSpc>
              <a:spcBef>
                <a:spcPts val="0"/>
              </a:spcBef>
              <a:buNone/>
              <a:defRPr>
                <a:solidFill>
                  <a:srgbClr val="00205B"/>
                </a:solidFill>
              </a:defRPr>
            </a:lvl1pPr>
          </a:lstStyle>
          <a:p>
            <a:pPr lvl="0"/>
            <a:r>
              <a:rPr lang="en-US"/>
              <a:t>Title</a:t>
            </a:r>
          </a:p>
          <a:p>
            <a:pPr lvl="0"/>
            <a:r>
              <a:rPr lang="en-US"/>
              <a:t>Organization</a:t>
            </a:r>
          </a:p>
        </p:txBody>
      </p:sp>
      <p:sp>
        <p:nvSpPr>
          <p:cNvPr id="7" name="Text Placeholder 6">
            <a:extLst>
              <a:ext uri="{FF2B5EF4-FFF2-40B4-BE49-F238E27FC236}">
                <a16:creationId xmlns:a16="http://schemas.microsoft.com/office/drawing/2014/main" id="{B537BB9E-4902-487C-9984-EEC51F096169}"/>
              </a:ext>
            </a:extLst>
          </p:cNvPr>
          <p:cNvSpPr>
            <a:spLocks noGrp="1"/>
          </p:cNvSpPr>
          <p:nvPr>
            <p:ph type="body" sz="quarter" idx="12" hasCustomPrompt="1"/>
          </p:nvPr>
        </p:nvSpPr>
        <p:spPr>
          <a:xfrm>
            <a:off x="6096000" y="1612900"/>
            <a:ext cx="5489575" cy="923925"/>
          </a:xfrm>
          <a:prstGeom prst="rect">
            <a:avLst/>
          </a:prstGeom>
        </p:spPr>
        <p:txBody>
          <a:bodyPr/>
          <a:lstStyle>
            <a:lvl1pPr marL="0" indent="0" algn="ctr">
              <a:buNone/>
              <a:defRPr sz="7200" b="1">
                <a:solidFill>
                  <a:srgbClr val="00205B"/>
                </a:solidFill>
                <a:latin typeface="+mj-lt"/>
              </a:defRPr>
            </a:lvl1pPr>
          </a:lstStyle>
          <a:p>
            <a:pPr lvl="0"/>
            <a:r>
              <a:rPr lang="en-US"/>
              <a:t>Welcome</a:t>
            </a:r>
          </a:p>
        </p:txBody>
      </p:sp>
    </p:spTree>
    <p:extLst>
      <p:ext uri="{BB962C8B-B14F-4D97-AF65-F5344CB8AC3E}">
        <p14:creationId xmlns:p14="http://schemas.microsoft.com/office/powerpoint/2010/main" val="413936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a:spLocks noChangeAspect="1"/>
          </p:cNvSpPr>
          <p:nvPr userDrawn="1"/>
        </p:nvSpPr>
        <p:spPr>
          <a:xfrm>
            <a:off x="0" y="0"/>
            <a:ext cx="12188952"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Tree>
    <p:extLst>
      <p:ext uri="{BB962C8B-B14F-4D97-AF65-F5344CB8AC3E}">
        <p14:creationId xmlns:p14="http://schemas.microsoft.com/office/powerpoint/2010/main" val="274796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852FAE99-00F4-4E81-BE9E-EBD2F38D5EB2}"/>
              </a:ext>
            </a:extLst>
          </p:cNvPr>
          <p:cNvPicPr>
            <a:picLocks noChangeAspect="1"/>
          </p:cNvPicPr>
          <p:nvPr userDrawn="1"/>
        </p:nvPicPr>
        <p:blipFill>
          <a:blip r:embed="rId2"/>
          <a:stretch>
            <a:fillRect/>
          </a:stretch>
        </p:blipFill>
        <p:spPr>
          <a:xfrm>
            <a:off x="-13981" y="0"/>
            <a:ext cx="12205981" cy="6858000"/>
          </a:xfrm>
          <a:prstGeom prst="rect">
            <a:avLst/>
          </a:prstGeom>
        </p:spPr>
      </p:pic>
      <p:sp>
        <p:nvSpPr>
          <p:cNvPr id="2" name="Title 1">
            <a:extLst>
              <a:ext uri="{FF2B5EF4-FFF2-40B4-BE49-F238E27FC236}">
                <a16:creationId xmlns:a16="http://schemas.microsoft.com/office/drawing/2014/main" id="{A307CE50-D228-4B1E-8E28-812F6755E6B8}"/>
              </a:ext>
            </a:extLst>
          </p:cNvPr>
          <p:cNvSpPr>
            <a:spLocks noGrp="1"/>
          </p:cNvSpPr>
          <p:nvPr>
            <p:ph type="title" hasCustomPrompt="1"/>
          </p:nvPr>
        </p:nvSpPr>
        <p:spPr>
          <a:xfrm>
            <a:off x="4742688" y="2731008"/>
            <a:ext cx="6216531" cy="931976"/>
          </a:xfrm>
        </p:spPr>
        <p:txBody>
          <a:bodyPr anchor="b"/>
          <a:lstStyle>
            <a:lvl1pPr>
              <a:lnSpc>
                <a:spcPct val="90000"/>
              </a:lnSpc>
              <a:defRPr sz="3467"/>
            </a:lvl1pPr>
          </a:lstStyle>
          <a:p>
            <a:r>
              <a:rPr lang="en-US"/>
              <a:t>Click to edit Master title style with second line of text</a:t>
            </a:r>
          </a:p>
        </p:txBody>
      </p:sp>
      <p:sp>
        <p:nvSpPr>
          <p:cNvPr id="11" name="Text Placeholder 10">
            <a:extLst>
              <a:ext uri="{FF2B5EF4-FFF2-40B4-BE49-F238E27FC236}">
                <a16:creationId xmlns:a16="http://schemas.microsoft.com/office/drawing/2014/main" id="{63492053-342F-488E-AC1F-CEAFF3EF4869}"/>
              </a:ext>
            </a:extLst>
          </p:cNvPr>
          <p:cNvSpPr>
            <a:spLocks noGrp="1"/>
          </p:cNvSpPr>
          <p:nvPr>
            <p:ph type="body" sz="quarter" idx="11" hasCustomPrompt="1"/>
          </p:nvPr>
        </p:nvSpPr>
        <p:spPr>
          <a:xfrm>
            <a:off x="4742689" y="3986785"/>
            <a:ext cx="4887473" cy="1909233"/>
          </a:xfrm>
        </p:spPr>
        <p:txBody>
          <a:bodyPr/>
          <a:lstStyle>
            <a:lvl1pPr marL="0" indent="0">
              <a:buNone/>
              <a:defRPr sz="1867">
                <a:solidFill>
                  <a:schemeClr val="accent3"/>
                </a:solidFill>
              </a:defRPr>
            </a:lvl1pPr>
            <a:lvl2pPr marL="0" indent="0">
              <a:lnSpc>
                <a:spcPct val="120000"/>
              </a:lnSpc>
              <a:spcBef>
                <a:spcPts val="267"/>
              </a:spcBef>
              <a:buNone/>
              <a:defRPr sz="1200">
                <a:solidFill>
                  <a:schemeClr val="tx2"/>
                </a:solidFill>
              </a:defRPr>
            </a:lvl2pPr>
          </a:lstStyle>
          <a:p>
            <a:pPr lvl="0"/>
            <a:r>
              <a:rPr lang="en-US"/>
              <a:t>Click to add </a:t>
            </a:r>
            <a:r>
              <a:rPr lang="en-US" err="1"/>
              <a:t>subheader</a:t>
            </a:r>
            <a:endParaRPr lang="en-US"/>
          </a:p>
          <a:p>
            <a:pPr lvl="1"/>
            <a:r>
              <a:rPr lang="en-US" err="1"/>
              <a:t>Ferem</a:t>
            </a:r>
            <a:r>
              <a:rPr lang="en-US"/>
              <a:t> </a:t>
            </a:r>
            <a:r>
              <a:rPr lang="en-US" err="1"/>
              <a:t>fuga</a:t>
            </a:r>
            <a:r>
              <a:rPr lang="en-US"/>
              <a:t>. </a:t>
            </a:r>
            <a:r>
              <a:rPr lang="en-US" err="1"/>
              <a:t>Itat</a:t>
            </a:r>
            <a:r>
              <a:rPr lang="en-US"/>
              <a:t> </a:t>
            </a:r>
            <a:r>
              <a:rPr lang="en-US" err="1"/>
              <a:t>laborion</a:t>
            </a:r>
            <a:r>
              <a:rPr lang="en-US"/>
              <a:t> </a:t>
            </a:r>
            <a:r>
              <a:rPr lang="en-US" err="1"/>
              <a:t>endem</a:t>
            </a:r>
            <a:r>
              <a:rPr lang="en-US"/>
              <a:t> </a:t>
            </a:r>
            <a:r>
              <a:rPr lang="en-US" err="1"/>
              <a:t>endanihicia</a:t>
            </a:r>
            <a:r>
              <a:rPr lang="en-US"/>
              <a:t> </a:t>
            </a:r>
            <a:r>
              <a:rPr lang="en-US" err="1"/>
              <a:t>nihiliae</a:t>
            </a:r>
            <a:r>
              <a:rPr lang="en-US"/>
              <a:t>. Ria quid </a:t>
            </a:r>
            <a:r>
              <a:rPr lang="en-US" err="1"/>
              <a:t>magnihi</a:t>
            </a:r>
            <a:r>
              <a:rPr lang="en-US"/>
              <a:t> </a:t>
            </a:r>
            <a:r>
              <a:rPr lang="en-US" err="1"/>
              <a:t>taerent</a:t>
            </a:r>
            <a:r>
              <a:rPr lang="en-US"/>
              <a:t> </a:t>
            </a:r>
            <a:r>
              <a:rPr lang="en-US" err="1"/>
              <a:t>fuga</a:t>
            </a:r>
            <a:r>
              <a:rPr lang="en-US"/>
              <a:t>. </a:t>
            </a:r>
          </a:p>
        </p:txBody>
      </p:sp>
      <p:sp>
        <p:nvSpPr>
          <p:cNvPr id="13" name="CONFIDENTIAL">
            <a:extLst>
              <a:ext uri="{FF2B5EF4-FFF2-40B4-BE49-F238E27FC236}">
                <a16:creationId xmlns:a16="http://schemas.microsoft.com/office/drawing/2014/main" id="{2B51581A-16CD-4E48-97AF-88B4A3F21B9C}"/>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7" name="Valuate logo">
            <a:extLst>
              <a:ext uri="{FF2B5EF4-FFF2-40B4-BE49-F238E27FC236}">
                <a16:creationId xmlns:a16="http://schemas.microsoft.com/office/drawing/2014/main" id="{EF00FA8B-97B8-6242-8283-494CDDD34F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19980" y="5923852"/>
            <a:ext cx="1820307" cy="653569"/>
          </a:xfrm>
          <a:prstGeom prst="rect">
            <a:avLst/>
          </a:prstGeom>
        </p:spPr>
      </p:pic>
    </p:spTree>
    <p:extLst>
      <p:ext uri="{BB962C8B-B14F-4D97-AF65-F5344CB8AC3E}">
        <p14:creationId xmlns:p14="http://schemas.microsoft.com/office/powerpoint/2010/main" val="3741333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pic>
        <p:nvPicPr>
          <p:cNvPr id="15" name="Background">
            <a:extLst>
              <a:ext uri="{FF2B5EF4-FFF2-40B4-BE49-F238E27FC236}">
                <a16:creationId xmlns:a16="http://schemas.microsoft.com/office/drawing/2014/main" id="{D7497268-9492-4571-9018-43462FF6A089}"/>
              </a:ext>
            </a:extLst>
          </p:cNvPr>
          <p:cNvPicPr>
            <a:picLocks noChangeAspect="1"/>
          </p:cNvPicPr>
          <p:nvPr userDrawn="1"/>
        </p:nvPicPr>
        <p:blipFill>
          <a:blip r:embed="rId2"/>
          <a:stretch>
            <a:fillRect/>
          </a:stretch>
        </p:blipFill>
        <p:spPr>
          <a:xfrm>
            <a:off x="-13981" y="0"/>
            <a:ext cx="12205981" cy="6858000"/>
          </a:xfrm>
          <a:prstGeom prst="rect">
            <a:avLst/>
          </a:prstGeom>
        </p:spPr>
      </p:pic>
      <p:sp>
        <p:nvSpPr>
          <p:cNvPr id="2" name="Title 1">
            <a:extLst>
              <a:ext uri="{FF2B5EF4-FFF2-40B4-BE49-F238E27FC236}">
                <a16:creationId xmlns:a16="http://schemas.microsoft.com/office/drawing/2014/main" id="{A307CE50-D228-4B1E-8E28-812F6755E6B8}"/>
              </a:ext>
            </a:extLst>
          </p:cNvPr>
          <p:cNvSpPr>
            <a:spLocks noGrp="1"/>
          </p:cNvSpPr>
          <p:nvPr>
            <p:ph type="title" hasCustomPrompt="1"/>
          </p:nvPr>
        </p:nvSpPr>
        <p:spPr>
          <a:xfrm>
            <a:off x="4742688" y="2731008"/>
            <a:ext cx="6216531" cy="931976"/>
          </a:xfrm>
        </p:spPr>
        <p:txBody>
          <a:bodyPr anchor="b"/>
          <a:lstStyle>
            <a:lvl1pPr>
              <a:lnSpc>
                <a:spcPct val="90000"/>
              </a:lnSpc>
              <a:defRPr sz="3467"/>
            </a:lvl1pPr>
          </a:lstStyle>
          <a:p>
            <a:r>
              <a:rPr lang="en-US"/>
              <a:t>Click to edit Master title style with second line of text</a:t>
            </a:r>
          </a:p>
        </p:txBody>
      </p:sp>
      <p:sp>
        <p:nvSpPr>
          <p:cNvPr id="11" name="Text Placeholder 10">
            <a:extLst>
              <a:ext uri="{FF2B5EF4-FFF2-40B4-BE49-F238E27FC236}">
                <a16:creationId xmlns:a16="http://schemas.microsoft.com/office/drawing/2014/main" id="{63492053-342F-488E-AC1F-CEAFF3EF4869}"/>
              </a:ext>
            </a:extLst>
          </p:cNvPr>
          <p:cNvSpPr>
            <a:spLocks noGrp="1"/>
          </p:cNvSpPr>
          <p:nvPr>
            <p:ph type="body" sz="quarter" idx="11" hasCustomPrompt="1"/>
          </p:nvPr>
        </p:nvSpPr>
        <p:spPr>
          <a:xfrm>
            <a:off x="4742689" y="3986785"/>
            <a:ext cx="4887473" cy="1909233"/>
          </a:xfrm>
        </p:spPr>
        <p:txBody>
          <a:bodyPr/>
          <a:lstStyle>
            <a:lvl1pPr marL="0" indent="0">
              <a:buNone/>
              <a:defRPr sz="1867">
                <a:solidFill>
                  <a:schemeClr val="accent3"/>
                </a:solidFill>
              </a:defRPr>
            </a:lvl1pPr>
            <a:lvl2pPr marL="0" indent="0">
              <a:lnSpc>
                <a:spcPct val="120000"/>
              </a:lnSpc>
              <a:spcBef>
                <a:spcPts val="267"/>
              </a:spcBef>
              <a:buNone/>
              <a:defRPr sz="1200">
                <a:solidFill>
                  <a:schemeClr val="tx2"/>
                </a:solidFill>
              </a:defRPr>
            </a:lvl2pPr>
          </a:lstStyle>
          <a:p>
            <a:pPr lvl="0"/>
            <a:r>
              <a:rPr lang="en-US"/>
              <a:t>Click to add </a:t>
            </a:r>
            <a:r>
              <a:rPr lang="en-US" err="1"/>
              <a:t>subheader</a:t>
            </a:r>
            <a:endParaRPr lang="en-US"/>
          </a:p>
          <a:p>
            <a:pPr lvl="1"/>
            <a:r>
              <a:rPr lang="en-US" err="1"/>
              <a:t>Ferem</a:t>
            </a:r>
            <a:r>
              <a:rPr lang="en-US"/>
              <a:t> </a:t>
            </a:r>
            <a:r>
              <a:rPr lang="en-US" err="1"/>
              <a:t>fuga</a:t>
            </a:r>
            <a:r>
              <a:rPr lang="en-US"/>
              <a:t>. </a:t>
            </a:r>
            <a:r>
              <a:rPr lang="en-US" err="1"/>
              <a:t>Itat</a:t>
            </a:r>
            <a:r>
              <a:rPr lang="en-US"/>
              <a:t> </a:t>
            </a:r>
            <a:r>
              <a:rPr lang="en-US" err="1"/>
              <a:t>laborion</a:t>
            </a:r>
            <a:r>
              <a:rPr lang="en-US"/>
              <a:t> </a:t>
            </a:r>
            <a:r>
              <a:rPr lang="en-US" err="1"/>
              <a:t>endem</a:t>
            </a:r>
            <a:r>
              <a:rPr lang="en-US"/>
              <a:t> </a:t>
            </a:r>
            <a:r>
              <a:rPr lang="en-US" err="1"/>
              <a:t>endanihicia</a:t>
            </a:r>
            <a:r>
              <a:rPr lang="en-US"/>
              <a:t> </a:t>
            </a:r>
            <a:r>
              <a:rPr lang="en-US" err="1"/>
              <a:t>nihiliae</a:t>
            </a:r>
            <a:r>
              <a:rPr lang="en-US"/>
              <a:t>. Ria quid </a:t>
            </a:r>
            <a:r>
              <a:rPr lang="en-US" err="1"/>
              <a:t>magnihi</a:t>
            </a:r>
            <a:r>
              <a:rPr lang="en-US"/>
              <a:t> </a:t>
            </a:r>
            <a:r>
              <a:rPr lang="en-US" err="1"/>
              <a:t>taerent</a:t>
            </a:r>
            <a:r>
              <a:rPr lang="en-US"/>
              <a:t> </a:t>
            </a:r>
            <a:r>
              <a:rPr lang="en-US" err="1"/>
              <a:t>fuga</a:t>
            </a:r>
            <a:r>
              <a:rPr lang="en-US"/>
              <a:t>. </a:t>
            </a:r>
          </a:p>
        </p:txBody>
      </p:sp>
      <p:sp>
        <p:nvSpPr>
          <p:cNvPr id="4" name="Picture Placeholder 3">
            <a:extLst>
              <a:ext uri="{FF2B5EF4-FFF2-40B4-BE49-F238E27FC236}">
                <a16:creationId xmlns:a16="http://schemas.microsoft.com/office/drawing/2014/main" id="{167104FF-A66E-496A-9189-ADBA9E6CF366}"/>
              </a:ext>
            </a:extLst>
          </p:cNvPr>
          <p:cNvSpPr>
            <a:spLocks noGrp="1"/>
          </p:cNvSpPr>
          <p:nvPr>
            <p:ph type="pic" sz="quarter" idx="12" hasCustomPrompt="1"/>
          </p:nvPr>
        </p:nvSpPr>
        <p:spPr>
          <a:xfrm>
            <a:off x="7483813" y="6009967"/>
            <a:ext cx="2413551" cy="475140"/>
          </a:xfrm>
        </p:spPr>
        <p:txBody>
          <a:bodyPr/>
          <a:lstStyle>
            <a:lvl1pPr>
              <a:defRPr/>
            </a:lvl1pPr>
          </a:lstStyle>
          <a:p>
            <a:r>
              <a:rPr lang="en-US" dirty="0"/>
              <a:t>Logo</a:t>
            </a:r>
          </a:p>
        </p:txBody>
      </p:sp>
      <p:sp>
        <p:nvSpPr>
          <p:cNvPr id="9" name="CONFIDENTIAL">
            <a:extLst>
              <a:ext uri="{FF2B5EF4-FFF2-40B4-BE49-F238E27FC236}">
                <a16:creationId xmlns:a16="http://schemas.microsoft.com/office/drawing/2014/main" id="{509C4090-488E-4EB2-969A-A4E4478AFC7B}"/>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12" name="Valuate logo">
            <a:extLst>
              <a:ext uri="{FF2B5EF4-FFF2-40B4-BE49-F238E27FC236}">
                <a16:creationId xmlns:a16="http://schemas.microsoft.com/office/drawing/2014/main" id="{C9A427A8-1799-3C47-99AE-91D43414E7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19980" y="5923852"/>
            <a:ext cx="1820307" cy="653569"/>
          </a:xfrm>
          <a:prstGeom prst="rect">
            <a:avLst/>
          </a:prstGeom>
        </p:spPr>
      </p:pic>
    </p:spTree>
    <p:extLst>
      <p:ext uri="{BB962C8B-B14F-4D97-AF65-F5344CB8AC3E}">
        <p14:creationId xmlns:p14="http://schemas.microsoft.com/office/powerpoint/2010/main" val="103186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1">
    <p:spTree>
      <p:nvGrpSpPr>
        <p:cNvPr id="1" name=""/>
        <p:cNvGrpSpPr/>
        <p:nvPr/>
      </p:nvGrpSpPr>
      <p:grpSpPr>
        <a:xfrm>
          <a:off x="0" y="0"/>
          <a:ext cx="0" cy="0"/>
          <a:chOff x="0" y="0"/>
          <a:chExt cx="0" cy="0"/>
        </a:xfrm>
      </p:grpSpPr>
      <p:pic>
        <p:nvPicPr>
          <p:cNvPr id="5" name="Background image">
            <a:extLst>
              <a:ext uri="{FF2B5EF4-FFF2-40B4-BE49-F238E27FC236}">
                <a16:creationId xmlns:a16="http://schemas.microsoft.com/office/drawing/2014/main" id="{B0E59C3A-203F-4583-8AC8-4FF988E94011}"/>
              </a:ext>
            </a:extLst>
          </p:cNvPr>
          <p:cNvPicPr>
            <a:picLocks noChangeAspect="1"/>
          </p:cNvPicPr>
          <p:nvPr userDrawn="1"/>
        </p:nvPicPr>
        <p:blipFill>
          <a:blip r:embed="rId2"/>
          <a:stretch>
            <a:fillRect/>
          </a:stretch>
        </p:blipFill>
        <p:spPr>
          <a:xfrm>
            <a:off x="1" y="-8466"/>
            <a:ext cx="7992916" cy="6876627"/>
          </a:xfrm>
          <a:prstGeom prst="rect">
            <a:avLst/>
          </a:prstGeom>
        </p:spPr>
      </p:pic>
      <p:pic>
        <p:nvPicPr>
          <p:cNvPr id="12" name="Opacity framing layer">
            <a:extLst>
              <a:ext uri="{FF2B5EF4-FFF2-40B4-BE49-F238E27FC236}">
                <a16:creationId xmlns:a16="http://schemas.microsoft.com/office/drawing/2014/main" id="{DB2EE4F7-AABE-4F4F-8D6D-B81EE5940802}"/>
              </a:ext>
            </a:extLst>
          </p:cNvPr>
          <p:cNvPicPr>
            <a:picLocks noChangeAspect="1"/>
          </p:cNvPicPr>
          <p:nvPr userDrawn="1"/>
        </p:nvPicPr>
        <p:blipFill>
          <a:blip r:embed="rId3"/>
          <a:stretch>
            <a:fillRect/>
          </a:stretch>
        </p:blipFill>
        <p:spPr>
          <a:xfrm>
            <a:off x="2258" y="1"/>
            <a:ext cx="12187485" cy="6868160"/>
          </a:xfrm>
          <a:prstGeom prst="rect">
            <a:avLst/>
          </a:prstGeom>
        </p:spPr>
      </p:pic>
      <p:sp>
        <p:nvSpPr>
          <p:cNvPr id="2" name="Title 1">
            <a:extLst>
              <a:ext uri="{FF2B5EF4-FFF2-40B4-BE49-F238E27FC236}">
                <a16:creationId xmlns:a16="http://schemas.microsoft.com/office/drawing/2014/main" id="{A307CE50-D228-4B1E-8E28-812F6755E6B8}"/>
              </a:ext>
            </a:extLst>
          </p:cNvPr>
          <p:cNvSpPr>
            <a:spLocks noGrp="1"/>
          </p:cNvSpPr>
          <p:nvPr>
            <p:ph type="title"/>
          </p:nvPr>
        </p:nvSpPr>
        <p:spPr>
          <a:xfrm>
            <a:off x="6322472" y="1711279"/>
            <a:ext cx="5451165" cy="931976"/>
          </a:xfrm>
        </p:spPr>
        <p:txBody>
          <a:bodyPr anchor="b"/>
          <a:lstStyle>
            <a:lvl1pPr>
              <a:lnSpc>
                <a:spcPct val="90000"/>
              </a:lnSpc>
              <a:defRPr sz="5067"/>
            </a:lvl1pPr>
          </a:lstStyle>
          <a:p>
            <a:r>
              <a:rPr lang="en-US"/>
              <a:t>Click to edit Master title style</a:t>
            </a:r>
          </a:p>
        </p:txBody>
      </p:sp>
      <p:sp>
        <p:nvSpPr>
          <p:cNvPr id="11" name="Text Placeholder 10">
            <a:extLst>
              <a:ext uri="{FF2B5EF4-FFF2-40B4-BE49-F238E27FC236}">
                <a16:creationId xmlns:a16="http://schemas.microsoft.com/office/drawing/2014/main" id="{63492053-342F-488E-AC1F-CEAFF3EF4869}"/>
              </a:ext>
            </a:extLst>
          </p:cNvPr>
          <p:cNvSpPr>
            <a:spLocks noGrp="1"/>
          </p:cNvSpPr>
          <p:nvPr>
            <p:ph type="body" sz="quarter" idx="11" hasCustomPrompt="1"/>
          </p:nvPr>
        </p:nvSpPr>
        <p:spPr>
          <a:xfrm>
            <a:off x="6322472" y="2733634"/>
            <a:ext cx="5441641" cy="1909233"/>
          </a:xfrm>
        </p:spPr>
        <p:txBody>
          <a:bodyPr/>
          <a:lstStyle>
            <a:lvl1pPr marL="0" indent="0">
              <a:buNone/>
              <a:defRPr sz="1867" b="1">
                <a:solidFill>
                  <a:schemeClr val="accent3"/>
                </a:solidFill>
              </a:defRPr>
            </a:lvl1pPr>
            <a:lvl2pPr marL="0" indent="0">
              <a:lnSpc>
                <a:spcPct val="120000"/>
              </a:lnSpc>
              <a:spcBef>
                <a:spcPts val="267"/>
              </a:spcBef>
              <a:buNone/>
              <a:defRPr sz="1200">
                <a:solidFill>
                  <a:schemeClr val="tx2"/>
                </a:solidFill>
              </a:defRPr>
            </a:lvl2pPr>
          </a:lstStyle>
          <a:p>
            <a:pPr lvl="0"/>
            <a:r>
              <a:rPr lang="en-US"/>
              <a:t>Click to add </a:t>
            </a:r>
            <a:r>
              <a:rPr lang="en-US" err="1"/>
              <a:t>subheader</a:t>
            </a:r>
            <a:endParaRPr lang="en-US"/>
          </a:p>
        </p:txBody>
      </p:sp>
      <p:sp>
        <p:nvSpPr>
          <p:cNvPr id="9" name="CONFIDENTIAL">
            <a:extLst>
              <a:ext uri="{FF2B5EF4-FFF2-40B4-BE49-F238E27FC236}">
                <a16:creationId xmlns:a16="http://schemas.microsoft.com/office/drawing/2014/main" id="{CA23B2FD-73C7-4702-9040-DF31A4973D78}"/>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15" name="Valuate logo">
            <a:extLst>
              <a:ext uri="{FF2B5EF4-FFF2-40B4-BE49-F238E27FC236}">
                <a16:creationId xmlns:a16="http://schemas.microsoft.com/office/drawing/2014/main" id="{DFBA1155-2E3C-724B-BEB7-6E7A2EA307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19980" y="5923852"/>
            <a:ext cx="1820307" cy="653569"/>
          </a:xfrm>
          <a:prstGeom prst="rect">
            <a:avLst/>
          </a:prstGeom>
        </p:spPr>
      </p:pic>
    </p:spTree>
    <p:extLst>
      <p:ext uri="{BB962C8B-B14F-4D97-AF65-F5344CB8AC3E}">
        <p14:creationId xmlns:p14="http://schemas.microsoft.com/office/powerpoint/2010/main" val="329241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2">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F03596ED-2527-4B78-B685-24F27A8C36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86BD8F-E68B-4F84-A159-B7BA9C15D068}"/>
              </a:ext>
            </a:extLst>
          </p:cNvPr>
          <p:cNvSpPr>
            <a:spLocks noGrp="1"/>
          </p:cNvSpPr>
          <p:nvPr>
            <p:ph type="title"/>
          </p:nvPr>
        </p:nvSpPr>
        <p:spPr>
          <a:xfrm>
            <a:off x="4654477" y="1172586"/>
            <a:ext cx="6699324" cy="1469015"/>
          </a:xfrm>
        </p:spPr>
        <p:txBody>
          <a:bodyPr anchor="b"/>
          <a:lstStyle>
            <a:lvl1pPr>
              <a:defRPr sz="5067"/>
            </a:lvl1pPr>
          </a:lstStyle>
          <a:p>
            <a:r>
              <a:rPr lang="en-US"/>
              <a:t>Click to edit Master title style</a:t>
            </a:r>
          </a:p>
        </p:txBody>
      </p:sp>
      <p:sp>
        <p:nvSpPr>
          <p:cNvPr id="4" name="Text Placeholder 3">
            <a:extLst>
              <a:ext uri="{FF2B5EF4-FFF2-40B4-BE49-F238E27FC236}">
                <a16:creationId xmlns:a16="http://schemas.microsoft.com/office/drawing/2014/main" id="{70EBBA06-ACE6-43E2-9F0D-B956FF68F27A}"/>
              </a:ext>
            </a:extLst>
          </p:cNvPr>
          <p:cNvSpPr>
            <a:spLocks noGrp="1"/>
          </p:cNvSpPr>
          <p:nvPr>
            <p:ph type="body" sz="quarter" idx="10"/>
          </p:nvPr>
        </p:nvSpPr>
        <p:spPr>
          <a:xfrm>
            <a:off x="4654476" y="2717800"/>
            <a:ext cx="6661224" cy="812800"/>
          </a:xfrm>
        </p:spPr>
        <p:txBody>
          <a:bodyPr/>
          <a:lstStyle>
            <a:lvl1pPr marL="0" indent="0">
              <a:buNone/>
              <a:defRPr b="1">
                <a:solidFill>
                  <a:schemeClr val="accent3"/>
                </a:solidFill>
              </a:defRPr>
            </a:lvl1pPr>
          </a:lstStyle>
          <a:p>
            <a:pPr lvl="0"/>
            <a:r>
              <a:rPr lang="en-US"/>
              <a:t>Click to edit Master text styles</a:t>
            </a:r>
          </a:p>
        </p:txBody>
      </p:sp>
      <p:sp>
        <p:nvSpPr>
          <p:cNvPr id="9" name="CONFIDENTIAL">
            <a:extLst>
              <a:ext uri="{FF2B5EF4-FFF2-40B4-BE49-F238E27FC236}">
                <a16:creationId xmlns:a16="http://schemas.microsoft.com/office/drawing/2014/main" id="{188420CE-CCA1-4587-BD6E-29BA315F7368}"/>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10" name="Valuate logo">
            <a:extLst>
              <a:ext uri="{FF2B5EF4-FFF2-40B4-BE49-F238E27FC236}">
                <a16:creationId xmlns:a16="http://schemas.microsoft.com/office/drawing/2014/main" id="{9C773D46-9428-5642-B8C6-5F7594CF60E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19980" y="5923852"/>
            <a:ext cx="1820307" cy="653569"/>
          </a:xfrm>
          <a:prstGeom prst="rect">
            <a:avLst/>
          </a:prstGeom>
        </p:spPr>
      </p:pic>
    </p:spTree>
    <p:extLst>
      <p:ext uri="{BB962C8B-B14F-4D97-AF65-F5344CB8AC3E}">
        <p14:creationId xmlns:p14="http://schemas.microsoft.com/office/powerpoint/2010/main" val="2191888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3">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67E24AD9-35D2-49D4-9B14-BEC3C92AA6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A314CF-BFFB-4C3D-8532-653D02BC581D}"/>
              </a:ext>
            </a:extLst>
          </p:cNvPr>
          <p:cNvSpPr>
            <a:spLocks noGrp="1"/>
          </p:cNvSpPr>
          <p:nvPr>
            <p:ph type="title"/>
          </p:nvPr>
        </p:nvSpPr>
        <p:spPr>
          <a:xfrm>
            <a:off x="5624836" y="3945263"/>
            <a:ext cx="5596117" cy="1691487"/>
          </a:xfrm>
        </p:spPr>
        <p:txBody>
          <a:bodyPr vert="horz" lIns="0" tIns="0" rIns="0" bIns="0" rtlCol="0" anchor="t">
            <a:noAutofit/>
          </a:bodyPr>
          <a:lstStyle>
            <a:lvl1pPr algn="r">
              <a:defRPr lang="en-US" sz="5067" dirty="0"/>
            </a:lvl1pPr>
          </a:lstStyle>
          <a:p>
            <a:pPr lvl="0"/>
            <a:r>
              <a:rPr lang="en-US"/>
              <a:t>Click to edit Master title style</a:t>
            </a:r>
          </a:p>
        </p:txBody>
      </p:sp>
      <p:sp>
        <p:nvSpPr>
          <p:cNvPr id="10" name="CONFIDENTIAL">
            <a:extLst>
              <a:ext uri="{FF2B5EF4-FFF2-40B4-BE49-F238E27FC236}">
                <a16:creationId xmlns:a16="http://schemas.microsoft.com/office/drawing/2014/main" id="{51A0B2DC-3076-3F49-AE76-EEBA1B65EAA6}"/>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11" name="Valuate logo">
            <a:extLst>
              <a:ext uri="{FF2B5EF4-FFF2-40B4-BE49-F238E27FC236}">
                <a16:creationId xmlns:a16="http://schemas.microsoft.com/office/drawing/2014/main" id="{DE0DCF26-77D3-8540-ADC9-0E02951926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19980" y="5923852"/>
            <a:ext cx="1820307" cy="653569"/>
          </a:xfrm>
          <a:prstGeom prst="rect">
            <a:avLst/>
          </a:prstGeom>
        </p:spPr>
      </p:pic>
    </p:spTree>
    <p:extLst>
      <p:ext uri="{BB962C8B-B14F-4D97-AF65-F5344CB8AC3E}">
        <p14:creationId xmlns:p14="http://schemas.microsoft.com/office/powerpoint/2010/main" val="31230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AD7F-C4D3-4A49-806E-2D94DD554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DFC83-97F9-6949-A41B-512FADACF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29AE5-DAF0-8646-B3F1-D5AAE87FC715}"/>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5" name="Footer Placeholder 4">
            <a:extLst>
              <a:ext uri="{FF2B5EF4-FFF2-40B4-BE49-F238E27FC236}">
                <a16:creationId xmlns:a16="http://schemas.microsoft.com/office/drawing/2014/main" id="{3FF29BAE-930E-2540-ABC7-FA028AB6C1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A61D4C-686A-0542-81CC-05C039904324}"/>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2090437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Borders">
            <a:extLst>
              <a:ext uri="{FF2B5EF4-FFF2-40B4-BE49-F238E27FC236}">
                <a16:creationId xmlns:a16="http://schemas.microsoft.com/office/drawing/2014/main" id="{0657E763-9FBA-4753-8897-10967BEBDB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CF33C9-A637-2446-8704-644371C732A8}"/>
              </a:ext>
            </a:extLst>
          </p:cNvPr>
          <p:cNvSpPr>
            <a:spLocks noGrp="1"/>
          </p:cNvSpPr>
          <p:nvPr>
            <p:ph type="title"/>
          </p:nvPr>
        </p:nvSpPr>
        <p:spPr/>
        <p:txBody>
          <a:bodyPr vert="horz" lIns="0" tIns="0" rIns="0" bIns="0" rtlCol="0" anchor="b">
            <a:no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CC9CCC09-1334-C44E-8450-7F9370B4D269}"/>
              </a:ext>
            </a:extLst>
          </p:cNvPr>
          <p:cNvSpPr>
            <a:spLocks noGrp="1"/>
          </p:cNvSpPr>
          <p:nvPr>
            <p:ph idx="1"/>
          </p:nvPr>
        </p:nvSpPr>
        <p:spPr>
          <a:xfrm>
            <a:off x="609600" y="1597153"/>
            <a:ext cx="11058144" cy="4434524"/>
          </a:xfrm>
          <a:ln w="3175">
            <a:miter lim="400000"/>
          </a:ln>
        </p:spPr>
        <p:txBody>
          <a:bodyPr lIns="0" tIns="0" rIns="0" bIns="0">
            <a:noAutofit/>
          </a:bodyPr>
          <a:lstStyle>
            <a:lvl1pPr>
              <a:defRPr lang="en-US" dirty="0">
                <a:ea typeface="Helvetica Neue"/>
                <a:cs typeface="Helvetica Neue"/>
              </a:defRPr>
            </a:lvl1pPr>
            <a:lvl2pPr>
              <a:defRPr lang="en-US" dirty="0">
                <a:ea typeface="Helvetica Neue"/>
                <a:cs typeface="Helvetica Neue"/>
              </a:defRPr>
            </a:lvl2pPr>
            <a:lvl3pPr>
              <a:defRPr lang="en-US" dirty="0">
                <a:ea typeface="Helvetica Neue"/>
                <a:cs typeface="Helvetica Neue"/>
              </a:defRPr>
            </a:lvl3pPr>
            <a:lvl4pPr>
              <a:defRPr lang="en-US" dirty="0">
                <a:ea typeface="Helvetica Neue"/>
                <a:cs typeface="Helvetica Neue"/>
              </a:defRPr>
            </a:lvl4pPr>
            <a:lvl5pPr>
              <a:defRPr lang="en-US" dirty="0">
                <a:ea typeface="Helvetica Neue"/>
                <a:cs typeface="Helvetica Neue"/>
              </a:defRPr>
            </a:lvl5pPr>
          </a:lstStyle>
          <a:p>
            <a:pPr marL="0" marR="0" lvl="0" indent="0" defTabSz="803255">
              <a:lnSpc>
                <a:spcPct val="110000"/>
              </a:lnSpc>
              <a:spcBef>
                <a:spcPts val="1600"/>
              </a:spcBef>
              <a:spcAft>
                <a:spcPts val="0"/>
              </a:spcAft>
              <a:buClrTx/>
              <a:buSzTx/>
              <a:buFontTx/>
              <a:buNone/>
            </a:pPr>
            <a:r>
              <a:rPr lang="en-US"/>
              <a:t>Click to edit Master text styles</a:t>
            </a:r>
          </a:p>
          <a:p>
            <a:pPr marL="0" marR="0" lvl="1" indent="0" defTabSz="803255">
              <a:lnSpc>
                <a:spcPct val="110000"/>
              </a:lnSpc>
              <a:spcBef>
                <a:spcPts val="1600"/>
              </a:spcBef>
              <a:spcAft>
                <a:spcPts val="0"/>
              </a:spcAft>
              <a:buClrTx/>
              <a:buSzTx/>
              <a:buFontTx/>
              <a:buNone/>
            </a:pPr>
            <a:r>
              <a:rPr lang="en-US"/>
              <a:t>Second level</a:t>
            </a:r>
          </a:p>
          <a:p>
            <a:pPr marL="0" marR="0" lvl="2" indent="0" defTabSz="803255">
              <a:lnSpc>
                <a:spcPct val="110000"/>
              </a:lnSpc>
              <a:spcBef>
                <a:spcPts val="1600"/>
              </a:spcBef>
              <a:spcAft>
                <a:spcPts val="0"/>
              </a:spcAft>
              <a:buClrTx/>
              <a:buSzTx/>
              <a:buFontTx/>
              <a:buNone/>
            </a:pPr>
            <a:r>
              <a:rPr lang="en-US"/>
              <a:t>Third level</a:t>
            </a:r>
          </a:p>
          <a:p>
            <a:pPr marL="0" marR="0" lvl="3" indent="0" defTabSz="803255">
              <a:lnSpc>
                <a:spcPct val="110000"/>
              </a:lnSpc>
              <a:spcBef>
                <a:spcPts val="1600"/>
              </a:spcBef>
              <a:spcAft>
                <a:spcPts val="0"/>
              </a:spcAft>
              <a:buClrTx/>
              <a:buSzTx/>
              <a:buFontTx/>
              <a:buNone/>
            </a:pPr>
            <a:r>
              <a:rPr lang="en-US"/>
              <a:t>Fourth level</a:t>
            </a:r>
          </a:p>
          <a:p>
            <a:pPr marL="0" marR="0" lvl="4" indent="0" defTabSz="803255">
              <a:lnSpc>
                <a:spcPct val="110000"/>
              </a:lnSpc>
              <a:spcBef>
                <a:spcPts val="1600"/>
              </a:spcBef>
              <a:spcAft>
                <a:spcPts val="0"/>
              </a:spcAft>
              <a:buClrTx/>
              <a:buSzTx/>
              <a:buFontTx/>
              <a:buNone/>
            </a:pPr>
            <a:r>
              <a:rPr lang="en-US"/>
              <a:t>Fifth level</a:t>
            </a:r>
          </a:p>
        </p:txBody>
      </p:sp>
      <p:sp>
        <p:nvSpPr>
          <p:cNvPr id="5" name="Text Placeholder 4">
            <a:extLst>
              <a:ext uri="{FF2B5EF4-FFF2-40B4-BE49-F238E27FC236}">
                <a16:creationId xmlns:a16="http://schemas.microsoft.com/office/drawing/2014/main" id="{465459BE-F3E4-4719-896F-0A3B0907666D}"/>
              </a:ext>
            </a:extLst>
          </p:cNvPr>
          <p:cNvSpPr>
            <a:spLocks noGrp="1"/>
          </p:cNvSpPr>
          <p:nvPr>
            <p:ph type="body" sz="quarter" idx="12" hasCustomPrompt="1"/>
          </p:nvPr>
        </p:nvSpPr>
        <p:spPr>
          <a:xfrm>
            <a:off x="609600" y="6096000"/>
            <a:ext cx="9525000" cy="366184"/>
          </a:xfrm>
        </p:spPr>
        <p:txBody>
          <a:bodyPr anchor="b"/>
          <a:lstStyle>
            <a:lvl1pPr marL="0" indent="0">
              <a:lnSpc>
                <a:spcPct val="100000"/>
              </a:lnSpc>
              <a:spcBef>
                <a:spcPts val="0"/>
              </a:spcBef>
              <a:buFontTx/>
              <a:buNone/>
              <a:defRPr sz="1067" b="0">
                <a:solidFill>
                  <a:schemeClr val="tx2"/>
                </a:solidFill>
              </a:defRPr>
            </a:lvl1pPr>
            <a:lvl2pPr>
              <a:lnSpc>
                <a:spcPct val="100000"/>
              </a:lnSpc>
              <a:spcBef>
                <a:spcPts val="0"/>
              </a:spcBef>
              <a:defRPr sz="1067" b="0"/>
            </a:lvl2pPr>
            <a:lvl3pPr>
              <a:lnSpc>
                <a:spcPct val="100000"/>
              </a:lnSpc>
              <a:spcBef>
                <a:spcPts val="0"/>
              </a:spcBef>
              <a:defRPr sz="1067" b="0"/>
            </a:lvl3pPr>
            <a:lvl4pPr>
              <a:lnSpc>
                <a:spcPct val="100000"/>
              </a:lnSpc>
              <a:spcBef>
                <a:spcPts val="0"/>
              </a:spcBef>
              <a:defRPr sz="1067" b="0"/>
            </a:lvl4pPr>
            <a:lvl5pPr>
              <a:lnSpc>
                <a:spcPct val="100000"/>
              </a:lnSpc>
              <a:spcBef>
                <a:spcPts val="0"/>
              </a:spcBef>
              <a:defRPr sz="1067" b="0"/>
            </a:lvl5pPr>
          </a:lstStyle>
          <a:p>
            <a:pPr lvl="0"/>
            <a:r>
              <a:rPr lang="en-US"/>
              <a:t>Footer</a:t>
            </a:r>
          </a:p>
        </p:txBody>
      </p:sp>
      <p:sp>
        <p:nvSpPr>
          <p:cNvPr id="8" name="Slide Number Placeholder 5">
            <a:extLst>
              <a:ext uri="{FF2B5EF4-FFF2-40B4-BE49-F238E27FC236}">
                <a16:creationId xmlns:a16="http://schemas.microsoft.com/office/drawing/2014/main" id="{01BC2206-CFB2-4B1C-9816-BFAF89818501}"/>
              </a:ext>
            </a:extLst>
          </p:cNvPr>
          <p:cNvSpPr txBox="1">
            <a:spLocks/>
          </p:cNvSpPr>
          <p:nvPr userDrawn="1"/>
        </p:nvSpPr>
        <p:spPr>
          <a:xfrm>
            <a:off x="122992" y="6336965"/>
            <a:ext cx="1016000" cy="36618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517A217-F57B-4E1F-8AFE-AF4147199D0C}" type="slidenum">
              <a:rPr lang="en-US" sz="1067" smtClean="0">
                <a:solidFill>
                  <a:schemeClr val="accent4"/>
                </a:solidFill>
              </a:rPr>
              <a:pPr algn="l"/>
              <a:t>‹#›</a:t>
            </a:fld>
            <a:endParaRPr lang="en-US" sz="1067" dirty="0">
              <a:solidFill>
                <a:schemeClr val="accent4"/>
              </a:solidFill>
            </a:endParaRPr>
          </a:p>
        </p:txBody>
      </p:sp>
      <p:pic>
        <p:nvPicPr>
          <p:cNvPr id="11" name="Valuate logo">
            <a:extLst>
              <a:ext uri="{FF2B5EF4-FFF2-40B4-BE49-F238E27FC236}">
                <a16:creationId xmlns:a16="http://schemas.microsoft.com/office/drawing/2014/main" id="{37E19602-8A1D-6D44-8FA3-4610579780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4868" y="6040500"/>
            <a:ext cx="1495419" cy="536920"/>
          </a:xfrm>
          <a:prstGeom prst="rect">
            <a:avLst/>
          </a:prstGeom>
        </p:spPr>
      </p:pic>
      <p:sp>
        <p:nvSpPr>
          <p:cNvPr id="12" name="CONFIDENTIAL">
            <a:extLst>
              <a:ext uri="{FF2B5EF4-FFF2-40B4-BE49-F238E27FC236}">
                <a16:creationId xmlns:a16="http://schemas.microsoft.com/office/drawing/2014/main" id="{2333F8A3-0ABA-E349-86AF-BACB19FCAC92}"/>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spTree>
    <p:extLst>
      <p:ext uri="{BB962C8B-B14F-4D97-AF65-F5344CB8AC3E}">
        <p14:creationId xmlns:p14="http://schemas.microsoft.com/office/powerpoint/2010/main" val="16360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pic>
        <p:nvPicPr>
          <p:cNvPr id="19" name="Borders">
            <a:extLst>
              <a:ext uri="{FF2B5EF4-FFF2-40B4-BE49-F238E27FC236}">
                <a16:creationId xmlns:a16="http://schemas.microsoft.com/office/drawing/2014/main" id="{E35F1A3E-AF5D-4B2C-AC9C-F2B28D1E9727}"/>
              </a:ext>
            </a:extLst>
          </p:cNvPr>
          <p:cNvPicPr>
            <a:picLocks noChangeAspect="1"/>
          </p:cNvPicPr>
          <p:nvPr userDrawn="1"/>
        </p:nvPicPr>
        <p:blipFill>
          <a:blip r:embed="rId2"/>
          <a:stretch>
            <a:fillRect/>
          </a:stretch>
        </p:blipFill>
        <p:spPr>
          <a:xfrm>
            <a:off x="0" y="0"/>
            <a:ext cx="12192000" cy="6858000"/>
          </a:xfrm>
          <a:prstGeom prst="rect">
            <a:avLst/>
          </a:prstGeom>
          <a:ln w="3175">
            <a:miter lim="400000"/>
          </a:ln>
        </p:spPr>
      </p:pic>
      <p:sp>
        <p:nvSpPr>
          <p:cNvPr id="2" name="Title 1">
            <a:extLst>
              <a:ext uri="{FF2B5EF4-FFF2-40B4-BE49-F238E27FC236}">
                <a16:creationId xmlns:a16="http://schemas.microsoft.com/office/drawing/2014/main" id="{E7CF33C9-A637-2446-8704-644371C732A8}"/>
              </a:ext>
            </a:extLst>
          </p:cNvPr>
          <p:cNvSpPr>
            <a:spLocks noGrp="1"/>
          </p:cNvSpPr>
          <p:nvPr>
            <p:ph type="title"/>
          </p:nvPr>
        </p:nvSpPr>
        <p:spPr>
          <a:xfrm>
            <a:off x="609600" y="585217"/>
            <a:ext cx="10968147" cy="400428"/>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CC9CCC09-1334-C44E-8450-7F9370B4D269}"/>
              </a:ext>
            </a:extLst>
          </p:cNvPr>
          <p:cNvSpPr>
            <a:spLocks noGrp="1"/>
          </p:cNvSpPr>
          <p:nvPr>
            <p:ph idx="1"/>
          </p:nvPr>
        </p:nvSpPr>
        <p:spPr>
          <a:xfrm>
            <a:off x="609600" y="1597153"/>
            <a:ext cx="11056688" cy="4434524"/>
          </a:xfrm>
          <a:ln w="3175">
            <a:miter lim="400000"/>
          </a:ln>
        </p:spPr>
        <p:txBody>
          <a:bodyPr lIns="0" tIns="0" rIns="0" bIns="0">
            <a:noAutofit/>
          </a:bodyPr>
          <a:lstStyle>
            <a:lvl1pPr>
              <a:defRPr lang="en-US" dirty="0">
                <a:ea typeface="Helvetica Neue"/>
                <a:cs typeface="Helvetica Neue"/>
              </a:defRPr>
            </a:lvl1pPr>
            <a:lvl2pPr>
              <a:defRPr lang="en-US" dirty="0">
                <a:ea typeface="Helvetica Neue"/>
                <a:cs typeface="Helvetica Neue"/>
              </a:defRPr>
            </a:lvl2pPr>
            <a:lvl3pPr>
              <a:defRPr lang="en-US" dirty="0">
                <a:ea typeface="Helvetica Neue"/>
                <a:cs typeface="Helvetica Neue"/>
              </a:defRPr>
            </a:lvl3pPr>
            <a:lvl4pPr>
              <a:defRPr lang="en-US" dirty="0">
                <a:ea typeface="Helvetica Neue"/>
                <a:cs typeface="Helvetica Neue"/>
              </a:defRPr>
            </a:lvl4pPr>
            <a:lvl5pPr>
              <a:defRPr lang="en-US" dirty="0">
                <a:ea typeface="Helvetica Neue"/>
                <a:cs typeface="Helvetica Neue"/>
              </a:defRPr>
            </a:lvl5pPr>
          </a:lstStyle>
          <a:p>
            <a:pPr marL="0" marR="0" lvl="0" indent="0" defTabSz="803255">
              <a:lnSpc>
                <a:spcPct val="110000"/>
              </a:lnSpc>
              <a:spcBef>
                <a:spcPts val="1600"/>
              </a:spcBef>
              <a:spcAft>
                <a:spcPts val="0"/>
              </a:spcAft>
              <a:buClrTx/>
              <a:buSzTx/>
              <a:buFontTx/>
              <a:buNone/>
            </a:pPr>
            <a:r>
              <a:rPr lang="en-US"/>
              <a:t>Click to edit Master text styles</a:t>
            </a:r>
          </a:p>
          <a:p>
            <a:pPr marL="0" marR="0" lvl="1" indent="0" defTabSz="803255">
              <a:lnSpc>
                <a:spcPct val="110000"/>
              </a:lnSpc>
              <a:spcBef>
                <a:spcPts val="1600"/>
              </a:spcBef>
              <a:spcAft>
                <a:spcPts val="0"/>
              </a:spcAft>
              <a:buClrTx/>
              <a:buSzTx/>
              <a:buFontTx/>
              <a:buNone/>
            </a:pPr>
            <a:r>
              <a:rPr lang="en-US"/>
              <a:t>Second level</a:t>
            </a:r>
          </a:p>
          <a:p>
            <a:pPr marL="0" marR="0" lvl="2" indent="0" defTabSz="803255">
              <a:lnSpc>
                <a:spcPct val="110000"/>
              </a:lnSpc>
              <a:spcBef>
                <a:spcPts val="1600"/>
              </a:spcBef>
              <a:spcAft>
                <a:spcPts val="0"/>
              </a:spcAft>
              <a:buClrTx/>
              <a:buSzTx/>
              <a:buFontTx/>
              <a:buNone/>
            </a:pPr>
            <a:r>
              <a:rPr lang="en-US"/>
              <a:t>Third level</a:t>
            </a:r>
          </a:p>
          <a:p>
            <a:pPr marL="0" marR="0" lvl="3" indent="0" defTabSz="803255">
              <a:lnSpc>
                <a:spcPct val="110000"/>
              </a:lnSpc>
              <a:spcBef>
                <a:spcPts val="1600"/>
              </a:spcBef>
              <a:spcAft>
                <a:spcPts val="0"/>
              </a:spcAft>
              <a:buClrTx/>
              <a:buSzTx/>
              <a:buFontTx/>
              <a:buNone/>
            </a:pPr>
            <a:r>
              <a:rPr lang="en-US"/>
              <a:t>Fourth level</a:t>
            </a:r>
          </a:p>
          <a:p>
            <a:pPr marL="0" marR="0" lvl="4" indent="0" defTabSz="803255">
              <a:lnSpc>
                <a:spcPct val="110000"/>
              </a:lnSpc>
              <a:spcBef>
                <a:spcPts val="1600"/>
              </a:spcBef>
              <a:spcAft>
                <a:spcPts val="0"/>
              </a:spcAft>
              <a:buClrTx/>
              <a:buSzTx/>
              <a:buFontTx/>
              <a:buNone/>
            </a:pPr>
            <a:r>
              <a:rPr lang="en-US"/>
              <a:t>Fifth level</a:t>
            </a:r>
          </a:p>
        </p:txBody>
      </p:sp>
      <p:sp>
        <p:nvSpPr>
          <p:cNvPr id="9" name="Text Placeholder 8">
            <a:extLst>
              <a:ext uri="{FF2B5EF4-FFF2-40B4-BE49-F238E27FC236}">
                <a16:creationId xmlns:a16="http://schemas.microsoft.com/office/drawing/2014/main" id="{CF34DD63-0A47-7D4D-B52B-85786F3C682C}"/>
              </a:ext>
            </a:extLst>
          </p:cNvPr>
          <p:cNvSpPr>
            <a:spLocks noGrp="1"/>
          </p:cNvSpPr>
          <p:nvPr>
            <p:ph type="body" sz="quarter" idx="11" hasCustomPrompt="1"/>
          </p:nvPr>
        </p:nvSpPr>
        <p:spPr>
          <a:xfrm>
            <a:off x="609600" y="1085088"/>
            <a:ext cx="10968144" cy="304088"/>
          </a:xfrm>
        </p:spPr>
        <p:txBody>
          <a:bodyPr/>
          <a:lstStyle>
            <a:lvl1pPr marL="0" indent="0">
              <a:buNone/>
              <a:defRPr sz="1867" b="1">
                <a:solidFill>
                  <a:schemeClr val="accent3"/>
                </a:solidFill>
              </a:defRPr>
            </a:lvl1pPr>
          </a:lstStyle>
          <a:p>
            <a:pPr lvl="0"/>
            <a:r>
              <a:rPr lang="en-US"/>
              <a:t>Subhead goes here</a:t>
            </a:r>
          </a:p>
        </p:txBody>
      </p:sp>
      <p:sp>
        <p:nvSpPr>
          <p:cNvPr id="5" name="Text Placeholder 4">
            <a:extLst>
              <a:ext uri="{FF2B5EF4-FFF2-40B4-BE49-F238E27FC236}">
                <a16:creationId xmlns:a16="http://schemas.microsoft.com/office/drawing/2014/main" id="{465459BE-F3E4-4719-896F-0A3B0907666D}"/>
              </a:ext>
            </a:extLst>
          </p:cNvPr>
          <p:cNvSpPr>
            <a:spLocks noGrp="1"/>
          </p:cNvSpPr>
          <p:nvPr>
            <p:ph type="body" sz="quarter" idx="12" hasCustomPrompt="1"/>
          </p:nvPr>
        </p:nvSpPr>
        <p:spPr>
          <a:xfrm>
            <a:off x="609600" y="6096000"/>
            <a:ext cx="9525000" cy="366184"/>
          </a:xfrm>
        </p:spPr>
        <p:txBody>
          <a:bodyPr anchor="b"/>
          <a:lstStyle>
            <a:lvl1pPr marL="0" indent="0">
              <a:lnSpc>
                <a:spcPct val="100000"/>
              </a:lnSpc>
              <a:spcBef>
                <a:spcPts val="0"/>
              </a:spcBef>
              <a:buFontTx/>
              <a:buNone/>
              <a:defRPr sz="1067" b="0">
                <a:solidFill>
                  <a:schemeClr val="tx2"/>
                </a:solidFill>
              </a:defRPr>
            </a:lvl1pPr>
            <a:lvl2pPr>
              <a:lnSpc>
                <a:spcPct val="100000"/>
              </a:lnSpc>
              <a:spcBef>
                <a:spcPts val="0"/>
              </a:spcBef>
              <a:defRPr sz="1067" b="0"/>
            </a:lvl2pPr>
            <a:lvl3pPr>
              <a:lnSpc>
                <a:spcPct val="100000"/>
              </a:lnSpc>
              <a:spcBef>
                <a:spcPts val="0"/>
              </a:spcBef>
              <a:defRPr sz="1067" b="0"/>
            </a:lvl3pPr>
            <a:lvl4pPr>
              <a:lnSpc>
                <a:spcPct val="100000"/>
              </a:lnSpc>
              <a:spcBef>
                <a:spcPts val="0"/>
              </a:spcBef>
              <a:defRPr sz="1067" b="0"/>
            </a:lvl4pPr>
            <a:lvl5pPr>
              <a:lnSpc>
                <a:spcPct val="100000"/>
              </a:lnSpc>
              <a:spcBef>
                <a:spcPts val="0"/>
              </a:spcBef>
              <a:defRPr sz="1067" b="0"/>
            </a:lvl5pPr>
          </a:lstStyle>
          <a:p>
            <a:pPr lvl="0"/>
            <a:r>
              <a:rPr lang="en-US"/>
              <a:t>Footer</a:t>
            </a:r>
          </a:p>
        </p:txBody>
      </p:sp>
      <p:sp>
        <p:nvSpPr>
          <p:cNvPr id="11" name="Slide Number Placeholder 5">
            <a:extLst>
              <a:ext uri="{FF2B5EF4-FFF2-40B4-BE49-F238E27FC236}">
                <a16:creationId xmlns:a16="http://schemas.microsoft.com/office/drawing/2014/main" id="{2F65ED80-2A46-40AF-9E9A-2EB6E8CAE5EA}"/>
              </a:ext>
            </a:extLst>
          </p:cNvPr>
          <p:cNvSpPr txBox="1">
            <a:spLocks/>
          </p:cNvSpPr>
          <p:nvPr userDrawn="1"/>
        </p:nvSpPr>
        <p:spPr>
          <a:xfrm>
            <a:off x="122992" y="6336965"/>
            <a:ext cx="1016000" cy="36618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517A217-F57B-4E1F-8AFE-AF4147199D0C}" type="slidenum">
              <a:rPr lang="en-US" sz="1067" smtClean="0">
                <a:solidFill>
                  <a:schemeClr val="accent4"/>
                </a:solidFill>
              </a:rPr>
              <a:pPr algn="l"/>
              <a:t>‹#›</a:t>
            </a:fld>
            <a:endParaRPr lang="en-US" sz="1067" dirty="0">
              <a:solidFill>
                <a:schemeClr val="accent4"/>
              </a:solidFill>
            </a:endParaRPr>
          </a:p>
        </p:txBody>
      </p:sp>
      <p:pic>
        <p:nvPicPr>
          <p:cNvPr id="12" name="Valuate logo">
            <a:extLst>
              <a:ext uri="{FF2B5EF4-FFF2-40B4-BE49-F238E27FC236}">
                <a16:creationId xmlns:a16="http://schemas.microsoft.com/office/drawing/2014/main" id="{19C6D652-BC41-CE41-A3EA-E11D134CD7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4868" y="6040500"/>
            <a:ext cx="1495419" cy="536920"/>
          </a:xfrm>
          <a:prstGeom prst="rect">
            <a:avLst/>
          </a:prstGeom>
        </p:spPr>
      </p:pic>
      <p:sp>
        <p:nvSpPr>
          <p:cNvPr id="15" name="CONFIDENTIAL">
            <a:extLst>
              <a:ext uri="{FF2B5EF4-FFF2-40B4-BE49-F238E27FC236}">
                <a16:creationId xmlns:a16="http://schemas.microsoft.com/office/drawing/2014/main" id="{483D479F-0C84-6B43-9C54-EB47FB61B644}"/>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spTree>
    <p:extLst>
      <p:ext uri="{BB962C8B-B14F-4D97-AF65-F5344CB8AC3E}">
        <p14:creationId xmlns:p14="http://schemas.microsoft.com/office/powerpoint/2010/main" val="378254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Borders">
            <a:extLst>
              <a:ext uri="{FF2B5EF4-FFF2-40B4-BE49-F238E27FC236}">
                <a16:creationId xmlns:a16="http://schemas.microsoft.com/office/drawing/2014/main" id="{B047D322-82F3-46B8-B894-AE52538CE4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272629-83A0-954B-82B7-08AED900C6D9}"/>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6F2B4F98-2B40-4B4B-9BB3-C5E33EE51077}"/>
              </a:ext>
            </a:extLst>
          </p:cNvPr>
          <p:cNvSpPr txBox="1">
            <a:spLocks/>
          </p:cNvSpPr>
          <p:nvPr userDrawn="1"/>
        </p:nvSpPr>
        <p:spPr>
          <a:xfrm>
            <a:off x="122992" y="6336965"/>
            <a:ext cx="1016000" cy="36618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517A217-F57B-4E1F-8AFE-AF4147199D0C}" type="slidenum">
              <a:rPr lang="en-US" sz="1067" smtClean="0">
                <a:solidFill>
                  <a:schemeClr val="accent4"/>
                </a:solidFill>
              </a:rPr>
              <a:pPr algn="l"/>
              <a:t>‹#›</a:t>
            </a:fld>
            <a:endParaRPr lang="en-US" sz="1067" dirty="0">
              <a:solidFill>
                <a:schemeClr val="accent4"/>
              </a:solidFill>
            </a:endParaRPr>
          </a:p>
        </p:txBody>
      </p:sp>
      <p:pic>
        <p:nvPicPr>
          <p:cNvPr id="10" name="Valuate logo">
            <a:extLst>
              <a:ext uri="{FF2B5EF4-FFF2-40B4-BE49-F238E27FC236}">
                <a16:creationId xmlns:a16="http://schemas.microsoft.com/office/drawing/2014/main" id="{528BF814-5DE2-4D48-A30B-A46713B797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4868" y="6040500"/>
            <a:ext cx="1495419" cy="536920"/>
          </a:xfrm>
          <a:prstGeom prst="rect">
            <a:avLst/>
          </a:prstGeom>
        </p:spPr>
      </p:pic>
      <p:sp>
        <p:nvSpPr>
          <p:cNvPr id="12" name="CONFIDENTIAL">
            <a:extLst>
              <a:ext uri="{FF2B5EF4-FFF2-40B4-BE49-F238E27FC236}">
                <a16:creationId xmlns:a16="http://schemas.microsoft.com/office/drawing/2014/main" id="{CBE287A1-B431-2547-BA4B-4BCA8EA357BF}"/>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spTree>
    <p:extLst>
      <p:ext uri="{BB962C8B-B14F-4D97-AF65-F5344CB8AC3E}">
        <p14:creationId xmlns:p14="http://schemas.microsoft.com/office/powerpoint/2010/main" val="1906299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pic>
        <p:nvPicPr>
          <p:cNvPr id="6" name="Borders">
            <a:extLst>
              <a:ext uri="{FF2B5EF4-FFF2-40B4-BE49-F238E27FC236}">
                <a16:creationId xmlns:a16="http://schemas.microsoft.com/office/drawing/2014/main" id="{B047D322-82F3-46B8-B894-AE52538CE48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272629-83A0-954B-82B7-08AED900C6D9}"/>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0EB5C5B-9D16-48E9-89EE-BE23499D2E49}"/>
              </a:ext>
            </a:extLst>
          </p:cNvPr>
          <p:cNvSpPr txBox="1">
            <a:spLocks/>
          </p:cNvSpPr>
          <p:nvPr userDrawn="1"/>
        </p:nvSpPr>
        <p:spPr>
          <a:xfrm>
            <a:off x="122992" y="6336965"/>
            <a:ext cx="1016000" cy="36618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517A217-F57B-4E1F-8AFE-AF4147199D0C}" type="slidenum">
              <a:rPr lang="en-US" sz="1067" smtClean="0">
                <a:solidFill>
                  <a:schemeClr val="accent4"/>
                </a:solidFill>
              </a:rPr>
              <a:pPr algn="l"/>
              <a:t>‹#›</a:t>
            </a:fld>
            <a:endParaRPr lang="en-US" sz="1067" dirty="0">
              <a:solidFill>
                <a:schemeClr val="accent4"/>
              </a:solidFill>
            </a:endParaRPr>
          </a:p>
        </p:txBody>
      </p:sp>
    </p:spTree>
    <p:extLst>
      <p:ext uri="{BB962C8B-B14F-4D97-AF65-F5344CB8AC3E}">
        <p14:creationId xmlns:p14="http://schemas.microsoft.com/office/powerpoint/2010/main" val="2001199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only">
    <p:spTree>
      <p:nvGrpSpPr>
        <p:cNvPr id="1" name=""/>
        <p:cNvGrpSpPr/>
        <p:nvPr/>
      </p:nvGrpSpPr>
      <p:grpSpPr>
        <a:xfrm>
          <a:off x="0" y="0"/>
          <a:ext cx="0" cy="0"/>
          <a:chOff x="0" y="0"/>
          <a:chExt cx="0" cy="0"/>
        </a:xfrm>
      </p:grpSpPr>
      <p:pic>
        <p:nvPicPr>
          <p:cNvPr id="3" name="Borders">
            <a:extLst>
              <a:ext uri="{FF2B5EF4-FFF2-40B4-BE49-F238E27FC236}">
                <a16:creationId xmlns:a16="http://schemas.microsoft.com/office/drawing/2014/main" id="{7900A8F8-BEB7-46E5-BE8E-24D8481CEB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1A98A68D-E449-4B56-BE9F-7A1AD478308E}"/>
              </a:ext>
            </a:extLst>
          </p:cNvPr>
          <p:cNvSpPr txBox="1">
            <a:spLocks/>
          </p:cNvSpPr>
          <p:nvPr userDrawn="1"/>
        </p:nvSpPr>
        <p:spPr>
          <a:xfrm>
            <a:off x="122992" y="6336965"/>
            <a:ext cx="1016000" cy="36618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517A217-F57B-4E1F-8AFE-AF4147199D0C}" type="slidenum">
              <a:rPr lang="en-US" sz="1067" smtClean="0">
                <a:solidFill>
                  <a:schemeClr val="accent4"/>
                </a:solidFill>
              </a:rPr>
              <a:pPr algn="l"/>
              <a:t>‹#›</a:t>
            </a:fld>
            <a:endParaRPr lang="en-US" sz="1067" dirty="0">
              <a:solidFill>
                <a:schemeClr val="accent4"/>
              </a:solidFill>
            </a:endParaRPr>
          </a:p>
        </p:txBody>
      </p:sp>
      <p:sp>
        <p:nvSpPr>
          <p:cNvPr id="9" name="CONFIDENTIAL">
            <a:extLst>
              <a:ext uri="{FF2B5EF4-FFF2-40B4-BE49-F238E27FC236}">
                <a16:creationId xmlns:a16="http://schemas.microsoft.com/office/drawing/2014/main" id="{D5715307-7DAF-466E-AC9F-0BCE0F85E78F}"/>
              </a:ext>
            </a:extLst>
          </p:cNvPr>
          <p:cNvSpPr txBox="1"/>
          <p:nvPr userDrawn="1"/>
        </p:nvSpPr>
        <p:spPr>
          <a:xfrm rot="16200000">
            <a:off x="10930388"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8" name="Valuate logo">
            <a:extLst>
              <a:ext uri="{FF2B5EF4-FFF2-40B4-BE49-F238E27FC236}">
                <a16:creationId xmlns:a16="http://schemas.microsoft.com/office/drawing/2014/main" id="{6AFAB333-9DD4-DA49-BEA2-155651DD6D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4868" y="6040500"/>
            <a:ext cx="1495419" cy="536920"/>
          </a:xfrm>
          <a:prstGeom prst="rect">
            <a:avLst/>
          </a:prstGeom>
        </p:spPr>
      </p:pic>
    </p:spTree>
    <p:extLst>
      <p:ext uri="{BB962C8B-B14F-4D97-AF65-F5344CB8AC3E}">
        <p14:creationId xmlns:p14="http://schemas.microsoft.com/office/powerpoint/2010/main" val="361655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03EEF4-7BC6-4AFE-90F3-27CA704FE30C}"/>
              </a:ext>
            </a:extLst>
          </p:cNvPr>
          <p:cNvPicPr>
            <a:picLocks noChangeAspect="1"/>
          </p:cNvPicPr>
          <p:nvPr userDrawn="1"/>
        </p:nvPicPr>
        <p:blipFill>
          <a:blip r:embed="rId2"/>
          <a:stretch>
            <a:fillRect/>
          </a:stretch>
        </p:blipFill>
        <p:spPr>
          <a:xfrm>
            <a:off x="0" y="714"/>
            <a:ext cx="12192000" cy="6856572"/>
          </a:xfrm>
          <a:prstGeom prst="rect">
            <a:avLst/>
          </a:prstGeom>
        </p:spPr>
      </p:pic>
      <p:sp>
        <p:nvSpPr>
          <p:cNvPr id="2" name="Title 1">
            <a:extLst>
              <a:ext uri="{FF2B5EF4-FFF2-40B4-BE49-F238E27FC236}">
                <a16:creationId xmlns:a16="http://schemas.microsoft.com/office/drawing/2014/main" id="{2423846F-5BED-46EF-94BD-5A439478A28F}"/>
              </a:ext>
            </a:extLst>
          </p:cNvPr>
          <p:cNvSpPr>
            <a:spLocks noGrp="1"/>
          </p:cNvSpPr>
          <p:nvPr>
            <p:ph type="title"/>
          </p:nvPr>
        </p:nvSpPr>
        <p:spPr>
          <a:xfrm>
            <a:off x="5543773" y="3028571"/>
            <a:ext cx="4410635" cy="400428"/>
          </a:xfrm>
        </p:spPr>
        <p:txBody>
          <a:bodyPr/>
          <a:lstStyle>
            <a:lvl1pPr>
              <a:defRPr sz="5067">
                <a:solidFill>
                  <a:schemeClr val="bg1"/>
                </a:solidFill>
              </a:defRPr>
            </a:lvl1pPr>
          </a:lstStyle>
          <a:p>
            <a:r>
              <a:rPr lang="en-US"/>
              <a:t>Click to edit Master title style</a:t>
            </a:r>
          </a:p>
        </p:txBody>
      </p:sp>
      <p:sp>
        <p:nvSpPr>
          <p:cNvPr id="8" name="CONFIDENTIAL">
            <a:extLst>
              <a:ext uri="{FF2B5EF4-FFF2-40B4-BE49-F238E27FC236}">
                <a16:creationId xmlns:a16="http://schemas.microsoft.com/office/drawing/2014/main" id="{931A416E-CF58-304B-BA99-BC36B459DA5F}"/>
              </a:ext>
            </a:extLst>
          </p:cNvPr>
          <p:cNvSpPr txBox="1"/>
          <p:nvPr userDrawn="1"/>
        </p:nvSpPr>
        <p:spPr>
          <a:xfrm rot="16200000">
            <a:off x="10925037" y="5458075"/>
            <a:ext cx="2082800"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533" spc="13" baseline="0" dirty="0">
                <a:solidFill>
                  <a:schemeClr val="accent4"/>
                </a:solidFill>
              </a:rPr>
              <a:t>CONFIDENTIAL-FOR INTERNAL USE ONLY</a:t>
            </a:r>
          </a:p>
          <a:p>
            <a:endParaRPr lang="en-US" sz="667" spc="13" baseline="0" dirty="0">
              <a:solidFill>
                <a:schemeClr val="accent4"/>
              </a:solidFill>
            </a:endParaRPr>
          </a:p>
        </p:txBody>
      </p:sp>
      <p:pic>
        <p:nvPicPr>
          <p:cNvPr id="9" name="Valuate logo">
            <a:extLst>
              <a:ext uri="{FF2B5EF4-FFF2-40B4-BE49-F238E27FC236}">
                <a16:creationId xmlns:a16="http://schemas.microsoft.com/office/drawing/2014/main" id="{B138C92E-793D-B143-9859-1C25F0D90A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19980" y="5923852"/>
            <a:ext cx="1820307" cy="653569"/>
          </a:xfrm>
          <a:prstGeom prst="rect">
            <a:avLst/>
          </a:prstGeom>
        </p:spPr>
      </p:pic>
    </p:spTree>
    <p:extLst>
      <p:ext uri="{BB962C8B-B14F-4D97-AF65-F5344CB8AC3E}">
        <p14:creationId xmlns:p14="http://schemas.microsoft.com/office/powerpoint/2010/main" val="3668668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Borders">
            <a:extLst>
              <a:ext uri="{FF2B5EF4-FFF2-40B4-BE49-F238E27FC236}">
                <a16:creationId xmlns:a16="http://schemas.microsoft.com/office/drawing/2014/main" id="{CB3F5499-83FC-40AD-BD98-C225F40B32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5DC02E-C918-4088-BBF4-426B4481AF5C}"/>
              </a:ext>
            </a:extLst>
          </p:cNvPr>
          <p:cNvSpPr>
            <a:spLocks noGrp="1"/>
          </p:cNvSpPr>
          <p:nvPr>
            <p:ph type="title" hasCustomPrompt="1"/>
          </p:nvPr>
        </p:nvSpPr>
        <p:spPr>
          <a:xfrm>
            <a:off x="611927" y="2930306"/>
            <a:ext cx="10968147" cy="997388"/>
          </a:xfrm>
        </p:spPr>
        <p:txBody>
          <a:bodyPr/>
          <a:lstStyle>
            <a:lvl1pPr algn="ctr">
              <a:defRPr sz="5867"/>
            </a:lvl1pPr>
          </a:lstStyle>
          <a:p>
            <a:r>
              <a:rPr lang="en-US"/>
              <a:t>CUSTOM LAYOUTS</a:t>
            </a:r>
          </a:p>
        </p:txBody>
      </p:sp>
    </p:spTree>
    <p:extLst>
      <p:ext uri="{BB962C8B-B14F-4D97-AF65-F5344CB8AC3E}">
        <p14:creationId xmlns:p14="http://schemas.microsoft.com/office/powerpoint/2010/main" val="22515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EEBE-EE30-F340-8B8D-157963513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9B555-9268-664F-9122-7547948D5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637D6-9E66-4045-AD3A-8B4149D93670}"/>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5" name="Footer Placeholder 4">
            <a:extLst>
              <a:ext uri="{FF2B5EF4-FFF2-40B4-BE49-F238E27FC236}">
                <a16:creationId xmlns:a16="http://schemas.microsoft.com/office/drawing/2014/main" id="{B564A785-994A-4D4B-A008-195993C88D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C2A37C-53AC-9345-BA38-97620C6D5949}"/>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302632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D83A-E83F-6043-B1B7-ADA84457A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1DB10-78FD-8F47-BF5A-7666D5797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240279-E2C1-FB48-8E03-3D7C174D4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6361AD-7E68-264D-8105-BEBBA5643A27}"/>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6" name="Footer Placeholder 5">
            <a:extLst>
              <a:ext uri="{FF2B5EF4-FFF2-40B4-BE49-F238E27FC236}">
                <a16:creationId xmlns:a16="http://schemas.microsoft.com/office/drawing/2014/main" id="{1C843992-FB4C-7746-BCED-73C641618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EEA607-C335-794C-8538-27DC2D8992CC}"/>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20568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FAA1-4995-DF46-AD0F-B57B9D08F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447FC7-89BE-9F46-8584-4A2D63249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8BA7F-3973-EA4A-B635-75DC3302B6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5126C8-1953-5344-8F22-4D04B95ED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6BD451-74B2-F64A-B958-83C5F7177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514A5-624A-124A-81A3-9434A35A1DDE}"/>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8" name="Footer Placeholder 7">
            <a:extLst>
              <a:ext uri="{FF2B5EF4-FFF2-40B4-BE49-F238E27FC236}">
                <a16:creationId xmlns:a16="http://schemas.microsoft.com/office/drawing/2014/main" id="{DCE755B8-985B-2A47-8BDD-5164B9297D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22772D-F3C2-7049-97BD-0E4BE1A6D417}"/>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160401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87E9-515F-DC45-8D07-14223240D6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832454-EAD5-5248-8AB3-D2F75EE365A3}"/>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4" name="Footer Placeholder 3">
            <a:extLst>
              <a:ext uri="{FF2B5EF4-FFF2-40B4-BE49-F238E27FC236}">
                <a16:creationId xmlns:a16="http://schemas.microsoft.com/office/drawing/2014/main" id="{6C487C8A-3411-7D45-9439-98C8275459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7CDE51-0848-8343-B14C-6E0B9E87B9A8}"/>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1061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3A234-93D4-924D-B172-BEA8A82B6F02}"/>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3" name="Footer Placeholder 2">
            <a:extLst>
              <a:ext uri="{FF2B5EF4-FFF2-40B4-BE49-F238E27FC236}">
                <a16:creationId xmlns:a16="http://schemas.microsoft.com/office/drawing/2014/main" id="{A514ECF7-B52E-244D-A683-EDB109806E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149AF1-4345-794B-9A01-AA84FE40AAAE}"/>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418135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8CF2-C74D-0949-9072-45AC6FD8A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87495C-9C1E-0D49-9E45-4C2D5A9F2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89B466-1D1D-AD4E-B7C1-9F781F469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E857C-9D24-2644-A354-CB43A9F96E31}"/>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6" name="Footer Placeholder 5">
            <a:extLst>
              <a:ext uri="{FF2B5EF4-FFF2-40B4-BE49-F238E27FC236}">
                <a16:creationId xmlns:a16="http://schemas.microsoft.com/office/drawing/2014/main" id="{D170DCC8-0348-3B44-8F6E-A84092169E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86F0C2-2912-8D40-AA2F-199318A20E41}"/>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378537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8A98-9DEB-204C-B5A9-B18F6B6CB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9E23C-B666-924D-8CD2-C2E834F25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D58A1E-32D2-1F45-A7EB-2E7364026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CFD8C-C6B9-3640-91D3-7F7C0607D36B}"/>
              </a:ext>
            </a:extLst>
          </p:cNvPr>
          <p:cNvSpPr>
            <a:spLocks noGrp="1"/>
          </p:cNvSpPr>
          <p:nvPr>
            <p:ph type="dt" sz="half" idx="10"/>
          </p:nvPr>
        </p:nvSpPr>
        <p:spPr/>
        <p:txBody>
          <a:bodyPr/>
          <a:lstStyle/>
          <a:p>
            <a:fld id="{56F5E4B5-FD08-3043-AEC2-7E2BF0253E50}" type="datetimeFigureOut">
              <a:rPr lang="en-US" smtClean="0"/>
              <a:t>7/31/2022</a:t>
            </a:fld>
            <a:endParaRPr lang="en-US" dirty="0"/>
          </a:p>
        </p:txBody>
      </p:sp>
      <p:sp>
        <p:nvSpPr>
          <p:cNvPr id="6" name="Footer Placeholder 5">
            <a:extLst>
              <a:ext uri="{FF2B5EF4-FFF2-40B4-BE49-F238E27FC236}">
                <a16:creationId xmlns:a16="http://schemas.microsoft.com/office/drawing/2014/main" id="{5CF47B05-3C42-4E46-B5B8-AF5E568D2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24F66D-7C39-8F45-96F7-343483FB9D9B}"/>
              </a:ext>
            </a:extLst>
          </p:cNvPr>
          <p:cNvSpPr>
            <a:spLocks noGrp="1"/>
          </p:cNvSpPr>
          <p:nvPr>
            <p:ph type="sldNum" sz="quarter" idx="12"/>
          </p:nvPr>
        </p:nvSpPr>
        <p:spPr/>
        <p:txBody>
          <a:bodyPr/>
          <a:lstStyle/>
          <a:p>
            <a:fld id="{75B45162-7659-1549-9592-744995281B9B}" type="slidenum">
              <a:rPr lang="en-US" smtClean="0"/>
              <a:t>‹#›</a:t>
            </a:fld>
            <a:endParaRPr lang="en-US" dirty="0"/>
          </a:p>
        </p:txBody>
      </p:sp>
    </p:spTree>
    <p:extLst>
      <p:ext uri="{BB962C8B-B14F-4D97-AF65-F5344CB8AC3E}">
        <p14:creationId xmlns:p14="http://schemas.microsoft.com/office/powerpoint/2010/main" val="275570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27966-0EAB-E34F-A76E-0766DB4D1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3BB9D4-084E-3B4B-8E35-926FBABC54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F9564-8599-4B45-AE4E-A2B0720F8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E4B5-FD08-3043-AEC2-7E2BF0253E50}" type="datetimeFigureOut">
              <a:rPr lang="en-US" smtClean="0"/>
              <a:t>7/31/2022</a:t>
            </a:fld>
            <a:endParaRPr lang="en-US" dirty="0"/>
          </a:p>
        </p:txBody>
      </p:sp>
      <p:sp>
        <p:nvSpPr>
          <p:cNvPr id="5" name="Footer Placeholder 4">
            <a:extLst>
              <a:ext uri="{FF2B5EF4-FFF2-40B4-BE49-F238E27FC236}">
                <a16:creationId xmlns:a16="http://schemas.microsoft.com/office/drawing/2014/main" id="{DB9F8937-BDF3-E34A-99BD-2EBC7F17A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DAB7BF-6485-D244-9C54-4D31113DA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45162-7659-1549-9592-744995281B9B}" type="slidenum">
              <a:rPr lang="en-US" smtClean="0"/>
              <a:t>‹#›</a:t>
            </a:fld>
            <a:endParaRPr lang="en-US" dirty="0"/>
          </a:p>
        </p:txBody>
      </p:sp>
    </p:spTree>
    <p:extLst>
      <p:ext uri="{BB962C8B-B14F-4D97-AF65-F5344CB8AC3E}">
        <p14:creationId xmlns:p14="http://schemas.microsoft.com/office/powerpoint/2010/main" val="195439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9DD12-C020-5D43-9357-9A79ED44751D}"/>
              </a:ext>
            </a:extLst>
          </p:cNvPr>
          <p:cNvSpPr>
            <a:spLocks noGrp="1"/>
          </p:cNvSpPr>
          <p:nvPr>
            <p:ph type="title"/>
          </p:nvPr>
        </p:nvSpPr>
        <p:spPr>
          <a:xfrm>
            <a:off x="609600" y="585217"/>
            <a:ext cx="10968147" cy="400428"/>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C8AE1E68-A7E2-7543-87DC-27064CC3B94A}"/>
              </a:ext>
            </a:extLst>
          </p:cNvPr>
          <p:cNvSpPr>
            <a:spLocks noGrp="1"/>
          </p:cNvSpPr>
          <p:nvPr>
            <p:ph type="body" idx="1"/>
          </p:nvPr>
        </p:nvSpPr>
        <p:spPr>
          <a:xfrm>
            <a:off x="609601" y="1597152"/>
            <a:ext cx="10968145" cy="4512840"/>
          </a:xfrm>
          <a:prstGeom prst="rect">
            <a:avLst/>
          </a:prstGeom>
          <a:ln w="3175">
            <a:miter lim="400000"/>
          </a:ln>
        </p:spPr>
        <p:txBody>
          <a:bodyPr lIns="0" tIns="0" rIns="0" bIns="0">
            <a:noAutofit/>
          </a:bodyPr>
          <a:lstStyle/>
          <a:p>
            <a:pPr marL="0" marR="0" lvl="0" indent="0" defTabSz="803255">
              <a:lnSpc>
                <a:spcPct val="110000"/>
              </a:lnSpc>
              <a:spcBef>
                <a:spcPts val="1600"/>
              </a:spcBef>
              <a:spcAft>
                <a:spcPts val="0"/>
              </a:spcAft>
              <a:buClrTx/>
              <a:buSzTx/>
              <a:buFontTx/>
              <a:buNone/>
            </a:pPr>
            <a:r>
              <a:rPr lang="en-US"/>
              <a:t>Click to edit Master text styles</a:t>
            </a:r>
          </a:p>
          <a:p>
            <a:pPr marL="0" marR="0" lvl="1" indent="0" defTabSz="803255">
              <a:lnSpc>
                <a:spcPct val="110000"/>
              </a:lnSpc>
              <a:spcBef>
                <a:spcPts val="1600"/>
              </a:spcBef>
              <a:spcAft>
                <a:spcPts val="0"/>
              </a:spcAft>
              <a:buClrTx/>
              <a:buSzTx/>
              <a:buFontTx/>
              <a:buNone/>
            </a:pPr>
            <a:r>
              <a:rPr lang="en-US"/>
              <a:t>Second level</a:t>
            </a:r>
          </a:p>
          <a:p>
            <a:pPr marL="0" marR="0" lvl="2" indent="0" defTabSz="803255">
              <a:lnSpc>
                <a:spcPct val="110000"/>
              </a:lnSpc>
              <a:spcBef>
                <a:spcPts val="1600"/>
              </a:spcBef>
              <a:spcAft>
                <a:spcPts val="0"/>
              </a:spcAft>
              <a:buClrTx/>
              <a:buSzTx/>
              <a:buFontTx/>
              <a:buNone/>
            </a:pPr>
            <a:r>
              <a:rPr lang="en-US"/>
              <a:t>Third level</a:t>
            </a:r>
          </a:p>
          <a:p>
            <a:pPr marL="0" marR="0" lvl="3" indent="0" defTabSz="803255">
              <a:lnSpc>
                <a:spcPct val="110000"/>
              </a:lnSpc>
              <a:spcBef>
                <a:spcPts val="1600"/>
              </a:spcBef>
              <a:spcAft>
                <a:spcPts val="0"/>
              </a:spcAft>
              <a:buClrTx/>
              <a:buSzTx/>
              <a:buFontTx/>
              <a:buNone/>
            </a:pPr>
            <a:r>
              <a:rPr lang="en-US"/>
              <a:t>Fourth level</a:t>
            </a:r>
          </a:p>
          <a:p>
            <a:pPr marL="0" marR="0" lvl="4" indent="0" defTabSz="803255">
              <a:lnSpc>
                <a:spcPct val="110000"/>
              </a:lnSpc>
              <a:spcBef>
                <a:spcPts val="1600"/>
              </a:spcBef>
              <a:spcAft>
                <a:spcPts val="0"/>
              </a:spcAft>
              <a:buClrTx/>
              <a:buSzTx/>
              <a:buFontTx/>
              <a:buNone/>
            </a:pPr>
            <a:r>
              <a:rPr lang="en-US"/>
              <a:t>Fifth level</a:t>
            </a:r>
          </a:p>
        </p:txBody>
      </p:sp>
    </p:spTree>
    <p:extLst>
      <p:ext uri="{BB962C8B-B14F-4D97-AF65-F5344CB8AC3E}">
        <p14:creationId xmlns:p14="http://schemas.microsoft.com/office/powerpoint/2010/main" val="19751258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p:txStyles>
    <p:titleStyle>
      <a:lvl1pPr algn="l" defTabSz="1219170" rtl="0" eaLnBrk="1" latinLnBrk="0" hangingPunct="1">
        <a:lnSpc>
          <a:spcPct val="90000"/>
        </a:lnSpc>
        <a:spcBef>
          <a:spcPct val="0"/>
        </a:spcBef>
        <a:buNone/>
        <a:defRPr sz="2667" b="1" kern="1200">
          <a:solidFill>
            <a:schemeClr val="accent2"/>
          </a:solidFill>
          <a:latin typeface="+mj-lt"/>
          <a:ea typeface="+mj-ea"/>
          <a:cs typeface="+mj-cs"/>
        </a:defRPr>
      </a:lvl1pPr>
    </p:titleStyle>
    <p:bodyStyle>
      <a:lvl1pPr marL="230712" indent="-230712" algn="l" defTabSz="1219170" rtl="0" eaLnBrk="1" latinLnBrk="0" hangingPunct="1">
        <a:lnSpc>
          <a:spcPct val="100000"/>
        </a:lnSpc>
        <a:spcBef>
          <a:spcPts val="1333"/>
        </a:spcBef>
        <a:buClr>
          <a:schemeClr val="accent3"/>
        </a:buClr>
        <a:buFont typeface="Wingdings" pitchFamily="2" charset="2"/>
        <a:buChar char="§"/>
        <a:tabLst/>
        <a:defRPr lang="en-US" sz="1867" b="1" i="0" u="none" strike="noStrike" kern="1200" cap="none" spc="0" baseline="0" dirty="0">
          <a:ln>
            <a:noFill/>
          </a:ln>
          <a:solidFill>
            <a:schemeClr val="tx2"/>
          </a:solidFill>
          <a:uFillTx/>
          <a:latin typeface="+mn-lt"/>
          <a:ea typeface="+mn-ea"/>
          <a:cs typeface="+mn-cs"/>
          <a:sym typeface="Helvetica Neue"/>
        </a:defRPr>
      </a:lvl1pPr>
      <a:lvl2pPr marL="463539" indent="-232828" algn="l" defTabSz="1219170" rtl="0" eaLnBrk="1" latinLnBrk="0" hangingPunct="1">
        <a:lnSpc>
          <a:spcPct val="90000"/>
        </a:lnSpc>
        <a:spcBef>
          <a:spcPts val="667"/>
        </a:spcBef>
        <a:buClr>
          <a:schemeClr val="accent3"/>
        </a:buClr>
        <a:buFont typeface="System Font Regular"/>
        <a:buChar char="–"/>
        <a:tabLst/>
        <a:defRPr lang="en-US" sz="1600" b="0" i="0" u="none" strike="noStrike" kern="1200" cap="none" spc="0" baseline="0" dirty="0">
          <a:ln>
            <a:noFill/>
          </a:ln>
          <a:solidFill>
            <a:schemeClr val="tx2"/>
          </a:solidFill>
          <a:uFillTx/>
          <a:latin typeface="+mn-lt"/>
          <a:ea typeface="+mn-ea"/>
          <a:cs typeface="+mn-cs"/>
          <a:sym typeface="Helvetica Neue"/>
        </a:defRPr>
      </a:lvl2pPr>
      <a:lvl3pPr marL="613818" indent="-150280" algn="l" defTabSz="1219170" rtl="0" eaLnBrk="1" latinLnBrk="0" hangingPunct="1">
        <a:lnSpc>
          <a:spcPct val="90000"/>
        </a:lnSpc>
        <a:spcBef>
          <a:spcPts val="667"/>
        </a:spcBef>
        <a:buClr>
          <a:schemeClr val="accent3"/>
        </a:buClr>
        <a:buFont typeface="Arial" panose="020B0604020202020204" pitchFamily="34" charset="0"/>
        <a:buChar char="•"/>
        <a:tabLst/>
        <a:defRPr lang="en-US" sz="1600" b="0" i="0" u="none" strike="noStrike" kern="1200" cap="none" spc="0" baseline="0" dirty="0">
          <a:ln>
            <a:noFill/>
          </a:ln>
          <a:solidFill>
            <a:schemeClr val="tx2"/>
          </a:solidFill>
          <a:uFillTx/>
          <a:latin typeface="+mn-lt"/>
          <a:ea typeface="+mn-ea"/>
          <a:cs typeface="+mn-cs"/>
          <a:sym typeface="Helvetica Neue"/>
        </a:defRPr>
      </a:lvl3pPr>
      <a:lvl4pPr marL="463539" indent="-232828" algn="l" defTabSz="1219170" rtl="0" eaLnBrk="1" latinLnBrk="0" hangingPunct="1">
        <a:lnSpc>
          <a:spcPct val="90000"/>
        </a:lnSpc>
        <a:spcBef>
          <a:spcPts val="667"/>
        </a:spcBef>
        <a:buClr>
          <a:schemeClr val="accent3"/>
        </a:buClr>
        <a:buFont typeface="+mj-lt"/>
        <a:buAutoNum type="arabicPeriod"/>
        <a:tabLst/>
        <a:defRPr lang="en-US" sz="1600" b="0" i="0" u="none" strike="noStrike" kern="1200" cap="none" spc="0" baseline="0" dirty="0">
          <a:ln>
            <a:noFill/>
          </a:ln>
          <a:solidFill>
            <a:schemeClr val="tx2"/>
          </a:solidFill>
          <a:uFillTx/>
          <a:latin typeface="+mn-lt"/>
          <a:ea typeface="+mn-ea"/>
          <a:cs typeface="+mn-cs"/>
          <a:sym typeface="Helvetica Neue"/>
        </a:defRPr>
      </a:lvl4pPr>
      <a:lvl5pPr marL="613818" indent="-150280" algn="l" defTabSz="1219170" rtl="0" eaLnBrk="1" latinLnBrk="0" hangingPunct="1">
        <a:lnSpc>
          <a:spcPct val="90000"/>
        </a:lnSpc>
        <a:spcBef>
          <a:spcPts val="667"/>
        </a:spcBef>
        <a:buClr>
          <a:schemeClr val="accent3"/>
        </a:buClr>
        <a:buFont typeface="Arial" panose="020B0604020202020204" pitchFamily="34" charset="0"/>
        <a:buChar char="•"/>
        <a:tabLst/>
        <a:defRPr lang="en-US" sz="1600" b="0" i="0" u="none" strike="noStrike" kern="1200" cap="none" spc="0" baseline="0" dirty="0">
          <a:ln>
            <a:noFill/>
          </a:ln>
          <a:solidFill>
            <a:schemeClr val="tx2"/>
          </a:solidFill>
          <a:uFillTx/>
          <a:latin typeface="+mn-lt"/>
          <a:ea typeface="+mn-ea"/>
          <a:cs typeface="+mn-cs"/>
          <a:sym typeface="Helvetica Neue"/>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amcp.org/" TargetMode="Externa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3.png"/><Relationship Id="rId7" Type="http://schemas.openxmlformats.org/officeDocument/2006/relationships/image" Target="../media/image48.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8.sv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5.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46.sv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5.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46.sv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2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70.svg"/></Relationships>
</file>

<file path=ppt/slides/_rels/slide2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69.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0.svg"/><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78.sv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www.amcp.org/"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8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amcp.org/"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3.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4.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3.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714DB5-7A4C-0C5B-1775-FBDFB7C6D663}"/>
              </a:ext>
            </a:extLst>
          </p:cNvPr>
          <p:cNvSpPr>
            <a:spLocks noGrp="1"/>
          </p:cNvSpPr>
          <p:nvPr>
            <p:ph type="title"/>
          </p:nvPr>
        </p:nvSpPr>
        <p:spPr>
          <a:xfrm>
            <a:off x="807451" y="394951"/>
            <a:ext cx="8840949" cy="581698"/>
          </a:xfrm>
        </p:spPr>
        <p:txBody>
          <a:bodyPr/>
          <a:lstStyle/>
          <a:p>
            <a:r>
              <a:rPr lang="en-US" dirty="0">
                <a:solidFill>
                  <a:schemeClr val="accent1">
                    <a:lumMod val="75000"/>
                  </a:schemeClr>
                </a:solidFill>
                <a:latin typeface="Montserrat Light"/>
              </a:rPr>
              <a:t>Talking the Talk: In the World of Value-Based Care, Words Matter</a:t>
            </a:r>
          </a:p>
        </p:txBody>
      </p:sp>
      <p:sp>
        <p:nvSpPr>
          <p:cNvPr id="7" name="Content Placeholder 6">
            <a:extLst>
              <a:ext uri="{FF2B5EF4-FFF2-40B4-BE49-F238E27FC236}">
                <a16:creationId xmlns:a16="http://schemas.microsoft.com/office/drawing/2014/main" id="{24936BFE-0A53-B5B6-853C-B79C1D323F67}"/>
              </a:ext>
            </a:extLst>
          </p:cNvPr>
          <p:cNvSpPr>
            <a:spLocks noGrp="1"/>
          </p:cNvSpPr>
          <p:nvPr>
            <p:ph idx="1"/>
          </p:nvPr>
        </p:nvSpPr>
        <p:spPr>
          <a:xfrm>
            <a:off x="807450" y="1747269"/>
            <a:ext cx="6912813" cy="3735590"/>
          </a:xfrm>
        </p:spPr>
        <p:txBody>
          <a:bodyPr/>
          <a:lstStyle/>
          <a:p>
            <a:r>
              <a:rPr lang="en-US" sz="3600" b="1" dirty="0"/>
              <a:t>Why: </a:t>
            </a:r>
          </a:p>
          <a:p>
            <a:pPr marL="457200" indent="-457200">
              <a:lnSpc>
                <a:spcPct val="100000"/>
              </a:lnSpc>
              <a:buFont typeface="Arial" panose="020B0604020202020204" pitchFamily="34" charset="0"/>
              <a:buChar char="•"/>
            </a:pPr>
            <a:r>
              <a:rPr lang="en-US" dirty="0"/>
              <a:t>Negotiating value-based contracts are complex, time-consuming, and resource intense</a:t>
            </a:r>
          </a:p>
          <a:p>
            <a:pPr marL="457200" indent="-457200">
              <a:lnSpc>
                <a:spcPct val="100000"/>
              </a:lnSpc>
              <a:buFont typeface="Arial" panose="020B0604020202020204" pitchFamily="34" charset="0"/>
              <a:buChar char="•"/>
            </a:pPr>
            <a:r>
              <a:rPr lang="en-US" dirty="0"/>
              <a:t>A unified language is needed for stakeholders discussing, designing, and negotiating value-based contracts</a:t>
            </a:r>
          </a:p>
          <a:p>
            <a:pPr marL="457200" indent="-457200">
              <a:lnSpc>
                <a:spcPct val="100000"/>
              </a:lnSpc>
              <a:buFont typeface="Arial" panose="020B0604020202020204" pitchFamily="34" charset="0"/>
              <a:buChar char="•"/>
            </a:pPr>
            <a:r>
              <a:rPr lang="en-US" dirty="0"/>
              <a:t>The AMCP VBC Lexicon can help stakeholders build alignment and streamline contract negotiation and implementation </a:t>
            </a:r>
          </a:p>
        </p:txBody>
      </p:sp>
      <p:pic>
        <p:nvPicPr>
          <p:cNvPr id="9" name="Picture 8">
            <a:extLst>
              <a:ext uri="{FF2B5EF4-FFF2-40B4-BE49-F238E27FC236}">
                <a16:creationId xmlns:a16="http://schemas.microsoft.com/office/drawing/2014/main" id="{6BB654CB-AB10-4875-42DB-114F2922F4E8}"/>
              </a:ext>
            </a:extLst>
          </p:cNvPr>
          <p:cNvPicPr>
            <a:picLocks noChangeAspect="1"/>
          </p:cNvPicPr>
          <p:nvPr/>
        </p:nvPicPr>
        <p:blipFill>
          <a:blip r:embed="rId3"/>
          <a:stretch>
            <a:fillRect/>
          </a:stretch>
        </p:blipFill>
        <p:spPr>
          <a:xfrm>
            <a:off x="7720264" y="1645442"/>
            <a:ext cx="2474517" cy="3138055"/>
          </a:xfrm>
          <a:prstGeom prst="rect">
            <a:avLst/>
          </a:prstGeom>
          <a:solidFill>
            <a:srgbClr val="FFFFFF">
              <a:shade val="85000"/>
            </a:srgbClr>
          </a:solidFill>
          <a:ln w="19050" cap="rnd">
            <a:solidFill>
              <a:schemeClr val="bg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7E79CAD2-0FB6-51BC-5A45-E3DA1C047153}"/>
              </a:ext>
            </a:extLst>
          </p:cNvPr>
          <p:cNvPicPr>
            <a:picLocks noChangeAspect="1"/>
          </p:cNvPicPr>
          <p:nvPr/>
        </p:nvPicPr>
        <p:blipFill>
          <a:blip r:embed="rId4"/>
          <a:stretch>
            <a:fillRect/>
          </a:stretch>
        </p:blipFill>
        <p:spPr>
          <a:xfrm>
            <a:off x="8608098" y="2552210"/>
            <a:ext cx="2776451" cy="3534415"/>
          </a:xfrm>
          <a:prstGeom prst="rect">
            <a:avLst/>
          </a:prstGeom>
          <a:solidFill>
            <a:srgbClr val="FFFFFF">
              <a:shade val="85000"/>
            </a:srgbClr>
          </a:solidFill>
          <a:ln w="1905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600E60C1-E595-F297-BC7B-2881573A104C}"/>
              </a:ext>
            </a:extLst>
          </p:cNvPr>
          <p:cNvSpPr txBox="1"/>
          <p:nvPr/>
        </p:nvSpPr>
        <p:spPr>
          <a:xfrm>
            <a:off x="156436" y="6253479"/>
            <a:ext cx="5558563" cy="369332"/>
          </a:xfrm>
          <a:prstGeom prst="rect">
            <a:avLst/>
          </a:prstGeom>
          <a:noFill/>
        </p:spPr>
        <p:txBody>
          <a:bodyPr wrap="square" rtlCol="0">
            <a:spAutoFit/>
          </a:bodyPr>
          <a:lstStyle/>
          <a:p>
            <a:pPr algn="ctr"/>
            <a:r>
              <a:rPr lang="en-US" dirty="0">
                <a:solidFill>
                  <a:schemeClr val="tx1">
                    <a:lumMod val="50000"/>
                    <a:lumOff val="50000"/>
                  </a:schemeClr>
                </a:solidFill>
              </a:rPr>
              <a:t>Find out more at </a:t>
            </a:r>
            <a:r>
              <a:rPr lang="en-US" dirty="0">
                <a:solidFill>
                  <a:schemeClr val="tx1">
                    <a:lumMod val="50000"/>
                    <a:lumOff val="50000"/>
                  </a:schemeClr>
                </a:solidFill>
                <a:hlinkClick r:id="rId5"/>
              </a:rPr>
              <a:t>www.amcp.org</a:t>
            </a:r>
            <a:r>
              <a:rPr lang="en-US" dirty="0">
                <a:solidFill>
                  <a:schemeClr val="tx1">
                    <a:lumMod val="50000"/>
                    <a:lumOff val="50000"/>
                  </a:schemeClr>
                </a:solidFill>
              </a:rPr>
              <a:t> Resource Center </a:t>
            </a:r>
          </a:p>
        </p:txBody>
      </p:sp>
      <p:sp>
        <p:nvSpPr>
          <p:cNvPr id="11" name="Rectangle 10">
            <a:extLst>
              <a:ext uri="{FF2B5EF4-FFF2-40B4-BE49-F238E27FC236}">
                <a16:creationId xmlns:a16="http://schemas.microsoft.com/office/drawing/2014/main" id="{EFA72D4A-CED6-4BC1-686C-0FBFDB454A9F}"/>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6637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67109F10-0BB6-644C-8F68-04D8C8D5A18D}"/>
              </a:ext>
            </a:extLst>
          </p:cNvPr>
          <p:cNvCxnSpPr>
            <a:cxnSpLocks/>
            <a:stCxn id="2" idx="2"/>
            <a:endCxn id="39" idx="0"/>
          </p:cNvCxnSpPr>
          <p:nvPr/>
        </p:nvCxnSpPr>
        <p:spPr>
          <a:xfrm flipH="1">
            <a:off x="3081572" y="3235921"/>
            <a:ext cx="7483" cy="2401193"/>
          </a:xfrm>
          <a:prstGeom prst="straightConnector1">
            <a:avLst/>
          </a:prstGeom>
          <a:ln>
            <a:solidFill>
              <a:srgbClr val="001F5B"/>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3600" dirty="0">
                <a:solidFill>
                  <a:schemeClr val="accent1">
                    <a:lumMod val="75000"/>
                  </a:schemeClr>
                </a:solidFill>
              </a:rPr>
              <a:t>Identify the </a:t>
            </a:r>
            <a:r>
              <a:rPr lang="en-US" dirty="0">
                <a:solidFill>
                  <a:schemeClr val="accent1">
                    <a:lumMod val="75000"/>
                  </a:schemeClr>
                </a:solidFill>
              </a:rPr>
              <a:t>Universe</a:t>
            </a:r>
            <a:endParaRPr lang="en-US" sz="3200" dirty="0">
              <a:solidFill>
                <a:schemeClr val="accent1">
                  <a:lumMod val="75000"/>
                </a:schemeClr>
              </a:solidFill>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7C582E7-35A9-6B43-BC22-436D5FF4C437}"/>
              </a:ext>
            </a:extLst>
          </p:cNvPr>
          <p:cNvGrpSpPr/>
          <p:nvPr/>
        </p:nvGrpSpPr>
        <p:grpSpPr>
          <a:xfrm>
            <a:off x="7211325" y="488025"/>
            <a:ext cx="2863403" cy="977249"/>
            <a:chOff x="2149469" y="2010136"/>
            <a:chExt cx="7644896" cy="2609122"/>
          </a:xfrm>
        </p:grpSpPr>
        <p:sp>
          <p:nvSpPr>
            <p:cNvPr id="18" name="Freeform: Shape 2569">
              <a:extLst>
                <a:ext uri="{FF2B5EF4-FFF2-40B4-BE49-F238E27FC236}">
                  <a16:creationId xmlns:a16="http://schemas.microsoft.com/office/drawing/2014/main" id="{6E61FE12-284F-FD4D-B92C-E433D309194C}"/>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19" name="Freeform: Shape 2570">
              <a:extLst>
                <a:ext uri="{FF2B5EF4-FFF2-40B4-BE49-F238E27FC236}">
                  <a16:creationId xmlns:a16="http://schemas.microsoft.com/office/drawing/2014/main" id="{9C09A70B-C818-BE49-9A76-D27ECA64337B}"/>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0" name="Freeform: Shape 2571">
              <a:extLst>
                <a:ext uri="{FF2B5EF4-FFF2-40B4-BE49-F238E27FC236}">
                  <a16:creationId xmlns:a16="http://schemas.microsoft.com/office/drawing/2014/main" id="{D6F00B11-D647-9742-8057-BF3315EEF3A1}"/>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1" name="Freeform: Shape 2572">
              <a:extLst>
                <a:ext uri="{FF2B5EF4-FFF2-40B4-BE49-F238E27FC236}">
                  <a16:creationId xmlns:a16="http://schemas.microsoft.com/office/drawing/2014/main" id="{BA63AD4D-A391-E241-9C08-93A11BA6B167}"/>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2" name="Freeform: Shape 2573">
              <a:extLst>
                <a:ext uri="{FF2B5EF4-FFF2-40B4-BE49-F238E27FC236}">
                  <a16:creationId xmlns:a16="http://schemas.microsoft.com/office/drawing/2014/main" id="{0E355AB8-846F-9144-B58F-F9B2C5227379}"/>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3" name="Freeform: Shape 2575">
              <a:extLst>
                <a:ext uri="{FF2B5EF4-FFF2-40B4-BE49-F238E27FC236}">
                  <a16:creationId xmlns:a16="http://schemas.microsoft.com/office/drawing/2014/main" id="{DCFFA4A9-C605-5448-9A42-D1840BBC3F5F}"/>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4" name="Freeform: Shape 2576">
              <a:extLst>
                <a:ext uri="{FF2B5EF4-FFF2-40B4-BE49-F238E27FC236}">
                  <a16:creationId xmlns:a16="http://schemas.microsoft.com/office/drawing/2014/main" id="{C62B477C-9915-0F41-AF84-1D08F0680C47}"/>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5" name="Freeform: Shape 2577">
              <a:extLst>
                <a:ext uri="{FF2B5EF4-FFF2-40B4-BE49-F238E27FC236}">
                  <a16:creationId xmlns:a16="http://schemas.microsoft.com/office/drawing/2014/main" id="{27560887-BE58-494F-8779-96C86BA98318}"/>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pic>
          <p:nvPicPr>
            <p:cNvPr id="26" name="Graphic 25" descr="Users with solid fill">
              <a:extLst>
                <a:ext uri="{FF2B5EF4-FFF2-40B4-BE49-F238E27FC236}">
                  <a16:creationId xmlns:a16="http://schemas.microsoft.com/office/drawing/2014/main" id="{F98DAEEF-7696-C244-BFF3-052DE1AEE7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3544" y="2784777"/>
              <a:ext cx="1009280" cy="1009280"/>
            </a:xfrm>
            <a:prstGeom prst="rect">
              <a:avLst/>
            </a:prstGeom>
          </p:spPr>
        </p:pic>
        <p:pic>
          <p:nvPicPr>
            <p:cNvPr id="27" name="Graphic 26" descr="Magnifying glass with solid fill">
              <a:extLst>
                <a:ext uri="{FF2B5EF4-FFF2-40B4-BE49-F238E27FC236}">
                  <a16:creationId xmlns:a16="http://schemas.microsoft.com/office/drawing/2014/main" id="{9B9FE993-AF09-8140-AAB1-9F05237375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0475" y="2776912"/>
              <a:ext cx="914400" cy="914400"/>
            </a:xfrm>
            <a:prstGeom prst="rect">
              <a:avLst/>
            </a:prstGeom>
          </p:spPr>
        </p:pic>
        <p:pic>
          <p:nvPicPr>
            <p:cNvPr id="28" name="Graphic 27" descr="Scribble with solid fill">
              <a:extLst>
                <a:ext uri="{FF2B5EF4-FFF2-40B4-BE49-F238E27FC236}">
                  <a16:creationId xmlns:a16="http://schemas.microsoft.com/office/drawing/2014/main" id="{EBB226FB-987A-4045-8CF8-BFCFB8A160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832" y="2776912"/>
              <a:ext cx="914400" cy="914400"/>
            </a:xfrm>
            <a:prstGeom prst="rect">
              <a:avLst/>
            </a:prstGeom>
          </p:spPr>
        </p:pic>
        <p:pic>
          <p:nvPicPr>
            <p:cNvPr id="29" name="Graphic 28" descr="Solar system with solid fill">
              <a:extLst>
                <a:ext uri="{FF2B5EF4-FFF2-40B4-BE49-F238E27FC236}">
                  <a16:creationId xmlns:a16="http://schemas.microsoft.com/office/drawing/2014/main" id="{8AF40F83-EBBE-B247-AE40-77EA35BBDC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2168" y="2774085"/>
              <a:ext cx="1005840" cy="1005840"/>
            </a:xfrm>
            <a:prstGeom prst="rect">
              <a:avLst/>
            </a:prstGeom>
          </p:spPr>
        </p:pic>
      </p:grpSp>
      <p:sp>
        <p:nvSpPr>
          <p:cNvPr id="2" name="Rectangle 1">
            <a:extLst>
              <a:ext uri="{FF2B5EF4-FFF2-40B4-BE49-F238E27FC236}">
                <a16:creationId xmlns:a16="http://schemas.microsoft.com/office/drawing/2014/main" id="{91536FB0-9DCD-9F43-84B9-B4EFE3B84DD6}"/>
              </a:ext>
            </a:extLst>
          </p:cNvPr>
          <p:cNvSpPr/>
          <p:nvPr/>
        </p:nvSpPr>
        <p:spPr>
          <a:xfrm>
            <a:off x="1523953" y="2806356"/>
            <a:ext cx="3130204" cy="429565"/>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N=178 articles</a:t>
            </a:r>
          </a:p>
        </p:txBody>
      </p:sp>
      <p:sp>
        <p:nvSpPr>
          <p:cNvPr id="5" name="TextBox 4">
            <a:extLst>
              <a:ext uri="{FF2B5EF4-FFF2-40B4-BE49-F238E27FC236}">
                <a16:creationId xmlns:a16="http://schemas.microsoft.com/office/drawing/2014/main" id="{C3E1B37C-A804-B943-BDD2-B1DC2447EE2A}"/>
              </a:ext>
            </a:extLst>
          </p:cNvPr>
          <p:cNvSpPr txBox="1"/>
          <p:nvPr/>
        </p:nvSpPr>
        <p:spPr>
          <a:xfrm>
            <a:off x="5117966" y="2711691"/>
            <a:ext cx="6461718" cy="1877437"/>
          </a:xfrm>
          <a:prstGeom prst="rect">
            <a:avLst/>
          </a:prstGeom>
          <a:noFill/>
          <a:ln>
            <a:noFill/>
          </a:ln>
        </p:spPr>
        <p:txBody>
          <a:bodyPr wrap="square" rtlCol="0">
            <a:spAutoFit/>
          </a:bodyPr>
          <a:lstStyle/>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Conducted literature search </a:t>
            </a:r>
            <a:r>
              <a:rPr lang="en-US" sz="1600" dirty="0">
                <a:solidFill>
                  <a:srgbClr val="001F5B"/>
                </a:solidFill>
                <a:latin typeface="Montserrat" pitchFamily="2" charset="77"/>
              </a:rPr>
              <a:t>to identify the most common words, phrases, and definitions associated with, or related to, value-based terms</a:t>
            </a:r>
          </a:p>
          <a:p>
            <a:pPr marL="285750" indent="-285750">
              <a:spcBef>
                <a:spcPts val="1200"/>
              </a:spcBef>
              <a:buClr>
                <a:srgbClr val="FDBE0E"/>
              </a:buClr>
              <a:buFont typeface="Arial" panose="020B0604020202020204" pitchFamily="34" charset="0"/>
              <a:buChar char="•"/>
            </a:pPr>
            <a:r>
              <a:rPr lang="en-US" sz="1600" dirty="0">
                <a:solidFill>
                  <a:srgbClr val="001F5B"/>
                </a:solidFill>
                <a:latin typeface="Montserrat" pitchFamily="2" charset="77"/>
              </a:rPr>
              <a:t>Criteria for literature review:</a:t>
            </a:r>
          </a:p>
          <a:p>
            <a:pPr marL="742950" lvl="1" indent="-285750">
              <a:buClr>
                <a:srgbClr val="FDBE0E"/>
              </a:buClr>
              <a:buFont typeface="System Font Regular"/>
              <a:buChar char="–"/>
            </a:pPr>
            <a:r>
              <a:rPr lang="en-US" sz="1400" dirty="0">
                <a:solidFill>
                  <a:srgbClr val="001F5B"/>
                </a:solidFill>
                <a:latin typeface="Montserrat" pitchFamily="2" charset="77"/>
              </a:rPr>
              <a:t>Published no later than September of 2016</a:t>
            </a:r>
          </a:p>
          <a:p>
            <a:pPr marL="742950" lvl="1" indent="-285750">
              <a:buClr>
                <a:srgbClr val="FDBE0E"/>
              </a:buClr>
              <a:buFont typeface="System Font Regular"/>
              <a:buChar char="–"/>
            </a:pPr>
            <a:r>
              <a:rPr lang="en-US" sz="1400" dirty="0">
                <a:solidFill>
                  <a:srgbClr val="001F5B"/>
                </a:solidFill>
                <a:latin typeface="Montserrat" pitchFamily="2" charset="77"/>
              </a:rPr>
              <a:t>Published in peer-reviewed journals or public domain information </a:t>
            </a:r>
          </a:p>
        </p:txBody>
      </p:sp>
      <p:sp>
        <p:nvSpPr>
          <p:cNvPr id="37" name="Rectangle 36">
            <a:extLst>
              <a:ext uri="{FF2B5EF4-FFF2-40B4-BE49-F238E27FC236}">
                <a16:creationId xmlns:a16="http://schemas.microsoft.com/office/drawing/2014/main" id="{5F38B139-76EB-5349-9D6B-AEC3AB9AEBE7}"/>
              </a:ext>
            </a:extLst>
          </p:cNvPr>
          <p:cNvSpPr/>
          <p:nvPr/>
        </p:nvSpPr>
        <p:spPr>
          <a:xfrm>
            <a:off x="1523953" y="3505217"/>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Text cleaning</a:t>
            </a:r>
          </a:p>
          <a:p>
            <a:pPr algn="ctr"/>
            <a:r>
              <a:rPr lang="en-US" sz="1200" dirty="0">
                <a:latin typeface="Montserrat" pitchFamily="2" charset="77"/>
              </a:rPr>
              <a:t>Remove punctuation and lemmatize words</a:t>
            </a:r>
          </a:p>
        </p:txBody>
      </p:sp>
      <p:sp>
        <p:nvSpPr>
          <p:cNvPr id="38" name="Rectangle 37">
            <a:extLst>
              <a:ext uri="{FF2B5EF4-FFF2-40B4-BE49-F238E27FC236}">
                <a16:creationId xmlns:a16="http://schemas.microsoft.com/office/drawing/2014/main" id="{62502D4E-3215-4942-A49C-13E16DD5CD61}"/>
              </a:ext>
            </a:extLst>
          </p:cNvPr>
          <p:cNvSpPr/>
          <p:nvPr/>
        </p:nvSpPr>
        <p:spPr>
          <a:xfrm>
            <a:off x="1516470" y="4571165"/>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Term document matrix </a:t>
            </a:r>
            <a:r>
              <a:rPr lang="en-US" sz="1200" dirty="0">
                <a:latin typeface="Montserrat" pitchFamily="2" charset="77"/>
              </a:rPr>
              <a:t>Terms by paragraph for refined analysis</a:t>
            </a:r>
          </a:p>
        </p:txBody>
      </p:sp>
      <p:sp>
        <p:nvSpPr>
          <p:cNvPr id="39" name="Rectangle 38">
            <a:extLst>
              <a:ext uri="{FF2B5EF4-FFF2-40B4-BE49-F238E27FC236}">
                <a16:creationId xmlns:a16="http://schemas.microsoft.com/office/drawing/2014/main" id="{B1D2FAF0-2A2A-AB43-AD23-0E5644F30A8D}"/>
              </a:ext>
            </a:extLst>
          </p:cNvPr>
          <p:cNvSpPr/>
          <p:nvPr/>
        </p:nvSpPr>
        <p:spPr>
          <a:xfrm>
            <a:off x="1516470" y="5637114"/>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Use TDM to generate </a:t>
            </a:r>
          </a:p>
          <a:p>
            <a:pPr algn="ctr"/>
            <a:r>
              <a:rPr lang="en-US" sz="1600" b="1" dirty="0">
                <a:latin typeface="Montserrat" pitchFamily="2" charset="77"/>
              </a:rPr>
              <a:t>Word Correlations</a:t>
            </a:r>
            <a:endParaRPr lang="en-US" sz="1200" dirty="0">
              <a:latin typeface="Montserrat" pitchFamily="2" charset="77"/>
            </a:endParaRPr>
          </a:p>
        </p:txBody>
      </p:sp>
      <p:sp>
        <p:nvSpPr>
          <p:cNvPr id="7" name="TextBox 6">
            <a:extLst>
              <a:ext uri="{FF2B5EF4-FFF2-40B4-BE49-F238E27FC236}">
                <a16:creationId xmlns:a16="http://schemas.microsoft.com/office/drawing/2014/main" id="{74043214-B869-C647-8725-1CEC1AE9022D}"/>
              </a:ext>
            </a:extLst>
          </p:cNvPr>
          <p:cNvSpPr txBox="1"/>
          <p:nvPr/>
        </p:nvSpPr>
        <p:spPr>
          <a:xfrm>
            <a:off x="780530" y="2286836"/>
            <a:ext cx="1975221" cy="400110"/>
          </a:xfrm>
          <a:prstGeom prst="rect">
            <a:avLst/>
          </a:prstGeom>
          <a:noFill/>
        </p:spPr>
        <p:txBody>
          <a:bodyPr wrap="none" rtlCol="0">
            <a:spAutoFit/>
          </a:bodyPr>
          <a:lstStyle/>
          <a:p>
            <a:r>
              <a:rPr lang="en-US" sz="2000" b="1" dirty="0">
                <a:solidFill>
                  <a:srgbClr val="8CC552"/>
                </a:solidFill>
                <a:latin typeface="Montserrat" pitchFamily="2" charset="77"/>
              </a:rPr>
              <a:t>Methodology</a:t>
            </a:r>
          </a:p>
        </p:txBody>
      </p:sp>
      <p:sp>
        <p:nvSpPr>
          <p:cNvPr id="40" name="TextBox 39">
            <a:extLst>
              <a:ext uri="{FF2B5EF4-FFF2-40B4-BE49-F238E27FC236}">
                <a16:creationId xmlns:a16="http://schemas.microsoft.com/office/drawing/2014/main" id="{343D7638-6481-4B4B-A1C9-942D01734772}"/>
              </a:ext>
            </a:extLst>
          </p:cNvPr>
          <p:cNvSpPr txBox="1"/>
          <p:nvPr/>
        </p:nvSpPr>
        <p:spPr>
          <a:xfrm>
            <a:off x="780531" y="1598678"/>
            <a:ext cx="9892452" cy="646331"/>
          </a:xfrm>
          <a:prstGeom prst="rect">
            <a:avLst/>
          </a:prstGeom>
          <a:noFill/>
        </p:spPr>
        <p:txBody>
          <a:bodyPr wrap="none" rtlCol="0">
            <a:spAutoFit/>
          </a:bodyPr>
          <a:lstStyle/>
          <a:p>
            <a:r>
              <a:rPr lang="en-US" sz="2000" b="1" dirty="0">
                <a:solidFill>
                  <a:srgbClr val="109EC6"/>
                </a:solidFill>
                <a:latin typeface="Montserrat" pitchFamily="2" charset="77"/>
              </a:rPr>
              <a:t>Objective</a:t>
            </a:r>
          </a:p>
          <a:p>
            <a:r>
              <a:rPr lang="en-US" sz="1600" dirty="0">
                <a:solidFill>
                  <a:schemeClr val="bg2">
                    <a:lumMod val="50000"/>
                  </a:schemeClr>
                </a:solidFill>
                <a:latin typeface="Montserrat Light" pitchFamily="2" charset="77"/>
              </a:rPr>
              <a:t>Amass value-based contracting terms to complete analysis and consensus with more credibility</a:t>
            </a:r>
            <a:endParaRPr lang="en-US" sz="1400" dirty="0">
              <a:solidFill>
                <a:schemeClr val="bg2">
                  <a:lumMod val="50000"/>
                </a:schemeClr>
              </a:solidFill>
              <a:latin typeface="Montserrat Light" pitchFamily="2" charset="77"/>
            </a:endParaRPr>
          </a:p>
        </p:txBody>
      </p:sp>
    </p:spTree>
    <p:extLst>
      <p:ext uri="{BB962C8B-B14F-4D97-AF65-F5344CB8AC3E}">
        <p14:creationId xmlns:p14="http://schemas.microsoft.com/office/powerpoint/2010/main" val="13183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0FC5E75A-9D3D-0043-BD46-6C86C40571C8}"/>
              </a:ext>
            </a:extLst>
          </p:cNvPr>
          <p:cNvCxnSpPr>
            <a:cxnSpLocks/>
          </p:cNvCxnSpPr>
          <p:nvPr/>
        </p:nvCxnSpPr>
        <p:spPr>
          <a:xfrm flipH="1">
            <a:off x="3081572" y="3235921"/>
            <a:ext cx="7483" cy="2401193"/>
          </a:xfrm>
          <a:prstGeom prst="straightConnector1">
            <a:avLst/>
          </a:prstGeom>
          <a:ln>
            <a:solidFill>
              <a:srgbClr val="001F5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7C582E7-35A9-6B43-BC22-436D5FF4C437}"/>
              </a:ext>
            </a:extLst>
          </p:cNvPr>
          <p:cNvGrpSpPr/>
          <p:nvPr/>
        </p:nvGrpSpPr>
        <p:grpSpPr>
          <a:xfrm>
            <a:off x="7211325" y="488025"/>
            <a:ext cx="2863403" cy="977249"/>
            <a:chOff x="2149469" y="2010136"/>
            <a:chExt cx="7644896" cy="2609122"/>
          </a:xfrm>
        </p:grpSpPr>
        <p:sp>
          <p:nvSpPr>
            <p:cNvPr id="18" name="Freeform: Shape 2569">
              <a:extLst>
                <a:ext uri="{FF2B5EF4-FFF2-40B4-BE49-F238E27FC236}">
                  <a16:creationId xmlns:a16="http://schemas.microsoft.com/office/drawing/2014/main" id="{6E61FE12-284F-FD4D-B92C-E433D309194C}"/>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19" name="Freeform: Shape 2570">
              <a:extLst>
                <a:ext uri="{FF2B5EF4-FFF2-40B4-BE49-F238E27FC236}">
                  <a16:creationId xmlns:a16="http://schemas.microsoft.com/office/drawing/2014/main" id="{9C09A70B-C818-BE49-9A76-D27ECA64337B}"/>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0" name="Freeform: Shape 2571">
              <a:extLst>
                <a:ext uri="{FF2B5EF4-FFF2-40B4-BE49-F238E27FC236}">
                  <a16:creationId xmlns:a16="http://schemas.microsoft.com/office/drawing/2014/main" id="{D6F00B11-D647-9742-8057-BF3315EEF3A1}"/>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1" name="Freeform: Shape 2572">
              <a:extLst>
                <a:ext uri="{FF2B5EF4-FFF2-40B4-BE49-F238E27FC236}">
                  <a16:creationId xmlns:a16="http://schemas.microsoft.com/office/drawing/2014/main" id="{BA63AD4D-A391-E241-9C08-93A11BA6B167}"/>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2" name="Freeform: Shape 2573">
              <a:extLst>
                <a:ext uri="{FF2B5EF4-FFF2-40B4-BE49-F238E27FC236}">
                  <a16:creationId xmlns:a16="http://schemas.microsoft.com/office/drawing/2014/main" id="{0E355AB8-846F-9144-B58F-F9B2C5227379}"/>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3" name="Freeform: Shape 2575">
              <a:extLst>
                <a:ext uri="{FF2B5EF4-FFF2-40B4-BE49-F238E27FC236}">
                  <a16:creationId xmlns:a16="http://schemas.microsoft.com/office/drawing/2014/main" id="{DCFFA4A9-C605-5448-9A42-D1840BBC3F5F}"/>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4" name="Freeform: Shape 2576">
              <a:extLst>
                <a:ext uri="{FF2B5EF4-FFF2-40B4-BE49-F238E27FC236}">
                  <a16:creationId xmlns:a16="http://schemas.microsoft.com/office/drawing/2014/main" id="{C62B477C-9915-0F41-AF84-1D08F0680C47}"/>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5" name="Freeform: Shape 2577">
              <a:extLst>
                <a:ext uri="{FF2B5EF4-FFF2-40B4-BE49-F238E27FC236}">
                  <a16:creationId xmlns:a16="http://schemas.microsoft.com/office/drawing/2014/main" id="{27560887-BE58-494F-8779-96C86BA98318}"/>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pic>
          <p:nvPicPr>
            <p:cNvPr id="26" name="Graphic 25" descr="Users with solid fill">
              <a:extLst>
                <a:ext uri="{FF2B5EF4-FFF2-40B4-BE49-F238E27FC236}">
                  <a16:creationId xmlns:a16="http://schemas.microsoft.com/office/drawing/2014/main" id="{F98DAEEF-7696-C244-BFF3-052DE1AEE7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3544" y="2784777"/>
              <a:ext cx="1009280" cy="1009280"/>
            </a:xfrm>
            <a:prstGeom prst="rect">
              <a:avLst/>
            </a:prstGeom>
          </p:spPr>
        </p:pic>
        <p:pic>
          <p:nvPicPr>
            <p:cNvPr id="27" name="Graphic 26" descr="Magnifying glass with solid fill">
              <a:extLst>
                <a:ext uri="{FF2B5EF4-FFF2-40B4-BE49-F238E27FC236}">
                  <a16:creationId xmlns:a16="http://schemas.microsoft.com/office/drawing/2014/main" id="{9B9FE993-AF09-8140-AAB1-9F05237375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0475" y="2776912"/>
              <a:ext cx="914400" cy="914400"/>
            </a:xfrm>
            <a:prstGeom prst="rect">
              <a:avLst/>
            </a:prstGeom>
          </p:spPr>
        </p:pic>
        <p:pic>
          <p:nvPicPr>
            <p:cNvPr id="28" name="Graphic 27" descr="Scribble with solid fill">
              <a:extLst>
                <a:ext uri="{FF2B5EF4-FFF2-40B4-BE49-F238E27FC236}">
                  <a16:creationId xmlns:a16="http://schemas.microsoft.com/office/drawing/2014/main" id="{EBB226FB-987A-4045-8CF8-BFCFB8A160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832" y="2776912"/>
              <a:ext cx="914400" cy="914400"/>
            </a:xfrm>
            <a:prstGeom prst="rect">
              <a:avLst/>
            </a:prstGeom>
          </p:spPr>
        </p:pic>
        <p:pic>
          <p:nvPicPr>
            <p:cNvPr id="29" name="Graphic 28" descr="Solar system with solid fill">
              <a:extLst>
                <a:ext uri="{FF2B5EF4-FFF2-40B4-BE49-F238E27FC236}">
                  <a16:creationId xmlns:a16="http://schemas.microsoft.com/office/drawing/2014/main" id="{8AF40F83-EBBE-B247-AE40-77EA35BBDC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2168" y="2774085"/>
              <a:ext cx="1005840" cy="1005840"/>
            </a:xfrm>
            <a:prstGeom prst="rect">
              <a:avLst/>
            </a:prstGeom>
          </p:spPr>
        </p:pic>
      </p:grpSp>
      <p:sp>
        <p:nvSpPr>
          <p:cNvPr id="2" name="Rectangle 1">
            <a:extLst>
              <a:ext uri="{FF2B5EF4-FFF2-40B4-BE49-F238E27FC236}">
                <a16:creationId xmlns:a16="http://schemas.microsoft.com/office/drawing/2014/main" id="{91536FB0-9DCD-9F43-84B9-B4EFE3B84DD6}"/>
              </a:ext>
            </a:extLst>
          </p:cNvPr>
          <p:cNvSpPr/>
          <p:nvPr/>
        </p:nvSpPr>
        <p:spPr>
          <a:xfrm>
            <a:off x="1523953" y="2806356"/>
            <a:ext cx="3130204" cy="4295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N=178 articles</a:t>
            </a:r>
          </a:p>
        </p:txBody>
      </p:sp>
      <p:sp>
        <p:nvSpPr>
          <p:cNvPr id="37" name="Rectangle 36">
            <a:extLst>
              <a:ext uri="{FF2B5EF4-FFF2-40B4-BE49-F238E27FC236}">
                <a16:creationId xmlns:a16="http://schemas.microsoft.com/office/drawing/2014/main" id="{5F38B139-76EB-5349-9D6B-AEC3AB9AEBE7}"/>
              </a:ext>
            </a:extLst>
          </p:cNvPr>
          <p:cNvSpPr/>
          <p:nvPr/>
        </p:nvSpPr>
        <p:spPr>
          <a:xfrm>
            <a:off x="1523953" y="3505217"/>
            <a:ext cx="3130204" cy="796652"/>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Text cleaning</a:t>
            </a:r>
          </a:p>
          <a:p>
            <a:pPr algn="ctr"/>
            <a:r>
              <a:rPr lang="en-US" sz="1200" dirty="0">
                <a:latin typeface="Montserrat" pitchFamily="2" charset="77"/>
              </a:rPr>
              <a:t>Remove punctuation and lemmatize words</a:t>
            </a:r>
          </a:p>
        </p:txBody>
      </p:sp>
      <p:sp>
        <p:nvSpPr>
          <p:cNvPr id="38" name="Rectangle 37">
            <a:extLst>
              <a:ext uri="{FF2B5EF4-FFF2-40B4-BE49-F238E27FC236}">
                <a16:creationId xmlns:a16="http://schemas.microsoft.com/office/drawing/2014/main" id="{62502D4E-3215-4942-A49C-13E16DD5CD61}"/>
              </a:ext>
            </a:extLst>
          </p:cNvPr>
          <p:cNvSpPr/>
          <p:nvPr/>
        </p:nvSpPr>
        <p:spPr>
          <a:xfrm>
            <a:off x="1516470" y="4571165"/>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Term document matrix </a:t>
            </a:r>
            <a:r>
              <a:rPr lang="en-US" sz="1200" dirty="0">
                <a:latin typeface="Montserrat" pitchFamily="2" charset="77"/>
              </a:rPr>
              <a:t>Terms by paragraph for refined analysis</a:t>
            </a:r>
          </a:p>
        </p:txBody>
      </p:sp>
      <p:sp>
        <p:nvSpPr>
          <p:cNvPr id="39" name="Rectangle 38">
            <a:extLst>
              <a:ext uri="{FF2B5EF4-FFF2-40B4-BE49-F238E27FC236}">
                <a16:creationId xmlns:a16="http://schemas.microsoft.com/office/drawing/2014/main" id="{B1D2FAF0-2A2A-AB43-AD23-0E5644F30A8D}"/>
              </a:ext>
            </a:extLst>
          </p:cNvPr>
          <p:cNvSpPr/>
          <p:nvPr/>
        </p:nvSpPr>
        <p:spPr>
          <a:xfrm>
            <a:off x="1516470" y="5637114"/>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Use TDM to generate </a:t>
            </a:r>
          </a:p>
          <a:p>
            <a:pPr algn="ctr"/>
            <a:r>
              <a:rPr lang="en-US" sz="1600" b="1" dirty="0">
                <a:latin typeface="Montserrat" pitchFamily="2" charset="77"/>
              </a:rPr>
              <a:t>Word Correlations</a:t>
            </a:r>
            <a:endParaRPr lang="en-US" sz="1200" dirty="0">
              <a:latin typeface="Montserrat" pitchFamily="2" charset="77"/>
            </a:endParaRPr>
          </a:p>
        </p:txBody>
      </p:sp>
      <p:sp>
        <p:nvSpPr>
          <p:cNvPr id="41" name="TextBox 40">
            <a:extLst>
              <a:ext uri="{FF2B5EF4-FFF2-40B4-BE49-F238E27FC236}">
                <a16:creationId xmlns:a16="http://schemas.microsoft.com/office/drawing/2014/main" id="{A67DF7F2-7605-D84C-8DA2-BC4FBF7922B7}"/>
              </a:ext>
            </a:extLst>
          </p:cNvPr>
          <p:cNvSpPr txBox="1"/>
          <p:nvPr/>
        </p:nvSpPr>
        <p:spPr>
          <a:xfrm>
            <a:off x="780531" y="1598678"/>
            <a:ext cx="9892452" cy="646331"/>
          </a:xfrm>
          <a:prstGeom prst="rect">
            <a:avLst/>
          </a:prstGeom>
          <a:noFill/>
        </p:spPr>
        <p:txBody>
          <a:bodyPr wrap="none" rtlCol="0">
            <a:spAutoFit/>
          </a:bodyPr>
          <a:lstStyle/>
          <a:p>
            <a:r>
              <a:rPr lang="en-US" sz="2000" b="1" dirty="0">
                <a:solidFill>
                  <a:srgbClr val="109EC6"/>
                </a:solidFill>
                <a:latin typeface="Montserrat" pitchFamily="2" charset="77"/>
              </a:rPr>
              <a:t>Objective</a:t>
            </a:r>
          </a:p>
          <a:p>
            <a:r>
              <a:rPr lang="en-US" sz="1600" dirty="0">
                <a:solidFill>
                  <a:schemeClr val="bg2">
                    <a:lumMod val="50000"/>
                  </a:schemeClr>
                </a:solidFill>
                <a:latin typeface="Montserrat Light" pitchFamily="2" charset="77"/>
              </a:rPr>
              <a:t>Amass value-based contracting terms to complete analysis and consensus with more credibility</a:t>
            </a:r>
            <a:endParaRPr lang="en-US" sz="1400" dirty="0">
              <a:solidFill>
                <a:schemeClr val="bg2">
                  <a:lumMod val="50000"/>
                </a:schemeClr>
              </a:solidFill>
              <a:latin typeface="Montserrat Light" pitchFamily="2" charset="77"/>
            </a:endParaRPr>
          </a:p>
        </p:txBody>
      </p:sp>
      <p:sp>
        <p:nvSpPr>
          <p:cNvPr id="30" name="TextBox 29">
            <a:extLst>
              <a:ext uri="{FF2B5EF4-FFF2-40B4-BE49-F238E27FC236}">
                <a16:creationId xmlns:a16="http://schemas.microsoft.com/office/drawing/2014/main" id="{EE4C7FC9-34F8-C242-A8A6-5B4EA88B36AC}"/>
              </a:ext>
            </a:extLst>
          </p:cNvPr>
          <p:cNvSpPr txBox="1"/>
          <p:nvPr/>
        </p:nvSpPr>
        <p:spPr>
          <a:xfrm>
            <a:off x="780530" y="2286836"/>
            <a:ext cx="1975221" cy="400110"/>
          </a:xfrm>
          <a:prstGeom prst="rect">
            <a:avLst/>
          </a:prstGeom>
          <a:noFill/>
        </p:spPr>
        <p:txBody>
          <a:bodyPr wrap="none" rtlCol="0">
            <a:spAutoFit/>
          </a:bodyPr>
          <a:lstStyle/>
          <a:p>
            <a:r>
              <a:rPr lang="en-US" sz="2000" b="1" dirty="0">
                <a:solidFill>
                  <a:srgbClr val="8CC552"/>
                </a:solidFill>
                <a:latin typeface="Montserrat" pitchFamily="2" charset="77"/>
              </a:rPr>
              <a:t>Methodology</a:t>
            </a:r>
          </a:p>
        </p:txBody>
      </p:sp>
      <p:sp>
        <p:nvSpPr>
          <p:cNvPr id="31" name="TextBox 30">
            <a:extLst>
              <a:ext uri="{FF2B5EF4-FFF2-40B4-BE49-F238E27FC236}">
                <a16:creationId xmlns:a16="http://schemas.microsoft.com/office/drawing/2014/main" id="{8D7B3C89-0C7F-3446-8918-C85A4D77BE56}"/>
              </a:ext>
            </a:extLst>
          </p:cNvPr>
          <p:cNvSpPr txBox="1"/>
          <p:nvPr/>
        </p:nvSpPr>
        <p:spPr>
          <a:xfrm>
            <a:off x="5117966" y="2711691"/>
            <a:ext cx="6461718" cy="2339102"/>
          </a:xfrm>
          <a:prstGeom prst="rect">
            <a:avLst/>
          </a:prstGeom>
          <a:noFill/>
          <a:ln>
            <a:noFill/>
          </a:ln>
        </p:spPr>
        <p:txBody>
          <a:bodyPr wrap="square" rtlCol="0">
            <a:spAutoFit/>
          </a:bodyPr>
          <a:lstStyle/>
          <a:p>
            <a:pPr marL="285750" indent="-285750">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Refined inputs </a:t>
            </a:r>
            <a:r>
              <a:rPr lang="en-US" dirty="0">
                <a:solidFill>
                  <a:srgbClr val="001F5B"/>
                </a:solidFill>
                <a:latin typeface="Montserrat" pitchFamily="2" charset="77"/>
              </a:rPr>
              <a:t>so only necessary text is included (remove title, abstract, and references)</a:t>
            </a:r>
          </a:p>
          <a:p>
            <a:pPr marL="285750" indent="-285750">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Eliminated unnecessary words </a:t>
            </a:r>
            <a:r>
              <a:rPr lang="en-US" dirty="0">
                <a:solidFill>
                  <a:srgbClr val="001F5B"/>
                </a:solidFill>
                <a:latin typeface="Montserrat" pitchFamily="2" charset="77"/>
              </a:rPr>
              <a:t>(a/and/the/etc.) and words inconclusive for analysis</a:t>
            </a:r>
          </a:p>
          <a:p>
            <a:pPr marL="285750" indent="-285750">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Lemmatized words</a:t>
            </a:r>
            <a:r>
              <a:rPr lang="en-US" dirty="0">
                <a:solidFill>
                  <a:srgbClr val="001F5B"/>
                </a:solidFill>
                <a:latin typeface="Montserrat" pitchFamily="2" charset="77"/>
              </a:rPr>
              <a:t> so that all variations of a word are standardized to a single sense (run/running/ran -&gt; run)</a:t>
            </a:r>
          </a:p>
        </p:txBody>
      </p:sp>
      <p:sp>
        <p:nvSpPr>
          <p:cNvPr id="33" name="Title 5">
            <a:extLst>
              <a:ext uri="{FF2B5EF4-FFF2-40B4-BE49-F238E27FC236}">
                <a16:creationId xmlns:a16="http://schemas.microsoft.com/office/drawing/2014/main" id="{8E76C5FC-5E83-B3A5-315D-C8DF50C1E134}"/>
              </a:ext>
            </a:extLst>
          </p:cNvPr>
          <p:cNvSpPr>
            <a:spLocks noGrp="1"/>
          </p:cNvSpPr>
          <p:nvPr>
            <p:ph type="title"/>
          </p:nvPr>
        </p:nvSpPr>
        <p:spPr>
          <a:xfrm>
            <a:off x="822325" y="685800"/>
            <a:ext cx="8842375" cy="581025"/>
          </a:xfrm>
        </p:spPr>
        <p:txBody>
          <a:bodyPr/>
          <a:lstStyle/>
          <a:p>
            <a:r>
              <a:rPr lang="en-US" sz="3600" dirty="0">
                <a:solidFill>
                  <a:schemeClr val="accent1">
                    <a:lumMod val="75000"/>
                  </a:schemeClr>
                </a:solidFill>
              </a:rPr>
              <a:t>Identify the </a:t>
            </a:r>
            <a:r>
              <a:rPr lang="en-US" dirty="0">
                <a:solidFill>
                  <a:schemeClr val="accent1">
                    <a:lumMod val="75000"/>
                  </a:schemeClr>
                </a:solidFill>
              </a:rPr>
              <a:t>Universe</a:t>
            </a:r>
            <a:endParaRPr lang="en-US" sz="3200" dirty="0">
              <a:solidFill>
                <a:schemeClr val="accent1">
                  <a:lumMod val="75000"/>
                </a:schemeClr>
              </a:solidFill>
            </a:endParaRPr>
          </a:p>
        </p:txBody>
      </p:sp>
    </p:spTree>
    <p:extLst>
      <p:ext uri="{BB962C8B-B14F-4D97-AF65-F5344CB8AC3E}">
        <p14:creationId xmlns:p14="http://schemas.microsoft.com/office/powerpoint/2010/main" val="355900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a:extLst>
              <a:ext uri="{FF2B5EF4-FFF2-40B4-BE49-F238E27FC236}">
                <a16:creationId xmlns:a16="http://schemas.microsoft.com/office/drawing/2014/main" id="{595EB525-649D-3C4D-9AE0-BF35DDCB6830}"/>
              </a:ext>
            </a:extLst>
          </p:cNvPr>
          <p:cNvCxnSpPr>
            <a:cxnSpLocks/>
          </p:cNvCxnSpPr>
          <p:nvPr/>
        </p:nvCxnSpPr>
        <p:spPr>
          <a:xfrm flipH="1">
            <a:off x="3081572" y="3235921"/>
            <a:ext cx="7483" cy="2401193"/>
          </a:xfrm>
          <a:prstGeom prst="straightConnector1">
            <a:avLst/>
          </a:prstGeom>
          <a:ln>
            <a:solidFill>
              <a:srgbClr val="001F5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1536FB0-9DCD-9F43-84B9-B4EFE3B84DD6}"/>
              </a:ext>
            </a:extLst>
          </p:cNvPr>
          <p:cNvSpPr/>
          <p:nvPr/>
        </p:nvSpPr>
        <p:spPr>
          <a:xfrm>
            <a:off x="1523953" y="2806356"/>
            <a:ext cx="3130204" cy="4295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N=178 articles</a:t>
            </a:r>
          </a:p>
        </p:txBody>
      </p:sp>
      <p:sp>
        <p:nvSpPr>
          <p:cNvPr id="37" name="Rectangle 36">
            <a:extLst>
              <a:ext uri="{FF2B5EF4-FFF2-40B4-BE49-F238E27FC236}">
                <a16:creationId xmlns:a16="http://schemas.microsoft.com/office/drawing/2014/main" id="{5F38B139-76EB-5349-9D6B-AEC3AB9AEBE7}"/>
              </a:ext>
            </a:extLst>
          </p:cNvPr>
          <p:cNvSpPr/>
          <p:nvPr/>
        </p:nvSpPr>
        <p:spPr>
          <a:xfrm>
            <a:off x="1523953" y="3505217"/>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Text cleaning</a:t>
            </a:r>
          </a:p>
          <a:p>
            <a:pPr algn="ctr"/>
            <a:r>
              <a:rPr lang="en-US" sz="1200" dirty="0">
                <a:latin typeface="Montserrat" pitchFamily="2" charset="77"/>
              </a:rPr>
              <a:t>Remove punctuation and lemmatize words</a:t>
            </a:r>
          </a:p>
        </p:txBody>
      </p:sp>
      <p:sp>
        <p:nvSpPr>
          <p:cNvPr id="38" name="Rectangle 37">
            <a:extLst>
              <a:ext uri="{FF2B5EF4-FFF2-40B4-BE49-F238E27FC236}">
                <a16:creationId xmlns:a16="http://schemas.microsoft.com/office/drawing/2014/main" id="{62502D4E-3215-4942-A49C-13E16DD5CD61}"/>
              </a:ext>
            </a:extLst>
          </p:cNvPr>
          <p:cNvSpPr/>
          <p:nvPr/>
        </p:nvSpPr>
        <p:spPr>
          <a:xfrm>
            <a:off x="1516470" y="4571165"/>
            <a:ext cx="3130204" cy="796652"/>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Term document matrix </a:t>
            </a:r>
            <a:r>
              <a:rPr lang="en-US" sz="1200" dirty="0">
                <a:latin typeface="Montserrat" pitchFamily="2" charset="77"/>
              </a:rPr>
              <a:t>Terms by paragraph for refined analysis</a:t>
            </a:r>
          </a:p>
        </p:txBody>
      </p:sp>
      <p:sp>
        <p:nvSpPr>
          <p:cNvPr id="39" name="Rectangle 38">
            <a:extLst>
              <a:ext uri="{FF2B5EF4-FFF2-40B4-BE49-F238E27FC236}">
                <a16:creationId xmlns:a16="http://schemas.microsoft.com/office/drawing/2014/main" id="{B1D2FAF0-2A2A-AB43-AD23-0E5644F30A8D}"/>
              </a:ext>
            </a:extLst>
          </p:cNvPr>
          <p:cNvSpPr/>
          <p:nvPr/>
        </p:nvSpPr>
        <p:spPr>
          <a:xfrm>
            <a:off x="1516470" y="5637114"/>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Use TDM to generate </a:t>
            </a:r>
          </a:p>
          <a:p>
            <a:pPr algn="ctr"/>
            <a:r>
              <a:rPr lang="en-US" sz="1600" b="1" dirty="0">
                <a:latin typeface="Montserrat" pitchFamily="2" charset="77"/>
              </a:rPr>
              <a:t>Word Correlations</a:t>
            </a:r>
            <a:endParaRPr lang="en-US" sz="1200" dirty="0">
              <a:latin typeface="Montserrat" pitchFamily="2" charset="77"/>
            </a:endParaRPr>
          </a:p>
        </p:txBody>
      </p:sp>
      <p:pic>
        <p:nvPicPr>
          <p:cNvPr id="34" name="Picture 33" descr="Calendar&#10;&#10;Description automatically generated">
            <a:extLst>
              <a:ext uri="{FF2B5EF4-FFF2-40B4-BE49-F238E27FC236}">
                <a16:creationId xmlns:a16="http://schemas.microsoft.com/office/drawing/2014/main" id="{0A87C7DD-54F4-1F46-92FD-4BF3E45B6044}"/>
              </a:ext>
            </a:extLst>
          </p:cNvPr>
          <p:cNvPicPr>
            <a:picLocks noChangeAspect="1"/>
          </p:cNvPicPr>
          <p:nvPr/>
        </p:nvPicPr>
        <p:blipFill>
          <a:blip r:embed="rId3"/>
          <a:stretch>
            <a:fillRect/>
          </a:stretch>
        </p:blipFill>
        <p:spPr>
          <a:xfrm>
            <a:off x="5616338" y="4261302"/>
            <a:ext cx="5046805" cy="2302488"/>
          </a:xfrm>
          <a:prstGeom prst="rect">
            <a:avLst/>
          </a:prstGeom>
        </p:spPr>
      </p:pic>
      <p:grpSp>
        <p:nvGrpSpPr>
          <p:cNvPr id="62" name="Group 61">
            <a:extLst>
              <a:ext uri="{FF2B5EF4-FFF2-40B4-BE49-F238E27FC236}">
                <a16:creationId xmlns:a16="http://schemas.microsoft.com/office/drawing/2014/main" id="{B861A539-2B8E-A249-9D79-CC853F42C7E4}"/>
              </a:ext>
            </a:extLst>
          </p:cNvPr>
          <p:cNvGrpSpPr/>
          <p:nvPr/>
        </p:nvGrpSpPr>
        <p:grpSpPr>
          <a:xfrm>
            <a:off x="7211325" y="488025"/>
            <a:ext cx="2863403" cy="977249"/>
            <a:chOff x="2149469" y="2010136"/>
            <a:chExt cx="7644896" cy="2609122"/>
          </a:xfrm>
        </p:grpSpPr>
        <p:sp>
          <p:nvSpPr>
            <p:cNvPr id="63" name="Freeform: Shape 2569">
              <a:extLst>
                <a:ext uri="{FF2B5EF4-FFF2-40B4-BE49-F238E27FC236}">
                  <a16:creationId xmlns:a16="http://schemas.microsoft.com/office/drawing/2014/main" id="{C8977F4E-230E-EB4F-B35F-AC65FE82014C}"/>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64" name="Freeform: Shape 2570">
              <a:extLst>
                <a:ext uri="{FF2B5EF4-FFF2-40B4-BE49-F238E27FC236}">
                  <a16:creationId xmlns:a16="http://schemas.microsoft.com/office/drawing/2014/main" id="{6AF651C5-8FEA-974B-8A60-7F2BF5D05147}"/>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65" name="Freeform: Shape 2571">
              <a:extLst>
                <a:ext uri="{FF2B5EF4-FFF2-40B4-BE49-F238E27FC236}">
                  <a16:creationId xmlns:a16="http://schemas.microsoft.com/office/drawing/2014/main" id="{1F7F4DED-75B5-064A-B7A0-028957E1D433}"/>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66" name="Freeform: Shape 2572">
              <a:extLst>
                <a:ext uri="{FF2B5EF4-FFF2-40B4-BE49-F238E27FC236}">
                  <a16:creationId xmlns:a16="http://schemas.microsoft.com/office/drawing/2014/main" id="{D6707856-E5F8-DB40-AE1C-5B448B6DDCCC}"/>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67" name="Freeform: Shape 2573">
              <a:extLst>
                <a:ext uri="{FF2B5EF4-FFF2-40B4-BE49-F238E27FC236}">
                  <a16:creationId xmlns:a16="http://schemas.microsoft.com/office/drawing/2014/main" id="{FC6C80A7-2888-544D-B8BB-11625FC0126F}"/>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68" name="Freeform: Shape 2575">
              <a:extLst>
                <a:ext uri="{FF2B5EF4-FFF2-40B4-BE49-F238E27FC236}">
                  <a16:creationId xmlns:a16="http://schemas.microsoft.com/office/drawing/2014/main" id="{27EBF280-5355-EA4B-B331-616DE2FD99B0}"/>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69" name="Freeform: Shape 2576">
              <a:extLst>
                <a:ext uri="{FF2B5EF4-FFF2-40B4-BE49-F238E27FC236}">
                  <a16:creationId xmlns:a16="http://schemas.microsoft.com/office/drawing/2014/main" id="{087053C5-3636-0745-8106-245F39B210ED}"/>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70" name="Freeform: Shape 2577">
              <a:extLst>
                <a:ext uri="{FF2B5EF4-FFF2-40B4-BE49-F238E27FC236}">
                  <a16:creationId xmlns:a16="http://schemas.microsoft.com/office/drawing/2014/main" id="{8AD3B9BA-3F96-F24D-A892-F2C8C9726320}"/>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pic>
          <p:nvPicPr>
            <p:cNvPr id="71" name="Graphic 70" descr="Users with solid fill">
              <a:extLst>
                <a:ext uri="{FF2B5EF4-FFF2-40B4-BE49-F238E27FC236}">
                  <a16:creationId xmlns:a16="http://schemas.microsoft.com/office/drawing/2014/main" id="{368D8CC7-13DA-5F4D-9DB5-4D4DA693FF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3544" y="2784777"/>
              <a:ext cx="1009280" cy="1009280"/>
            </a:xfrm>
            <a:prstGeom prst="rect">
              <a:avLst/>
            </a:prstGeom>
          </p:spPr>
        </p:pic>
        <p:pic>
          <p:nvPicPr>
            <p:cNvPr id="72" name="Graphic 71" descr="Magnifying glass with solid fill">
              <a:extLst>
                <a:ext uri="{FF2B5EF4-FFF2-40B4-BE49-F238E27FC236}">
                  <a16:creationId xmlns:a16="http://schemas.microsoft.com/office/drawing/2014/main" id="{C41B2D90-EFDB-634A-8D45-38E2AF24BD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0475" y="2776912"/>
              <a:ext cx="914400" cy="914400"/>
            </a:xfrm>
            <a:prstGeom prst="rect">
              <a:avLst/>
            </a:prstGeom>
          </p:spPr>
        </p:pic>
        <p:pic>
          <p:nvPicPr>
            <p:cNvPr id="73" name="Graphic 72" descr="Scribble with solid fill">
              <a:extLst>
                <a:ext uri="{FF2B5EF4-FFF2-40B4-BE49-F238E27FC236}">
                  <a16:creationId xmlns:a16="http://schemas.microsoft.com/office/drawing/2014/main" id="{D47A4754-6FDB-2E45-AF29-692A67C921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54832" y="2776912"/>
              <a:ext cx="914400" cy="914400"/>
            </a:xfrm>
            <a:prstGeom prst="rect">
              <a:avLst/>
            </a:prstGeom>
          </p:spPr>
        </p:pic>
        <p:pic>
          <p:nvPicPr>
            <p:cNvPr id="74" name="Graphic 73" descr="Solar system with solid fill">
              <a:extLst>
                <a:ext uri="{FF2B5EF4-FFF2-40B4-BE49-F238E27FC236}">
                  <a16:creationId xmlns:a16="http://schemas.microsoft.com/office/drawing/2014/main" id="{8A110B1A-31C3-6048-B196-F866BF939F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2168" y="2774085"/>
              <a:ext cx="1005840" cy="1005840"/>
            </a:xfrm>
            <a:prstGeom prst="rect">
              <a:avLst/>
            </a:prstGeom>
          </p:spPr>
        </p:pic>
      </p:grpSp>
      <p:sp>
        <p:nvSpPr>
          <p:cNvPr id="77" name="TextBox 76">
            <a:extLst>
              <a:ext uri="{FF2B5EF4-FFF2-40B4-BE49-F238E27FC236}">
                <a16:creationId xmlns:a16="http://schemas.microsoft.com/office/drawing/2014/main" id="{63EA950D-2D18-7F48-AE3B-3307282B66B9}"/>
              </a:ext>
            </a:extLst>
          </p:cNvPr>
          <p:cNvSpPr txBox="1"/>
          <p:nvPr/>
        </p:nvSpPr>
        <p:spPr>
          <a:xfrm>
            <a:off x="780531" y="1598678"/>
            <a:ext cx="9892452" cy="646331"/>
          </a:xfrm>
          <a:prstGeom prst="rect">
            <a:avLst/>
          </a:prstGeom>
          <a:noFill/>
        </p:spPr>
        <p:txBody>
          <a:bodyPr wrap="none" rtlCol="0">
            <a:spAutoFit/>
          </a:bodyPr>
          <a:lstStyle/>
          <a:p>
            <a:r>
              <a:rPr lang="en-US" sz="2000" b="1" dirty="0">
                <a:solidFill>
                  <a:srgbClr val="109EC6"/>
                </a:solidFill>
                <a:latin typeface="Montserrat" pitchFamily="2" charset="77"/>
              </a:rPr>
              <a:t>Objective</a:t>
            </a:r>
          </a:p>
          <a:p>
            <a:r>
              <a:rPr lang="en-US" sz="1600" dirty="0">
                <a:solidFill>
                  <a:schemeClr val="bg2">
                    <a:lumMod val="50000"/>
                  </a:schemeClr>
                </a:solidFill>
                <a:latin typeface="Montserrat Light" pitchFamily="2" charset="77"/>
              </a:rPr>
              <a:t>Amass value-based contracting terms to complete analysis and consensus with more credibility</a:t>
            </a:r>
            <a:endParaRPr lang="en-US" sz="1400" dirty="0">
              <a:solidFill>
                <a:schemeClr val="bg2">
                  <a:lumMod val="50000"/>
                </a:schemeClr>
              </a:solidFill>
              <a:latin typeface="Montserrat Light" pitchFamily="2" charset="77"/>
            </a:endParaRPr>
          </a:p>
        </p:txBody>
      </p:sp>
      <p:sp>
        <p:nvSpPr>
          <p:cNvPr id="26" name="TextBox 25">
            <a:extLst>
              <a:ext uri="{FF2B5EF4-FFF2-40B4-BE49-F238E27FC236}">
                <a16:creationId xmlns:a16="http://schemas.microsoft.com/office/drawing/2014/main" id="{7B00046C-9A0E-704A-9BD3-F9959C4F9BC2}"/>
              </a:ext>
            </a:extLst>
          </p:cNvPr>
          <p:cNvSpPr txBox="1"/>
          <p:nvPr/>
        </p:nvSpPr>
        <p:spPr>
          <a:xfrm>
            <a:off x="780530" y="2286836"/>
            <a:ext cx="1975221" cy="400110"/>
          </a:xfrm>
          <a:prstGeom prst="rect">
            <a:avLst/>
          </a:prstGeom>
          <a:noFill/>
        </p:spPr>
        <p:txBody>
          <a:bodyPr wrap="none" rtlCol="0">
            <a:spAutoFit/>
          </a:bodyPr>
          <a:lstStyle/>
          <a:p>
            <a:r>
              <a:rPr lang="en-US" sz="2000" b="1" dirty="0">
                <a:solidFill>
                  <a:srgbClr val="8CC552"/>
                </a:solidFill>
                <a:latin typeface="Montserrat" pitchFamily="2" charset="77"/>
              </a:rPr>
              <a:t>Methodology</a:t>
            </a:r>
          </a:p>
        </p:txBody>
      </p:sp>
      <p:sp>
        <p:nvSpPr>
          <p:cNvPr id="27" name="TextBox 26">
            <a:extLst>
              <a:ext uri="{FF2B5EF4-FFF2-40B4-BE49-F238E27FC236}">
                <a16:creationId xmlns:a16="http://schemas.microsoft.com/office/drawing/2014/main" id="{B569D0B6-E0B3-2947-B3B9-67D1E3C52ED0}"/>
              </a:ext>
            </a:extLst>
          </p:cNvPr>
          <p:cNvSpPr txBox="1"/>
          <p:nvPr/>
        </p:nvSpPr>
        <p:spPr>
          <a:xfrm>
            <a:off x="5117966" y="2691642"/>
            <a:ext cx="6461718" cy="1569660"/>
          </a:xfrm>
          <a:prstGeom prst="rect">
            <a:avLst/>
          </a:prstGeom>
          <a:noFill/>
          <a:ln>
            <a:noFill/>
          </a:ln>
        </p:spPr>
        <p:txBody>
          <a:bodyPr wrap="square" rtlCol="0">
            <a:spAutoFit/>
          </a:bodyPr>
          <a:lstStyle/>
          <a:p>
            <a:pPr marL="285744" indent="-285744">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Separated articles </a:t>
            </a:r>
            <a:r>
              <a:rPr lang="en-US" dirty="0">
                <a:solidFill>
                  <a:srgbClr val="001F5B"/>
                </a:solidFill>
                <a:latin typeface="Montserrat" pitchFamily="2" charset="77"/>
              </a:rPr>
              <a:t>by paragraph (allows for more meaningful analysis compared to whole articles)</a:t>
            </a:r>
          </a:p>
          <a:p>
            <a:pPr marL="285750" indent="-285750">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Criteria</a:t>
            </a:r>
            <a:r>
              <a:rPr lang="en-US" dirty="0">
                <a:solidFill>
                  <a:srgbClr val="001F5B"/>
                </a:solidFill>
                <a:latin typeface="Montserrat" pitchFamily="2" charset="77"/>
              </a:rPr>
              <a:t> for literature review:</a:t>
            </a:r>
          </a:p>
          <a:p>
            <a:pPr marL="742950" lvl="1" indent="-285750">
              <a:buClr>
                <a:srgbClr val="FDBE0E"/>
              </a:buClr>
              <a:buFont typeface="System Font Regular"/>
              <a:buChar char="–"/>
            </a:pPr>
            <a:r>
              <a:rPr lang="en-US" sz="1600" dirty="0">
                <a:solidFill>
                  <a:srgbClr val="001F5B"/>
                </a:solidFill>
                <a:latin typeface="Montserrat" pitchFamily="2" charset="77"/>
              </a:rPr>
              <a:t>Terms that appear in less than 10 paragraphs are considered insignificant and removed</a:t>
            </a:r>
          </a:p>
        </p:txBody>
      </p:sp>
      <p:sp>
        <p:nvSpPr>
          <p:cNvPr id="33" name="Title 5">
            <a:extLst>
              <a:ext uri="{FF2B5EF4-FFF2-40B4-BE49-F238E27FC236}">
                <a16:creationId xmlns:a16="http://schemas.microsoft.com/office/drawing/2014/main" id="{2A75E08B-E1D2-7CBC-A8CF-57A8A30551DE}"/>
              </a:ext>
            </a:extLst>
          </p:cNvPr>
          <p:cNvSpPr>
            <a:spLocks noGrp="1"/>
          </p:cNvSpPr>
          <p:nvPr>
            <p:ph type="title"/>
          </p:nvPr>
        </p:nvSpPr>
        <p:spPr>
          <a:xfrm>
            <a:off x="822960" y="685800"/>
            <a:ext cx="8840949" cy="581698"/>
          </a:xfrm>
        </p:spPr>
        <p:txBody>
          <a:bodyPr/>
          <a:lstStyle/>
          <a:p>
            <a:r>
              <a:rPr lang="en-US" sz="3600" dirty="0">
                <a:solidFill>
                  <a:schemeClr val="accent1">
                    <a:lumMod val="75000"/>
                  </a:schemeClr>
                </a:solidFill>
              </a:rPr>
              <a:t>Identify the </a:t>
            </a:r>
            <a:r>
              <a:rPr lang="en-US" dirty="0">
                <a:solidFill>
                  <a:schemeClr val="accent1">
                    <a:lumMod val="75000"/>
                  </a:schemeClr>
                </a:solidFill>
              </a:rPr>
              <a:t>Universe</a:t>
            </a:r>
            <a:endParaRPr lang="en-US" sz="3200" dirty="0">
              <a:solidFill>
                <a:schemeClr val="accent1">
                  <a:lumMod val="75000"/>
                </a:schemeClr>
              </a:solidFill>
            </a:endParaRPr>
          </a:p>
        </p:txBody>
      </p:sp>
    </p:spTree>
    <p:extLst>
      <p:ext uri="{BB962C8B-B14F-4D97-AF65-F5344CB8AC3E}">
        <p14:creationId xmlns:p14="http://schemas.microsoft.com/office/powerpoint/2010/main" val="4740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a:extLst>
              <a:ext uri="{FF2B5EF4-FFF2-40B4-BE49-F238E27FC236}">
                <a16:creationId xmlns:a16="http://schemas.microsoft.com/office/drawing/2014/main" id="{595EB525-649D-3C4D-9AE0-BF35DDCB6830}"/>
              </a:ext>
            </a:extLst>
          </p:cNvPr>
          <p:cNvCxnSpPr>
            <a:cxnSpLocks/>
          </p:cNvCxnSpPr>
          <p:nvPr/>
        </p:nvCxnSpPr>
        <p:spPr>
          <a:xfrm flipH="1">
            <a:off x="3081572" y="3235921"/>
            <a:ext cx="7483" cy="2401193"/>
          </a:xfrm>
          <a:prstGeom prst="straightConnector1">
            <a:avLst/>
          </a:prstGeom>
          <a:ln>
            <a:solidFill>
              <a:srgbClr val="001F5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7C582E7-35A9-6B43-BC22-436D5FF4C437}"/>
              </a:ext>
            </a:extLst>
          </p:cNvPr>
          <p:cNvGrpSpPr/>
          <p:nvPr/>
        </p:nvGrpSpPr>
        <p:grpSpPr>
          <a:xfrm>
            <a:off x="7211325" y="488025"/>
            <a:ext cx="2863403" cy="977249"/>
            <a:chOff x="2149469" y="2010136"/>
            <a:chExt cx="7644896" cy="2609122"/>
          </a:xfrm>
        </p:grpSpPr>
        <p:sp>
          <p:nvSpPr>
            <p:cNvPr id="18" name="Freeform: Shape 2569">
              <a:extLst>
                <a:ext uri="{FF2B5EF4-FFF2-40B4-BE49-F238E27FC236}">
                  <a16:creationId xmlns:a16="http://schemas.microsoft.com/office/drawing/2014/main" id="{6E61FE12-284F-FD4D-B92C-E433D309194C}"/>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19" name="Freeform: Shape 2570">
              <a:extLst>
                <a:ext uri="{FF2B5EF4-FFF2-40B4-BE49-F238E27FC236}">
                  <a16:creationId xmlns:a16="http://schemas.microsoft.com/office/drawing/2014/main" id="{9C09A70B-C818-BE49-9A76-D27ECA64337B}"/>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0" name="Freeform: Shape 2571">
              <a:extLst>
                <a:ext uri="{FF2B5EF4-FFF2-40B4-BE49-F238E27FC236}">
                  <a16:creationId xmlns:a16="http://schemas.microsoft.com/office/drawing/2014/main" id="{D6F00B11-D647-9742-8057-BF3315EEF3A1}"/>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1" name="Freeform: Shape 2572">
              <a:extLst>
                <a:ext uri="{FF2B5EF4-FFF2-40B4-BE49-F238E27FC236}">
                  <a16:creationId xmlns:a16="http://schemas.microsoft.com/office/drawing/2014/main" id="{BA63AD4D-A391-E241-9C08-93A11BA6B167}"/>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2" name="Freeform: Shape 2573">
              <a:extLst>
                <a:ext uri="{FF2B5EF4-FFF2-40B4-BE49-F238E27FC236}">
                  <a16:creationId xmlns:a16="http://schemas.microsoft.com/office/drawing/2014/main" id="{0E355AB8-846F-9144-B58F-F9B2C5227379}"/>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3" name="Freeform: Shape 2575">
              <a:extLst>
                <a:ext uri="{FF2B5EF4-FFF2-40B4-BE49-F238E27FC236}">
                  <a16:creationId xmlns:a16="http://schemas.microsoft.com/office/drawing/2014/main" id="{DCFFA4A9-C605-5448-9A42-D1840BBC3F5F}"/>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4" name="Freeform: Shape 2576">
              <a:extLst>
                <a:ext uri="{FF2B5EF4-FFF2-40B4-BE49-F238E27FC236}">
                  <a16:creationId xmlns:a16="http://schemas.microsoft.com/office/drawing/2014/main" id="{C62B477C-9915-0F41-AF84-1D08F0680C47}"/>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5" name="Freeform: Shape 2577">
              <a:extLst>
                <a:ext uri="{FF2B5EF4-FFF2-40B4-BE49-F238E27FC236}">
                  <a16:creationId xmlns:a16="http://schemas.microsoft.com/office/drawing/2014/main" id="{27560887-BE58-494F-8779-96C86BA98318}"/>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pic>
          <p:nvPicPr>
            <p:cNvPr id="26" name="Graphic 25" descr="Users with solid fill">
              <a:extLst>
                <a:ext uri="{FF2B5EF4-FFF2-40B4-BE49-F238E27FC236}">
                  <a16:creationId xmlns:a16="http://schemas.microsoft.com/office/drawing/2014/main" id="{F98DAEEF-7696-C244-BFF3-052DE1AEE7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3544" y="2784777"/>
              <a:ext cx="1009280" cy="1009280"/>
            </a:xfrm>
            <a:prstGeom prst="rect">
              <a:avLst/>
            </a:prstGeom>
          </p:spPr>
        </p:pic>
        <p:pic>
          <p:nvPicPr>
            <p:cNvPr id="27" name="Graphic 26" descr="Magnifying glass with solid fill">
              <a:extLst>
                <a:ext uri="{FF2B5EF4-FFF2-40B4-BE49-F238E27FC236}">
                  <a16:creationId xmlns:a16="http://schemas.microsoft.com/office/drawing/2014/main" id="{9B9FE993-AF09-8140-AAB1-9F05237375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0475" y="2776912"/>
              <a:ext cx="914400" cy="914400"/>
            </a:xfrm>
            <a:prstGeom prst="rect">
              <a:avLst/>
            </a:prstGeom>
          </p:spPr>
        </p:pic>
        <p:pic>
          <p:nvPicPr>
            <p:cNvPr id="28" name="Graphic 27" descr="Scribble with solid fill">
              <a:extLst>
                <a:ext uri="{FF2B5EF4-FFF2-40B4-BE49-F238E27FC236}">
                  <a16:creationId xmlns:a16="http://schemas.microsoft.com/office/drawing/2014/main" id="{EBB226FB-987A-4045-8CF8-BFCFB8A160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832" y="2776912"/>
              <a:ext cx="914400" cy="914400"/>
            </a:xfrm>
            <a:prstGeom prst="rect">
              <a:avLst/>
            </a:prstGeom>
          </p:spPr>
        </p:pic>
        <p:pic>
          <p:nvPicPr>
            <p:cNvPr id="29" name="Graphic 28" descr="Solar system with solid fill">
              <a:extLst>
                <a:ext uri="{FF2B5EF4-FFF2-40B4-BE49-F238E27FC236}">
                  <a16:creationId xmlns:a16="http://schemas.microsoft.com/office/drawing/2014/main" id="{8AF40F83-EBBE-B247-AE40-77EA35BBDC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2168" y="2774085"/>
              <a:ext cx="1005840" cy="1005840"/>
            </a:xfrm>
            <a:prstGeom prst="rect">
              <a:avLst/>
            </a:prstGeom>
          </p:spPr>
        </p:pic>
      </p:grpSp>
      <p:sp>
        <p:nvSpPr>
          <p:cNvPr id="2" name="Rectangle 1">
            <a:extLst>
              <a:ext uri="{FF2B5EF4-FFF2-40B4-BE49-F238E27FC236}">
                <a16:creationId xmlns:a16="http://schemas.microsoft.com/office/drawing/2014/main" id="{91536FB0-9DCD-9F43-84B9-B4EFE3B84DD6}"/>
              </a:ext>
            </a:extLst>
          </p:cNvPr>
          <p:cNvSpPr/>
          <p:nvPr/>
        </p:nvSpPr>
        <p:spPr>
          <a:xfrm>
            <a:off x="1523953" y="2806356"/>
            <a:ext cx="3130204" cy="4295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N=178 articles</a:t>
            </a:r>
          </a:p>
        </p:txBody>
      </p:sp>
      <p:sp>
        <p:nvSpPr>
          <p:cNvPr id="37" name="Rectangle 36">
            <a:extLst>
              <a:ext uri="{FF2B5EF4-FFF2-40B4-BE49-F238E27FC236}">
                <a16:creationId xmlns:a16="http://schemas.microsoft.com/office/drawing/2014/main" id="{5F38B139-76EB-5349-9D6B-AEC3AB9AEBE7}"/>
              </a:ext>
            </a:extLst>
          </p:cNvPr>
          <p:cNvSpPr/>
          <p:nvPr/>
        </p:nvSpPr>
        <p:spPr>
          <a:xfrm>
            <a:off x="1523953" y="3505217"/>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Text cleaning</a:t>
            </a:r>
          </a:p>
          <a:p>
            <a:pPr algn="ctr"/>
            <a:r>
              <a:rPr lang="en-US" sz="1200" dirty="0">
                <a:latin typeface="Montserrat" pitchFamily="2" charset="77"/>
              </a:rPr>
              <a:t>Remove punctuation and lemmatize words</a:t>
            </a:r>
          </a:p>
        </p:txBody>
      </p:sp>
      <p:sp>
        <p:nvSpPr>
          <p:cNvPr id="38" name="Rectangle 37">
            <a:extLst>
              <a:ext uri="{FF2B5EF4-FFF2-40B4-BE49-F238E27FC236}">
                <a16:creationId xmlns:a16="http://schemas.microsoft.com/office/drawing/2014/main" id="{62502D4E-3215-4942-A49C-13E16DD5CD61}"/>
              </a:ext>
            </a:extLst>
          </p:cNvPr>
          <p:cNvSpPr/>
          <p:nvPr/>
        </p:nvSpPr>
        <p:spPr>
          <a:xfrm>
            <a:off x="1516470" y="4571165"/>
            <a:ext cx="3130204" cy="796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Term document matrix (TDM)</a:t>
            </a:r>
          </a:p>
          <a:p>
            <a:pPr algn="ctr"/>
            <a:r>
              <a:rPr lang="en-US" sz="1200" dirty="0">
                <a:latin typeface="Montserrat" pitchFamily="2" charset="77"/>
              </a:rPr>
              <a:t> Terms by paragraph for refined analysis</a:t>
            </a:r>
          </a:p>
        </p:txBody>
      </p:sp>
      <p:sp>
        <p:nvSpPr>
          <p:cNvPr id="39" name="Rectangle 38">
            <a:extLst>
              <a:ext uri="{FF2B5EF4-FFF2-40B4-BE49-F238E27FC236}">
                <a16:creationId xmlns:a16="http://schemas.microsoft.com/office/drawing/2014/main" id="{B1D2FAF0-2A2A-AB43-AD23-0E5644F30A8D}"/>
              </a:ext>
            </a:extLst>
          </p:cNvPr>
          <p:cNvSpPr/>
          <p:nvPr/>
        </p:nvSpPr>
        <p:spPr>
          <a:xfrm>
            <a:off x="1516470" y="5637114"/>
            <a:ext cx="3130204" cy="796652"/>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Generate word correlations using term document matrix</a:t>
            </a:r>
            <a:endParaRPr lang="en-US" sz="1200" dirty="0">
              <a:latin typeface="Montserrat" pitchFamily="2" charset="77"/>
            </a:endParaRPr>
          </a:p>
        </p:txBody>
      </p:sp>
      <p:pic>
        <p:nvPicPr>
          <p:cNvPr id="36" name="Picture 35" descr="Table&#10;&#10;Description automatically generated">
            <a:extLst>
              <a:ext uri="{FF2B5EF4-FFF2-40B4-BE49-F238E27FC236}">
                <a16:creationId xmlns:a16="http://schemas.microsoft.com/office/drawing/2014/main" id="{C86CDF02-65A4-1E46-847B-4645CA341CA9}"/>
              </a:ext>
            </a:extLst>
          </p:cNvPr>
          <p:cNvPicPr>
            <a:picLocks noChangeAspect="1"/>
          </p:cNvPicPr>
          <p:nvPr/>
        </p:nvPicPr>
        <p:blipFill>
          <a:blip r:embed="rId11"/>
          <a:stretch>
            <a:fillRect/>
          </a:stretch>
        </p:blipFill>
        <p:spPr>
          <a:xfrm>
            <a:off x="10101948" y="2206062"/>
            <a:ext cx="1944745" cy="4423224"/>
          </a:xfrm>
          <a:prstGeom prst="rect">
            <a:avLst/>
          </a:prstGeom>
        </p:spPr>
      </p:pic>
      <p:sp>
        <p:nvSpPr>
          <p:cNvPr id="43" name="TextBox 42">
            <a:extLst>
              <a:ext uri="{FF2B5EF4-FFF2-40B4-BE49-F238E27FC236}">
                <a16:creationId xmlns:a16="http://schemas.microsoft.com/office/drawing/2014/main" id="{3CFFCDEE-CB15-EA47-ACC8-16A898C886E9}"/>
              </a:ext>
            </a:extLst>
          </p:cNvPr>
          <p:cNvSpPr txBox="1"/>
          <p:nvPr/>
        </p:nvSpPr>
        <p:spPr>
          <a:xfrm>
            <a:off x="780531" y="1598678"/>
            <a:ext cx="9892452" cy="646331"/>
          </a:xfrm>
          <a:prstGeom prst="rect">
            <a:avLst/>
          </a:prstGeom>
          <a:noFill/>
        </p:spPr>
        <p:txBody>
          <a:bodyPr wrap="none" rtlCol="0">
            <a:spAutoFit/>
          </a:bodyPr>
          <a:lstStyle/>
          <a:p>
            <a:r>
              <a:rPr lang="en-US" sz="2000" b="1" dirty="0">
                <a:solidFill>
                  <a:srgbClr val="109EC6"/>
                </a:solidFill>
                <a:latin typeface="Montserrat" pitchFamily="2" charset="77"/>
              </a:rPr>
              <a:t>Objective</a:t>
            </a:r>
          </a:p>
          <a:p>
            <a:r>
              <a:rPr lang="en-US" sz="1600" dirty="0">
                <a:solidFill>
                  <a:schemeClr val="bg2">
                    <a:lumMod val="50000"/>
                  </a:schemeClr>
                </a:solidFill>
                <a:latin typeface="Montserrat Light" pitchFamily="2" charset="77"/>
              </a:rPr>
              <a:t>Amass value-based contracting terms to complete analysis and consensus with more credibility</a:t>
            </a:r>
            <a:endParaRPr lang="en-US" sz="1400" dirty="0">
              <a:solidFill>
                <a:schemeClr val="bg2">
                  <a:lumMod val="50000"/>
                </a:schemeClr>
              </a:solidFill>
              <a:latin typeface="Montserrat Light" pitchFamily="2" charset="77"/>
            </a:endParaRPr>
          </a:p>
        </p:txBody>
      </p:sp>
      <p:sp>
        <p:nvSpPr>
          <p:cNvPr id="30" name="TextBox 29">
            <a:extLst>
              <a:ext uri="{FF2B5EF4-FFF2-40B4-BE49-F238E27FC236}">
                <a16:creationId xmlns:a16="http://schemas.microsoft.com/office/drawing/2014/main" id="{45AB6B58-B0DA-7546-97AB-2ACC09D07D8D}"/>
              </a:ext>
            </a:extLst>
          </p:cNvPr>
          <p:cNvSpPr txBox="1"/>
          <p:nvPr/>
        </p:nvSpPr>
        <p:spPr>
          <a:xfrm>
            <a:off x="780530" y="2286836"/>
            <a:ext cx="1975221" cy="400110"/>
          </a:xfrm>
          <a:prstGeom prst="rect">
            <a:avLst/>
          </a:prstGeom>
          <a:noFill/>
        </p:spPr>
        <p:txBody>
          <a:bodyPr wrap="none" rtlCol="0">
            <a:spAutoFit/>
          </a:bodyPr>
          <a:lstStyle/>
          <a:p>
            <a:r>
              <a:rPr lang="en-US" sz="2000" b="1" dirty="0">
                <a:solidFill>
                  <a:srgbClr val="8CC552"/>
                </a:solidFill>
                <a:latin typeface="Montserrat" pitchFamily="2" charset="77"/>
              </a:rPr>
              <a:t>Methodology</a:t>
            </a:r>
          </a:p>
        </p:txBody>
      </p:sp>
      <p:sp>
        <p:nvSpPr>
          <p:cNvPr id="32" name="TextBox 31">
            <a:extLst>
              <a:ext uri="{FF2B5EF4-FFF2-40B4-BE49-F238E27FC236}">
                <a16:creationId xmlns:a16="http://schemas.microsoft.com/office/drawing/2014/main" id="{8DBF3116-FA8A-894B-8F5C-441D2B2EACA1}"/>
              </a:ext>
            </a:extLst>
          </p:cNvPr>
          <p:cNvSpPr txBox="1"/>
          <p:nvPr/>
        </p:nvSpPr>
        <p:spPr>
          <a:xfrm>
            <a:off x="4881397" y="2742469"/>
            <a:ext cx="5381027" cy="2554545"/>
          </a:xfrm>
          <a:prstGeom prst="rect">
            <a:avLst/>
          </a:prstGeom>
          <a:noFill/>
          <a:ln>
            <a:noFill/>
          </a:ln>
        </p:spPr>
        <p:txBody>
          <a:bodyPr wrap="square" rtlCol="0">
            <a:spAutoFit/>
          </a:bodyPr>
          <a:lstStyle/>
          <a:p>
            <a:pPr marL="285750" indent="-285750">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Correlations</a:t>
            </a:r>
            <a:r>
              <a:rPr lang="en-US" dirty="0">
                <a:solidFill>
                  <a:srgbClr val="001F5B"/>
                </a:solidFill>
                <a:latin typeface="Montserrat" pitchFamily="2" charset="77"/>
              </a:rPr>
              <a:t> allow for insight as to which words or phrases are commonly used in sentences or paragraphs together</a:t>
            </a:r>
          </a:p>
          <a:p>
            <a:pPr marL="742950" lvl="1" indent="-285750">
              <a:spcBef>
                <a:spcPts val="1200"/>
              </a:spcBef>
              <a:buClr>
                <a:srgbClr val="FDBE0E"/>
              </a:buClr>
              <a:buFont typeface="System Font Regular"/>
              <a:buChar char="–"/>
            </a:pPr>
            <a:r>
              <a:rPr lang="en-US" sz="1600" dirty="0">
                <a:solidFill>
                  <a:srgbClr val="001F5B"/>
                </a:solidFill>
                <a:latin typeface="Montserrat" pitchFamily="2" charset="77"/>
              </a:rPr>
              <a:t>Suggests possible relationships between words or phrases</a:t>
            </a:r>
          </a:p>
          <a:p>
            <a:pPr marL="285750" indent="-285750">
              <a:spcBef>
                <a:spcPts val="1200"/>
              </a:spcBef>
              <a:buClr>
                <a:srgbClr val="FDBE0E"/>
              </a:buClr>
              <a:buFont typeface="Arial" panose="020B0604020202020204" pitchFamily="34" charset="0"/>
              <a:buChar char="•"/>
            </a:pPr>
            <a:r>
              <a:rPr lang="en-US" b="1" dirty="0">
                <a:solidFill>
                  <a:srgbClr val="001F5B"/>
                </a:solidFill>
                <a:latin typeface="Montserrat" pitchFamily="2" charset="77"/>
              </a:rPr>
              <a:t>Refined results </a:t>
            </a:r>
            <a:r>
              <a:rPr lang="en-US" dirty="0">
                <a:solidFill>
                  <a:srgbClr val="001F5B"/>
                </a:solidFill>
                <a:latin typeface="Montserrat" pitchFamily="2" charset="77"/>
              </a:rPr>
              <a:t>so that correlations greater than 0.25 were considered significant</a:t>
            </a:r>
          </a:p>
        </p:txBody>
      </p:sp>
      <p:sp>
        <p:nvSpPr>
          <p:cNvPr id="33" name="Title 5">
            <a:extLst>
              <a:ext uri="{FF2B5EF4-FFF2-40B4-BE49-F238E27FC236}">
                <a16:creationId xmlns:a16="http://schemas.microsoft.com/office/drawing/2014/main" id="{191AD453-88DA-41DC-2740-8C1D48C9DEA2}"/>
              </a:ext>
            </a:extLst>
          </p:cNvPr>
          <p:cNvSpPr>
            <a:spLocks noGrp="1"/>
          </p:cNvSpPr>
          <p:nvPr>
            <p:ph type="title"/>
          </p:nvPr>
        </p:nvSpPr>
        <p:spPr>
          <a:xfrm>
            <a:off x="822325" y="685800"/>
            <a:ext cx="8842375" cy="581025"/>
          </a:xfrm>
        </p:spPr>
        <p:txBody>
          <a:bodyPr/>
          <a:lstStyle/>
          <a:p>
            <a:r>
              <a:rPr lang="en-US" sz="3600" dirty="0">
                <a:solidFill>
                  <a:schemeClr val="accent1">
                    <a:lumMod val="75000"/>
                  </a:schemeClr>
                </a:solidFill>
              </a:rPr>
              <a:t>Identify the </a:t>
            </a:r>
            <a:r>
              <a:rPr lang="en-US" dirty="0">
                <a:solidFill>
                  <a:schemeClr val="accent1">
                    <a:lumMod val="75000"/>
                  </a:schemeClr>
                </a:solidFill>
              </a:rPr>
              <a:t>Universe</a:t>
            </a:r>
            <a:endParaRPr lang="en-US" sz="3200" dirty="0">
              <a:solidFill>
                <a:schemeClr val="accent1">
                  <a:lumMod val="75000"/>
                </a:schemeClr>
              </a:solidFill>
            </a:endParaRPr>
          </a:p>
        </p:txBody>
      </p:sp>
    </p:spTree>
    <p:extLst>
      <p:ext uri="{BB962C8B-B14F-4D97-AF65-F5344CB8AC3E}">
        <p14:creationId xmlns:p14="http://schemas.microsoft.com/office/powerpoint/2010/main" val="22141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dirty="0">
                <a:solidFill>
                  <a:schemeClr val="accent1">
                    <a:lumMod val="75000"/>
                  </a:schemeClr>
                </a:solidFill>
                <a:latin typeface="Montserrat Light"/>
              </a:rPr>
              <a:t>Define Terms</a:t>
            </a: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A6ACA4E9-E232-4344-8131-D39F0F6C9018}"/>
              </a:ext>
            </a:extLst>
          </p:cNvPr>
          <p:cNvSpPr txBox="1"/>
          <p:nvPr/>
        </p:nvSpPr>
        <p:spPr>
          <a:xfrm>
            <a:off x="780531" y="1598678"/>
            <a:ext cx="6083204" cy="646331"/>
          </a:xfrm>
          <a:prstGeom prst="rect">
            <a:avLst/>
          </a:prstGeom>
          <a:noFill/>
        </p:spPr>
        <p:txBody>
          <a:bodyPr wrap="none" rtlCol="0">
            <a:spAutoFit/>
          </a:bodyPr>
          <a:lstStyle/>
          <a:p>
            <a:r>
              <a:rPr lang="en-US" sz="2000" b="1" dirty="0">
                <a:solidFill>
                  <a:srgbClr val="109EC6"/>
                </a:solidFill>
                <a:latin typeface="Montserrat" pitchFamily="2" charset="77"/>
              </a:rPr>
              <a:t>Objective</a:t>
            </a:r>
          </a:p>
          <a:p>
            <a:r>
              <a:rPr lang="en-US" sz="1600" dirty="0">
                <a:solidFill>
                  <a:schemeClr val="bg2">
                    <a:lumMod val="50000"/>
                  </a:schemeClr>
                </a:solidFill>
                <a:latin typeface="Montserrat Light" pitchFamily="2" charset="77"/>
              </a:rPr>
              <a:t>Identify the common terms and definitions to draft lexicon</a:t>
            </a:r>
            <a:endParaRPr lang="en-US" sz="1400" dirty="0">
              <a:solidFill>
                <a:schemeClr val="bg2">
                  <a:lumMod val="50000"/>
                </a:schemeClr>
              </a:solidFill>
              <a:latin typeface="Montserrat Light" pitchFamily="2" charset="77"/>
            </a:endParaRPr>
          </a:p>
        </p:txBody>
      </p:sp>
      <p:sp>
        <p:nvSpPr>
          <p:cNvPr id="30" name="TextBox 29">
            <a:extLst>
              <a:ext uri="{FF2B5EF4-FFF2-40B4-BE49-F238E27FC236}">
                <a16:creationId xmlns:a16="http://schemas.microsoft.com/office/drawing/2014/main" id="{B6E2B84C-E4A6-CD43-A373-26A0295BCBE2}"/>
              </a:ext>
            </a:extLst>
          </p:cNvPr>
          <p:cNvSpPr txBox="1"/>
          <p:nvPr/>
        </p:nvSpPr>
        <p:spPr>
          <a:xfrm>
            <a:off x="780530" y="2286836"/>
            <a:ext cx="1975221" cy="400110"/>
          </a:xfrm>
          <a:prstGeom prst="rect">
            <a:avLst/>
          </a:prstGeom>
          <a:noFill/>
        </p:spPr>
        <p:txBody>
          <a:bodyPr wrap="none" rtlCol="0">
            <a:spAutoFit/>
          </a:bodyPr>
          <a:lstStyle/>
          <a:p>
            <a:r>
              <a:rPr lang="en-US" sz="2000" b="1" dirty="0">
                <a:solidFill>
                  <a:srgbClr val="8CC552"/>
                </a:solidFill>
                <a:latin typeface="Montserrat" pitchFamily="2" charset="77"/>
              </a:rPr>
              <a:t>Methodology</a:t>
            </a:r>
          </a:p>
        </p:txBody>
      </p:sp>
      <p:cxnSp>
        <p:nvCxnSpPr>
          <p:cNvPr id="36" name="Straight Arrow Connector 35">
            <a:extLst>
              <a:ext uri="{FF2B5EF4-FFF2-40B4-BE49-F238E27FC236}">
                <a16:creationId xmlns:a16="http://schemas.microsoft.com/office/drawing/2014/main" id="{A5FCEC96-976B-3E4C-95E9-418D017475B5}"/>
              </a:ext>
            </a:extLst>
          </p:cNvPr>
          <p:cNvCxnSpPr>
            <a:cxnSpLocks/>
            <a:stCxn id="37" idx="0"/>
          </p:cNvCxnSpPr>
          <p:nvPr/>
        </p:nvCxnSpPr>
        <p:spPr>
          <a:xfrm>
            <a:off x="1856079" y="2808189"/>
            <a:ext cx="0" cy="2443572"/>
          </a:xfrm>
          <a:prstGeom prst="straightConnector1">
            <a:avLst/>
          </a:prstGeom>
          <a:ln>
            <a:solidFill>
              <a:srgbClr val="3F9EC5"/>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D92FA9B-7552-AF48-986D-B5DF41AE68DA}"/>
              </a:ext>
            </a:extLst>
          </p:cNvPr>
          <p:cNvSpPr/>
          <p:nvPr/>
        </p:nvSpPr>
        <p:spPr>
          <a:xfrm>
            <a:off x="903724" y="2808188"/>
            <a:ext cx="3130204" cy="989080"/>
          </a:xfrm>
          <a:prstGeom prst="rect">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Gather and analyze common definitions</a:t>
            </a:r>
          </a:p>
          <a:p>
            <a:pPr algn="ctr"/>
            <a:r>
              <a:rPr lang="en-US" sz="1200" dirty="0">
                <a:latin typeface="Montserrat" pitchFamily="2" charset="77"/>
              </a:rPr>
              <a:t>Pulled common definitions from reputable organizations and literature</a:t>
            </a:r>
          </a:p>
        </p:txBody>
      </p:sp>
      <p:sp>
        <p:nvSpPr>
          <p:cNvPr id="38" name="Rectangle 37">
            <a:extLst>
              <a:ext uri="{FF2B5EF4-FFF2-40B4-BE49-F238E27FC236}">
                <a16:creationId xmlns:a16="http://schemas.microsoft.com/office/drawing/2014/main" id="{FECC8D25-A7F9-0540-825E-602B41A10274}"/>
              </a:ext>
            </a:extLst>
          </p:cNvPr>
          <p:cNvSpPr/>
          <p:nvPr/>
        </p:nvSpPr>
        <p:spPr>
          <a:xfrm>
            <a:off x="896240" y="4029975"/>
            <a:ext cx="3130204" cy="989080"/>
          </a:xfrm>
          <a:prstGeom prst="rect">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Match definitions</a:t>
            </a:r>
          </a:p>
          <a:p>
            <a:pPr algn="ctr"/>
            <a:r>
              <a:rPr lang="en-US" sz="1200" dirty="0">
                <a:latin typeface="Montserrat" pitchFamily="2" charset="77"/>
              </a:rPr>
              <a:t>with highly correlated terms from term document matrix</a:t>
            </a:r>
          </a:p>
        </p:txBody>
      </p:sp>
      <p:sp>
        <p:nvSpPr>
          <p:cNvPr id="39" name="Rectangle 38">
            <a:extLst>
              <a:ext uri="{FF2B5EF4-FFF2-40B4-BE49-F238E27FC236}">
                <a16:creationId xmlns:a16="http://schemas.microsoft.com/office/drawing/2014/main" id="{B2D0D6D2-E974-F240-BD53-6A251CFBBFDF}"/>
              </a:ext>
            </a:extLst>
          </p:cNvPr>
          <p:cNvSpPr/>
          <p:nvPr/>
        </p:nvSpPr>
        <p:spPr>
          <a:xfrm>
            <a:off x="896240" y="5251760"/>
            <a:ext cx="3130204" cy="989080"/>
          </a:xfrm>
          <a:prstGeom prst="rect">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Develop new definitions</a:t>
            </a:r>
          </a:p>
          <a:p>
            <a:pPr algn="ctr"/>
            <a:r>
              <a:rPr lang="en-US" sz="1200" dirty="0">
                <a:latin typeface="Montserrat" pitchFamily="2" charset="77"/>
              </a:rPr>
              <a:t>Align language with current industry usage and highly correlated terms</a:t>
            </a:r>
          </a:p>
        </p:txBody>
      </p:sp>
      <p:sp>
        <p:nvSpPr>
          <p:cNvPr id="42" name="TextBox 41">
            <a:extLst>
              <a:ext uri="{FF2B5EF4-FFF2-40B4-BE49-F238E27FC236}">
                <a16:creationId xmlns:a16="http://schemas.microsoft.com/office/drawing/2014/main" id="{3682E3A0-30E2-ED41-9A31-1677AE60593C}"/>
              </a:ext>
            </a:extLst>
          </p:cNvPr>
          <p:cNvSpPr txBox="1"/>
          <p:nvPr/>
        </p:nvSpPr>
        <p:spPr>
          <a:xfrm>
            <a:off x="4778601" y="2711691"/>
            <a:ext cx="6461718" cy="3600986"/>
          </a:xfrm>
          <a:prstGeom prst="rect">
            <a:avLst/>
          </a:prstGeom>
          <a:noFill/>
          <a:ln>
            <a:noFill/>
          </a:ln>
        </p:spPr>
        <p:txBody>
          <a:bodyPr wrap="square" rtlCol="0">
            <a:spAutoFit/>
          </a:bodyPr>
          <a:lstStyle/>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Leveraged definitions from additional inputs to enhance assessment of quantitative output</a:t>
            </a:r>
          </a:p>
          <a:p>
            <a:pPr marL="285750" indent="-285750">
              <a:spcBef>
                <a:spcPts val="1200"/>
              </a:spcBef>
              <a:buClr>
                <a:srgbClr val="FDBE0E"/>
              </a:buClr>
              <a:buFont typeface="Arial" panose="020B0604020202020204" pitchFamily="34" charset="0"/>
              <a:buChar char="•"/>
            </a:pPr>
            <a:endParaRPr lang="en-US" sz="1600" b="1" dirty="0">
              <a:solidFill>
                <a:srgbClr val="001F5B"/>
              </a:solidFill>
              <a:latin typeface="Montserrat" pitchFamily="2" charset="77"/>
            </a:endParaRPr>
          </a:p>
          <a:p>
            <a:pPr marL="285750" indent="-285750">
              <a:spcBef>
                <a:spcPts val="1200"/>
              </a:spcBef>
              <a:buClr>
                <a:srgbClr val="FDBE0E"/>
              </a:buClr>
              <a:buFont typeface="Arial" panose="020B0604020202020204" pitchFamily="34" charset="0"/>
              <a:buChar char="•"/>
            </a:pPr>
            <a:endParaRPr lang="en-US" sz="1600" b="1" dirty="0">
              <a:solidFill>
                <a:srgbClr val="001F5B"/>
              </a:solidFill>
              <a:latin typeface="Montserrat" pitchFamily="2" charset="77"/>
            </a:endParaRPr>
          </a:p>
          <a:p>
            <a:pPr marL="285750" indent="-285750">
              <a:spcBef>
                <a:spcPts val="1200"/>
              </a:spcBef>
              <a:buClr>
                <a:srgbClr val="FDBE0E"/>
              </a:buClr>
              <a:buFont typeface="Arial" panose="020B0604020202020204" pitchFamily="34" charset="0"/>
              <a:buChar char="•"/>
            </a:pPr>
            <a:endParaRPr lang="en-US" sz="1600" b="1" dirty="0">
              <a:solidFill>
                <a:srgbClr val="001F5B"/>
              </a:solidFill>
              <a:latin typeface="Montserrat" pitchFamily="2" charset="77"/>
            </a:endParaRPr>
          </a:p>
          <a:p>
            <a:pPr marL="285750" indent="-285750">
              <a:spcBef>
                <a:spcPts val="1200"/>
              </a:spcBef>
              <a:buClr>
                <a:srgbClr val="FDBE0E"/>
              </a:buClr>
              <a:buFont typeface="Arial" panose="020B0604020202020204" pitchFamily="34" charset="0"/>
              <a:buChar char="•"/>
            </a:pPr>
            <a:endParaRPr lang="en-US" sz="1600" b="1" dirty="0">
              <a:solidFill>
                <a:srgbClr val="001F5B"/>
              </a:solidFill>
              <a:latin typeface="Montserrat" pitchFamily="2" charset="77"/>
            </a:endParaRPr>
          </a:p>
          <a:p>
            <a:pPr>
              <a:spcBef>
                <a:spcPts val="1200"/>
              </a:spcBef>
              <a:buClr>
                <a:srgbClr val="FDBE0E"/>
              </a:buClr>
            </a:pPr>
            <a:endParaRPr lang="en-US" sz="1600" b="1" dirty="0">
              <a:solidFill>
                <a:srgbClr val="001F5B"/>
              </a:solidFill>
              <a:latin typeface="Montserrat" pitchFamily="2" charset="77"/>
            </a:endParaRPr>
          </a:p>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Married outputs from quantitative/qualitative research to develop new, informed definitions</a:t>
            </a:r>
          </a:p>
          <a:p>
            <a:pPr marL="285750" indent="-285750">
              <a:spcBef>
                <a:spcPts val="1200"/>
              </a:spcBef>
              <a:buClr>
                <a:srgbClr val="FDBE0E"/>
              </a:buClr>
              <a:buFont typeface="Arial" panose="020B0604020202020204" pitchFamily="34" charset="0"/>
              <a:buChar char="•"/>
            </a:pPr>
            <a:endParaRPr lang="en-US" sz="1400" dirty="0">
              <a:solidFill>
                <a:srgbClr val="001F5B"/>
              </a:solidFill>
              <a:latin typeface="Montserrat" pitchFamily="2" charset="77"/>
            </a:endParaRPr>
          </a:p>
        </p:txBody>
      </p:sp>
      <p:sp>
        <p:nvSpPr>
          <p:cNvPr id="2" name="TextBox 1">
            <a:extLst>
              <a:ext uri="{FF2B5EF4-FFF2-40B4-BE49-F238E27FC236}">
                <a16:creationId xmlns:a16="http://schemas.microsoft.com/office/drawing/2014/main" id="{C6BDDA81-FECD-0941-8F3A-9794ACC32E8C}"/>
              </a:ext>
            </a:extLst>
          </p:cNvPr>
          <p:cNvSpPr txBox="1"/>
          <p:nvPr/>
        </p:nvSpPr>
        <p:spPr>
          <a:xfrm>
            <a:off x="4977356" y="3434414"/>
            <a:ext cx="6335581" cy="1754326"/>
          </a:xfrm>
          <a:prstGeom prst="rect">
            <a:avLst/>
          </a:prstGeom>
          <a:noFill/>
        </p:spPr>
        <p:txBody>
          <a:bodyPr wrap="square" rtlCol="0">
            <a:spAutoFit/>
          </a:bodyPr>
          <a:lstStyle/>
          <a:p>
            <a:pPr algn="ctr"/>
            <a:r>
              <a:rPr lang="en-US" dirty="0">
                <a:solidFill>
                  <a:srgbClr val="001F5B"/>
                </a:solidFill>
                <a:latin typeface="Montserrat" pitchFamily="2" charset="77"/>
              </a:rPr>
              <a:t>Organizational definitions sourced from advisory group members and additional secondary research</a:t>
            </a:r>
          </a:p>
          <a:p>
            <a:pPr algn="ctr"/>
            <a:endParaRPr lang="en-US" dirty="0">
              <a:solidFill>
                <a:srgbClr val="001F5B"/>
              </a:solidFill>
              <a:latin typeface="Montserrat" pitchFamily="2" charset="77"/>
            </a:endParaRPr>
          </a:p>
          <a:p>
            <a:pPr algn="ctr"/>
            <a:r>
              <a:rPr lang="en-US" dirty="0">
                <a:solidFill>
                  <a:srgbClr val="001F5B"/>
                </a:solidFill>
                <a:latin typeface="Montserrat" pitchFamily="2" charset="77"/>
              </a:rPr>
              <a:t>Previous consensus exercise conducted by Schapira et al. (</a:t>
            </a:r>
            <a:r>
              <a:rPr lang="en-US" i="1" dirty="0">
                <a:solidFill>
                  <a:srgbClr val="001F5B"/>
                </a:solidFill>
                <a:latin typeface="Montserrat" pitchFamily="2" charset="77"/>
              </a:rPr>
              <a:t>Population Health Management, 2019)</a:t>
            </a:r>
          </a:p>
          <a:p>
            <a:pPr algn="ctr"/>
            <a:endParaRPr lang="en-US" dirty="0">
              <a:solidFill>
                <a:srgbClr val="001F5B"/>
              </a:solidFill>
              <a:latin typeface="Montserrat" pitchFamily="2" charset="77"/>
            </a:endParaRPr>
          </a:p>
        </p:txBody>
      </p:sp>
      <p:grpSp>
        <p:nvGrpSpPr>
          <p:cNvPr id="27" name="Group 26">
            <a:extLst>
              <a:ext uri="{FF2B5EF4-FFF2-40B4-BE49-F238E27FC236}">
                <a16:creationId xmlns:a16="http://schemas.microsoft.com/office/drawing/2014/main" id="{AB256EEC-578A-0469-45CE-2527A89A67A3}"/>
              </a:ext>
            </a:extLst>
          </p:cNvPr>
          <p:cNvGrpSpPr/>
          <p:nvPr/>
        </p:nvGrpSpPr>
        <p:grpSpPr>
          <a:xfrm>
            <a:off x="7211325" y="488025"/>
            <a:ext cx="2863403" cy="977249"/>
            <a:chOff x="2149469" y="2010136"/>
            <a:chExt cx="7644896" cy="2609122"/>
          </a:xfrm>
        </p:grpSpPr>
        <p:sp>
          <p:nvSpPr>
            <p:cNvPr id="28" name="Freeform: Shape 2569">
              <a:extLst>
                <a:ext uri="{FF2B5EF4-FFF2-40B4-BE49-F238E27FC236}">
                  <a16:creationId xmlns:a16="http://schemas.microsoft.com/office/drawing/2014/main" id="{49F38515-A9B7-DD03-6B17-F7169A08F05A}"/>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29" name="Freeform: Shape 2570">
              <a:extLst>
                <a:ext uri="{FF2B5EF4-FFF2-40B4-BE49-F238E27FC236}">
                  <a16:creationId xmlns:a16="http://schemas.microsoft.com/office/drawing/2014/main" id="{FEC05C8A-0CD4-A320-ED18-01D0F42345E0}"/>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2" name="Freeform: Shape 2571">
              <a:extLst>
                <a:ext uri="{FF2B5EF4-FFF2-40B4-BE49-F238E27FC236}">
                  <a16:creationId xmlns:a16="http://schemas.microsoft.com/office/drawing/2014/main" id="{B2EAD812-B936-FE95-BC35-1354BB4D23DE}"/>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5" name="Freeform: Shape 2572">
              <a:extLst>
                <a:ext uri="{FF2B5EF4-FFF2-40B4-BE49-F238E27FC236}">
                  <a16:creationId xmlns:a16="http://schemas.microsoft.com/office/drawing/2014/main" id="{9F90C8F6-E581-886F-D3C1-729223EEBE88}"/>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40" name="Freeform: Shape 2573">
              <a:extLst>
                <a:ext uri="{FF2B5EF4-FFF2-40B4-BE49-F238E27FC236}">
                  <a16:creationId xmlns:a16="http://schemas.microsoft.com/office/drawing/2014/main" id="{6A47096B-0DBB-4F7D-0037-11F1BDC1B505}"/>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43" name="Freeform: Shape 2575">
              <a:extLst>
                <a:ext uri="{FF2B5EF4-FFF2-40B4-BE49-F238E27FC236}">
                  <a16:creationId xmlns:a16="http://schemas.microsoft.com/office/drawing/2014/main" id="{A3F9029C-75F2-ADAD-E9BF-49828311FC2F}"/>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chemeClr val="bg2">
                <a:lumMod val="90000"/>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44" name="Freeform: Shape 2576">
              <a:extLst>
                <a:ext uri="{FF2B5EF4-FFF2-40B4-BE49-F238E27FC236}">
                  <a16:creationId xmlns:a16="http://schemas.microsoft.com/office/drawing/2014/main" id="{80411112-2405-3F88-1B19-F20AB04AEA43}"/>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rgbClr val="3F9EC5">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45" name="Freeform: Shape 2577">
              <a:extLst>
                <a:ext uri="{FF2B5EF4-FFF2-40B4-BE49-F238E27FC236}">
                  <a16:creationId xmlns:a16="http://schemas.microsoft.com/office/drawing/2014/main" id="{6BF15E98-945C-2932-9555-1F7FFFD05D01}"/>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pic>
          <p:nvPicPr>
            <p:cNvPr id="46" name="Graphic 45" descr="Users with solid fill">
              <a:extLst>
                <a:ext uri="{FF2B5EF4-FFF2-40B4-BE49-F238E27FC236}">
                  <a16:creationId xmlns:a16="http://schemas.microsoft.com/office/drawing/2014/main" id="{06A9D43F-7097-6998-6726-BFE4E83C4D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3544" y="2784777"/>
              <a:ext cx="1009280" cy="1009280"/>
            </a:xfrm>
            <a:prstGeom prst="rect">
              <a:avLst/>
            </a:prstGeom>
          </p:spPr>
        </p:pic>
        <p:pic>
          <p:nvPicPr>
            <p:cNvPr id="47" name="Graphic 46" descr="Magnifying glass with solid fill">
              <a:extLst>
                <a:ext uri="{FF2B5EF4-FFF2-40B4-BE49-F238E27FC236}">
                  <a16:creationId xmlns:a16="http://schemas.microsoft.com/office/drawing/2014/main" id="{D90326EE-A4E9-127B-1025-73936A4846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0475" y="2776912"/>
              <a:ext cx="914400" cy="914400"/>
            </a:xfrm>
            <a:prstGeom prst="rect">
              <a:avLst/>
            </a:prstGeom>
          </p:spPr>
        </p:pic>
        <p:pic>
          <p:nvPicPr>
            <p:cNvPr id="48" name="Graphic 47" descr="Scribble with solid fill">
              <a:extLst>
                <a:ext uri="{FF2B5EF4-FFF2-40B4-BE49-F238E27FC236}">
                  <a16:creationId xmlns:a16="http://schemas.microsoft.com/office/drawing/2014/main" id="{45EC690C-CE54-9DA8-78C6-A5C793A057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832" y="2776912"/>
              <a:ext cx="914400" cy="914400"/>
            </a:xfrm>
            <a:prstGeom prst="rect">
              <a:avLst/>
            </a:prstGeom>
          </p:spPr>
        </p:pic>
        <p:pic>
          <p:nvPicPr>
            <p:cNvPr id="49" name="Graphic 48" descr="Solar system with solid fill">
              <a:extLst>
                <a:ext uri="{FF2B5EF4-FFF2-40B4-BE49-F238E27FC236}">
                  <a16:creationId xmlns:a16="http://schemas.microsoft.com/office/drawing/2014/main" id="{79F86097-6E01-871D-4D7C-13FB12B886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2168" y="2774085"/>
              <a:ext cx="1005840" cy="1005840"/>
            </a:xfrm>
            <a:prstGeom prst="rect">
              <a:avLst/>
            </a:prstGeom>
          </p:spPr>
        </p:pic>
      </p:grpSp>
    </p:spTree>
    <p:extLst>
      <p:ext uri="{BB962C8B-B14F-4D97-AF65-F5344CB8AC3E}">
        <p14:creationId xmlns:p14="http://schemas.microsoft.com/office/powerpoint/2010/main" val="316015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a:xfrm>
            <a:off x="822961" y="536013"/>
            <a:ext cx="7008926" cy="581698"/>
          </a:xfrm>
        </p:spPr>
        <p:txBody>
          <a:bodyPr/>
          <a:lstStyle/>
          <a:p>
            <a:r>
              <a:rPr lang="en-US" dirty="0">
                <a:solidFill>
                  <a:schemeClr val="accent1">
                    <a:lumMod val="75000"/>
                  </a:schemeClr>
                </a:solidFill>
                <a:latin typeface="Montserrat Light"/>
              </a:rPr>
              <a:t>Refine Terms &amp; </a:t>
            </a:r>
            <a:br>
              <a:rPr lang="en-US" dirty="0">
                <a:solidFill>
                  <a:schemeClr val="accent1">
                    <a:lumMod val="75000"/>
                  </a:schemeClr>
                </a:solidFill>
                <a:latin typeface="Montserrat Light"/>
              </a:rPr>
            </a:br>
            <a:r>
              <a:rPr lang="en-US" dirty="0">
                <a:solidFill>
                  <a:schemeClr val="accent1">
                    <a:lumMod val="75000"/>
                  </a:schemeClr>
                </a:solidFill>
                <a:latin typeface="Montserrat Light"/>
              </a:rPr>
              <a:t>Reach Group Consensus</a:t>
            </a: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A6ACA4E9-E232-4344-8131-D39F0F6C9018}"/>
              </a:ext>
            </a:extLst>
          </p:cNvPr>
          <p:cNvSpPr txBox="1"/>
          <p:nvPr/>
        </p:nvSpPr>
        <p:spPr>
          <a:xfrm>
            <a:off x="780531" y="1683521"/>
            <a:ext cx="6657592" cy="646331"/>
          </a:xfrm>
          <a:prstGeom prst="rect">
            <a:avLst/>
          </a:prstGeom>
          <a:noFill/>
        </p:spPr>
        <p:txBody>
          <a:bodyPr wrap="none" rtlCol="0">
            <a:spAutoFit/>
          </a:bodyPr>
          <a:lstStyle/>
          <a:p>
            <a:r>
              <a:rPr lang="en-US" sz="2000" b="1" dirty="0">
                <a:solidFill>
                  <a:srgbClr val="109EC6"/>
                </a:solidFill>
                <a:latin typeface="Montserrat" pitchFamily="2" charset="77"/>
              </a:rPr>
              <a:t>Objective</a:t>
            </a:r>
          </a:p>
          <a:p>
            <a:r>
              <a:rPr lang="en-US" sz="1600" dirty="0">
                <a:solidFill>
                  <a:schemeClr val="bg2">
                    <a:lumMod val="50000"/>
                  </a:schemeClr>
                </a:solidFill>
                <a:latin typeface="Montserrat Light" pitchFamily="2" charset="77"/>
              </a:rPr>
              <a:t>Finalize definitions through discussion and reaching consensus </a:t>
            </a:r>
            <a:endParaRPr lang="en-US" sz="1400" dirty="0">
              <a:solidFill>
                <a:schemeClr val="bg2">
                  <a:lumMod val="50000"/>
                </a:schemeClr>
              </a:solidFill>
              <a:latin typeface="Montserrat Light" pitchFamily="2" charset="77"/>
            </a:endParaRPr>
          </a:p>
        </p:txBody>
      </p:sp>
      <p:cxnSp>
        <p:nvCxnSpPr>
          <p:cNvPr id="56" name="Straight Arrow Connector 55">
            <a:extLst>
              <a:ext uri="{FF2B5EF4-FFF2-40B4-BE49-F238E27FC236}">
                <a16:creationId xmlns:a16="http://schemas.microsoft.com/office/drawing/2014/main" id="{5F5C8B2C-23AF-924C-A61B-0366ED9FCB2B}"/>
              </a:ext>
            </a:extLst>
          </p:cNvPr>
          <p:cNvCxnSpPr>
            <a:cxnSpLocks/>
            <a:stCxn id="57" idx="0"/>
          </p:cNvCxnSpPr>
          <p:nvPr/>
        </p:nvCxnSpPr>
        <p:spPr>
          <a:xfrm flipH="1">
            <a:off x="1848075" y="2959020"/>
            <a:ext cx="1" cy="1221787"/>
          </a:xfrm>
          <a:prstGeom prst="straightConnector1">
            <a:avLst/>
          </a:prstGeom>
          <a:ln>
            <a:solidFill>
              <a:srgbClr val="F3BB17"/>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B3CE9712-7367-C649-B11E-4E3180D69850}"/>
              </a:ext>
            </a:extLst>
          </p:cNvPr>
          <p:cNvSpPr/>
          <p:nvPr/>
        </p:nvSpPr>
        <p:spPr>
          <a:xfrm>
            <a:off x="903464" y="2883604"/>
            <a:ext cx="3130204" cy="989080"/>
          </a:xfrm>
          <a:prstGeom prst="rect">
            <a:avLst/>
          </a:prstGeom>
          <a:solidFill>
            <a:srgbClr val="8E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Refine definitions</a:t>
            </a:r>
          </a:p>
          <a:p>
            <a:pPr algn="ctr"/>
            <a:r>
              <a:rPr lang="en-US" sz="1600" b="1" dirty="0">
                <a:latin typeface="Montserrat" pitchFamily="2" charset="77"/>
              </a:rPr>
              <a:t>Advisory Group discussion</a:t>
            </a:r>
          </a:p>
          <a:p>
            <a:pPr algn="ctr"/>
            <a:r>
              <a:rPr lang="en-US" sz="1200" dirty="0">
                <a:latin typeface="Montserrat" pitchFamily="2" charset="77"/>
              </a:rPr>
              <a:t>Ensure applicability throughout all</a:t>
            </a:r>
          </a:p>
          <a:p>
            <a:pPr algn="ctr"/>
            <a:r>
              <a:rPr lang="en-US" sz="1200" dirty="0">
                <a:latin typeface="Montserrat" pitchFamily="2" charset="77"/>
              </a:rPr>
              <a:t>stakeholder types</a:t>
            </a:r>
          </a:p>
        </p:txBody>
      </p:sp>
      <p:sp>
        <p:nvSpPr>
          <p:cNvPr id="58" name="Rectangle 57">
            <a:extLst>
              <a:ext uri="{FF2B5EF4-FFF2-40B4-BE49-F238E27FC236}">
                <a16:creationId xmlns:a16="http://schemas.microsoft.com/office/drawing/2014/main" id="{C74E5F76-FF0E-C84C-8CBD-5102223CA7B3}"/>
              </a:ext>
            </a:extLst>
          </p:cNvPr>
          <p:cNvSpPr/>
          <p:nvPr/>
        </p:nvSpPr>
        <p:spPr>
          <a:xfrm>
            <a:off x="928635" y="4105391"/>
            <a:ext cx="3130204" cy="989080"/>
          </a:xfrm>
          <a:prstGeom prst="rect">
            <a:avLst/>
          </a:prstGeom>
          <a:solidFill>
            <a:srgbClr val="F3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Gain consensus on final definitions</a:t>
            </a:r>
          </a:p>
        </p:txBody>
      </p:sp>
      <p:sp>
        <p:nvSpPr>
          <p:cNvPr id="30" name="TextBox 29">
            <a:extLst>
              <a:ext uri="{FF2B5EF4-FFF2-40B4-BE49-F238E27FC236}">
                <a16:creationId xmlns:a16="http://schemas.microsoft.com/office/drawing/2014/main" id="{B6E2B84C-E4A6-CD43-A373-26A0295BCBE2}"/>
              </a:ext>
            </a:extLst>
          </p:cNvPr>
          <p:cNvSpPr txBox="1"/>
          <p:nvPr/>
        </p:nvSpPr>
        <p:spPr>
          <a:xfrm>
            <a:off x="808811" y="2390533"/>
            <a:ext cx="1975221" cy="400110"/>
          </a:xfrm>
          <a:prstGeom prst="rect">
            <a:avLst/>
          </a:prstGeom>
          <a:noFill/>
        </p:spPr>
        <p:txBody>
          <a:bodyPr wrap="none" rtlCol="0">
            <a:spAutoFit/>
          </a:bodyPr>
          <a:lstStyle/>
          <a:p>
            <a:r>
              <a:rPr lang="en-US" sz="2000" b="1" dirty="0">
                <a:solidFill>
                  <a:srgbClr val="8CC552"/>
                </a:solidFill>
                <a:latin typeface="Montserrat" pitchFamily="2" charset="77"/>
              </a:rPr>
              <a:t>Methodology</a:t>
            </a:r>
          </a:p>
        </p:txBody>
      </p:sp>
      <p:sp>
        <p:nvSpPr>
          <p:cNvPr id="35" name="TextBox 34">
            <a:extLst>
              <a:ext uri="{FF2B5EF4-FFF2-40B4-BE49-F238E27FC236}">
                <a16:creationId xmlns:a16="http://schemas.microsoft.com/office/drawing/2014/main" id="{A51E791E-29C8-224D-96DD-80F10ABED383}"/>
              </a:ext>
            </a:extLst>
          </p:cNvPr>
          <p:cNvSpPr txBox="1"/>
          <p:nvPr/>
        </p:nvSpPr>
        <p:spPr>
          <a:xfrm>
            <a:off x="4828427" y="2881377"/>
            <a:ext cx="6461718" cy="2523768"/>
          </a:xfrm>
          <a:prstGeom prst="rect">
            <a:avLst/>
          </a:prstGeom>
          <a:noFill/>
          <a:ln>
            <a:noFill/>
          </a:ln>
        </p:spPr>
        <p:txBody>
          <a:bodyPr wrap="square" rtlCol="0">
            <a:spAutoFit/>
          </a:bodyPr>
          <a:lstStyle/>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Refined definitions, as well as discussed potential applicability through several Advisory Group discussions</a:t>
            </a:r>
          </a:p>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Leveraged legal review for near-final definitions for any possible issues from a compliance and regulatory standpoint </a:t>
            </a:r>
          </a:p>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Achieved consensus on finalized definitions through a majority vote</a:t>
            </a:r>
          </a:p>
          <a:p>
            <a:pPr marL="285750" indent="-285750">
              <a:spcBef>
                <a:spcPts val="1200"/>
              </a:spcBef>
              <a:buClr>
                <a:srgbClr val="FDBE0E"/>
              </a:buClr>
              <a:buFont typeface="Arial" panose="020B0604020202020204" pitchFamily="34" charset="0"/>
              <a:buChar char="•"/>
            </a:pPr>
            <a:r>
              <a:rPr lang="en-US" sz="1600" b="1" dirty="0">
                <a:solidFill>
                  <a:srgbClr val="001F5B"/>
                </a:solidFill>
                <a:latin typeface="Montserrat" pitchFamily="2" charset="77"/>
              </a:rPr>
              <a:t>Identify framework hierarchy for final terms </a:t>
            </a:r>
          </a:p>
        </p:txBody>
      </p:sp>
      <p:grpSp>
        <p:nvGrpSpPr>
          <p:cNvPr id="31" name="Group 30">
            <a:extLst>
              <a:ext uri="{FF2B5EF4-FFF2-40B4-BE49-F238E27FC236}">
                <a16:creationId xmlns:a16="http://schemas.microsoft.com/office/drawing/2014/main" id="{D151A3FE-BF4E-E12D-09B4-038DB29C34B8}"/>
              </a:ext>
            </a:extLst>
          </p:cNvPr>
          <p:cNvGrpSpPr/>
          <p:nvPr/>
        </p:nvGrpSpPr>
        <p:grpSpPr>
          <a:xfrm>
            <a:off x="7211325" y="488025"/>
            <a:ext cx="2863403" cy="977249"/>
            <a:chOff x="2149469" y="2010136"/>
            <a:chExt cx="7644896" cy="2609122"/>
          </a:xfrm>
        </p:grpSpPr>
        <p:sp>
          <p:nvSpPr>
            <p:cNvPr id="33" name="Freeform: Shape 2569">
              <a:extLst>
                <a:ext uri="{FF2B5EF4-FFF2-40B4-BE49-F238E27FC236}">
                  <a16:creationId xmlns:a16="http://schemas.microsoft.com/office/drawing/2014/main" id="{50D688F8-6351-F654-92A6-35A649DB4BB7}"/>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4" name="Freeform: Shape 2570">
              <a:extLst>
                <a:ext uri="{FF2B5EF4-FFF2-40B4-BE49-F238E27FC236}">
                  <a16:creationId xmlns:a16="http://schemas.microsoft.com/office/drawing/2014/main" id="{9F2AE4B0-3133-0C32-7F25-065689A08602}"/>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6" name="Freeform: Shape 2571">
              <a:extLst>
                <a:ext uri="{FF2B5EF4-FFF2-40B4-BE49-F238E27FC236}">
                  <a16:creationId xmlns:a16="http://schemas.microsoft.com/office/drawing/2014/main" id="{F4773DEB-A79E-36F6-25DE-7C797AFEF946}"/>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7" name="Freeform: Shape 2572">
              <a:extLst>
                <a:ext uri="{FF2B5EF4-FFF2-40B4-BE49-F238E27FC236}">
                  <a16:creationId xmlns:a16="http://schemas.microsoft.com/office/drawing/2014/main" id="{2F2F5AFF-7B4F-61E6-D4C6-AA4770AC7E0E}"/>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8" name="Freeform: Shape 2573">
              <a:extLst>
                <a:ext uri="{FF2B5EF4-FFF2-40B4-BE49-F238E27FC236}">
                  <a16:creationId xmlns:a16="http://schemas.microsoft.com/office/drawing/2014/main" id="{DE8C182A-BAC8-3256-FCAE-AE67C036E25B}"/>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chemeClr val="accent4">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39" name="Freeform: Shape 2575">
              <a:extLst>
                <a:ext uri="{FF2B5EF4-FFF2-40B4-BE49-F238E27FC236}">
                  <a16:creationId xmlns:a16="http://schemas.microsoft.com/office/drawing/2014/main" id="{FF00D281-A850-6BE5-0C59-E3AB8A516BEE}"/>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chemeClr val="accent6">
                <a:alpha val="95000"/>
              </a:scheme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40" name="Freeform: Shape 2576">
              <a:extLst>
                <a:ext uri="{FF2B5EF4-FFF2-40B4-BE49-F238E27FC236}">
                  <a16:creationId xmlns:a16="http://schemas.microsoft.com/office/drawing/2014/main" id="{E8B892FA-4FF7-971F-4A3C-38F8D7D73D1F}"/>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rgbClr val="3F9EC5">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sp>
          <p:nvSpPr>
            <p:cNvPr id="42" name="Freeform: Shape 2577">
              <a:extLst>
                <a:ext uri="{FF2B5EF4-FFF2-40B4-BE49-F238E27FC236}">
                  <a16:creationId xmlns:a16="http://schemas.microsoft.com/office/drawing/2014/main" id="{38044324-6215-6A34-5EA9-42ABD657ADA9}"/>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cap="flat">
              <a:noFill/>
              <a:prstDash val="solid"/>
            </a:ln>
          </p:spPr>
          <p:txBody>
            <a:bodyPr vert="horz" wrap="none" lIns="90000" tIns="45000" rIns="90000" bIns="45000" anchor="ctr" anchorCtr="1" compatLnSpc="0"/>
            <a:lstStyle/>
            <a:p>
              <a:pPr hangingPunct="0"/>
              <a:endParaRPr lang="en-US" dirty="0">
                <a:latin typeface="Arial" pitchFamily="18"/>
                <a:ea typeface="Arial Unicode MS" pitchFamily="2"/>
                <a:cs typeface="Arial Unicode MS" pitchFamily="2"/>
              </a:endParaRPr>
            </a:p>
          </p:txBody>
        </p:sp>
        <p:pic>
          <p:nvPicPr>
            <p:cNvPr id="43" name="Graphic 42" descr="Users with solid fill">
              <a:extLst>
                <a:ext uri="{FF2B5EF4-FFF2-40B4-BE49-F238E27FC236}">
                  <a16:creationId xmlns:a16="http://schemas.microsoft.com/office/drawing/2014/main" id="{8B564E33-8AC3-39EC-EA6D-0E61863AC9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3544" y="2784777"/>
              <a:ext cx="1009280" cy="1009280"/>
            </a:xfrm>
            <a:prstGeom prst="rect">
              <a:avLst/>
            </a:prstGeom>
          </p:spPr>
        </p:pic>
        <p:pic>
          <p:nvPicPr>
            <p:cNvPr id="44" name="Graphic 43" descr="Magnifying glass with solid fill">
              <a:extLst>
                <a:ext uri="{FF2B5EF4-FFF2-40B4-BE49-F238E27FC236}">
                  <a16:creationId xmlns:a16="http://schemas.microsoft.com/office/drawing/2014/main" id="{801BD636-8EFB-72F9-FDF1-967D0420B1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0475" y="2776912"/>
              <a:ext cx="914400" cy="914400"/>
            </a:xfrm>
            <a:prstGeom prst="rect">
              <a:avLst/>
            </a:prstGeom>
          </p:spPr>
        </p:pic>
        <p:pic>
          <p:nvPicPr>
            <p:cNvPr id="45" name="Graphic 44" descr="Scribble with solid fill">
              <a:extLst>
                <a:ext uri="{FF2B5EF4-FFF2-40B4-BE49-F238E27FC236}">
                  <a16:creationId xmlns:a16="http://schemas.microsoft.com/office/drawing/2014/main" id="{C6113821-F55C-0383-0302-4A5BF6FC12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832" y="2776912"/>
              <a:ext cx="914400" cy="914400"/>
            </a:xfrm>
            <a:prstGeom prst="rect">
              <a:avLst/>
            </a:prstGeom>
          </p:spPr>
        </p:pic>
        <p:pic>
          <p:nvPicPr>
            <p:cNvPr id="46" name="Graphic 45" descr="Solar system with solid fill">
              <a:extLst>
                <a:ext uri="{FF2B5EF4-FFF2-40B4-BE49-F238E27FC236}">
                  <a16:creationId xmlns:a16="http://schemas.microsoft.com/office/drawing/2014/main" id="{FB077CD7-322D-497E-1FB3-89B13209A0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2168" y="2774085"/>
              <a:ext cx="1005840" cy="1005840"/>
            </a:xfrm>
            <a:prstGeom prst="rect">
              <a:avLst/>
            </a:prstGeom>
          </p:spPr>
        </p:pic>
      </p:grpSp>
    </p:spTree>
    <p:extLst>
      <p:ext uri="{BB962C8B-B14F-4D97-AF65-F5344CB8AC3E}">
        <p14:creationId xmlns:p14="http://schemas.microsoft.com/office/powerpoint/2010/main" val="32820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44BDD-947D-4A81-9591-D9D898022E00}"/>
              </a:ext>
            </a:extLst>
          </p:cNvPr>
          <p:cNvSpPr>
            <a:spLocks noGrp="1"/>
          </p:cNvSpPr>
          <p:nvPr>
            <p:ph type="body" sz="quarter" idx="12"/>
          </p:nvPr>
        </p:nvSpPr>
        <p:spPr>
          <a:xfrm>
            <a:off x="5686817" y="2059170"/>
            <a:ext cx="6505183" cy="4115999"/>
          </a:xfrm>
        </p:spPr>
        <p:txBody>
          <a:bodyPr vert="horz" wrap="square" lIns="91440" tIns="45720" rIns="91440" bIns="45720" rtlCol="0" anchor="t">
            <a:spAutoFit/>
          </a:bodyPr>
          <a:lstStyle/>
          <a:p>
            <a:r>
              <a:rPr lang="en-US" sz="5000" dirty="0">
                <a:solidFill>
                  <a:schemeClr val="accent1">
                    <a:lumMod val="75000"/>
                  </a:schemeClr>
                </a:solidFill>
                <a:latin typeface="Montserrat"/>
                <a:cs typeface="Arial Black" panose="020B0604020202020204" pitchFamily="34" charset="0"/>
              </a:rPr>
              <a:t>What Were the Agreed Upon Definitions?</a:t>
            </a:r>
          </a:p>
          <a:p>
            <a:endParaRPr lang="en-US" sz="5000" dirty="0">
              <a:solidFill>
                <a:schemeClr val="accent1">
                  <a:lumMod val="75000"/>
                </a:schemeClr>
              </a:solidFill>
              <a:latin typeface="Montserrat" pitchFamily="2" charset="77"/>
              <a:cs typeface="Arial Black" panose="020B0604020202020204" pitchFamily="34" charset="0"/>
            </a:endParaRPr>
          </a:p>
          <a:p>
            <a:pPr algn="l"/>
            <a:r>
              <a:rPr lang="en-US" sz="2400" b="0" dirty="0">
                <a:solidFill>
                  <a:schemeClr val="accent1">
                    <a:lumMod val="75000"/>
                  </a:schemeClr>
                </a:solidFill>
                <a:latin typeface="Montserrat"/>
                <a:cs typeface="Arial Black" panose="020B0604020202020204" pitchFamily="34" charset="0"/>
              </a:rPr>
              <a:t>Final consensus-based lexicon resulting from natural language processing; backed by Advisory Group members </a:t>
            </a:r>
            <a:endParaRPr lang="en-US" sz="2400" b="0" dirty="0">
              <a:solidFill>
                <a:schemeClr val="accent1">
                  <a:lumMod val="75000"/>
                </a:schemeClr>
              </a:solidFill>
              <a:latin typeface="Montserrat" pitchFamily="2" charset="77"/>
              <a:cs typeface="Arial Black" panose="020B0604020202020204" pitchFamily="34" charset="0"/>
            </a:endParaRPr>
          </a:p>
        </p:txBody>
      </p:sp>
      <p:sp>
        <p:nvSpPr>
          <p:cNvPr id="8" name="Rectangle 7">
            <a:extLst>
              <a:ext uri="{FF2B5EF4-FFF2-40B4-BE49-F238E27FC236}">
                <a16:creationId xmlns:a16="http://schemas.microsoft.com/office/drawing/2014/main" id="{996E7EB6-8DC1-7147-BF78-D2D8AB12B388}"/>
              </a:ext>
            </a:extLst>
          </p:cNvPr>
          <p:cNvSpPr/>
          <p:nvPr/>
        </p:nvSpPr>
        <p:spPr>
          <a:xfrm>
            <a:off x="0" y="6785987"/>
            <a:ext cx="12192000" cy="93785"/>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23DEE8-69A0-6E46-89E7-66188F9F6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0" b="6739"/>
          <a:stretch/>
        </p:blipFill>
        <p:spPr>
          <a:xfrm>
            <a:off x="0" y="794657"/>
            <a:ext cx="5576897" cy="5380512"/>
          </a:xfrm>
          <a:prstGeom prst="rect">
            <a:avLst/>
          </a:prstGeom>
        </p:spPr>
      </p:pic>
    </p:spTree>
    <p:extLst>
      <p:ext uri="{BB962C8B-B14F-4D97-AF65-F5344CB8AC3E}">
        <p14:creationId xmlns:p14="http://schemas.microsoft.com/office/powerpoint/2010/main" val="6937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B9F0-49F7-D91B-BC3E-5FBDFBA15214}"/>
              </a:ext>
            </a:extLst>
          </p:cNvPr>
          <p:cNvSpPr>
            <a:spLocks noGrp="1"/>
          </p:cNvSpPr>
          <p:nvPr>
            <p:ph type="title"/>
          </p:nvPr>
        </p:nvSpPr>
        <p:spPr/>
        <p:txBody>
          <a:bodyPr/>
          <a:lstStyle/>
          <a:p>
            <a:r>
              <a:rPr lang="en-US" dirty="0">
                <a:solidFill>
                  <a:schemeClr val="accent1">
                    <a:lumMod val="75000"/>
                  </a:schemeClr>
                </a:solidFill>
                <a:latin typeface="Montserrat Light"/>
              </a:rPr>
              <a:t>Framework</a:t>
            </a:r>
          </a:p>
        </p:txBody>
      </p:sp>
      <p:pic>
        <p:nvPicPr>
          <p:cNvPr id="5" name="Content Placeholder 4" descr="Diagram, schematic&#10;&#10;Description automatically generated">
            <a:extLst>
              <a:ext uri="{FF2B5EF4-FFF2-40B4-BE49-F238E27FC236}">
                <a16:creationId xmlns:a16="http://schemas.microsoft.com/office/drawing/2014/main" id="{627098EA-302C-B175-487B-A973B926BA80}"/>
              </a:ext>
            </a:extLst>
          </p:cNvPr>
          <p:cNvPicPr>
            <a:picLocks noGrp="1" noChangeAspect="1"/>
          </p:cNvPicPr>
          <p:nvPr>
            <p:ph idx="1"/>
          </p:nvPr>
        </p:nvPicPr>
        <p:blipFill>
          <a:blip r:embed="rId3"/>
          <a:stretch>
            <a:fillRect/>
          </a:stretch>
        </p:blipFill>
        <p:spPr>
          <a:xfrm>
            <a:off x="1317583" y="-309047"/>
            <a:ext cx="9674944" cy="7476094"/>
          </a:xfrm>
        </p:spPr>
      </p:pic>
      <p:sp>
        <p:nvSpPr>
          <p:cNvPr id="6" name="Rectangle 5">
            <a:extLst>
              <a:ext uri="{FF2B5EF4-FFF2-40B4-BE49-F238E27FC236}">
                <a16:creationId xmlns:a16="http://schemas.microsoft.com/office/drawing/2014/main" id="{529E3173-0090-DEEF-BDBD-FA59EE49AEE2}"/>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71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0B9453B8-CA96-EB0D-21B0-97BE6089A842}"/>
              </a:ext>
            </a:extLst>
          </p:cNvPr>
          <p:cNvPicPr>
            <a:picLocks noChangeAspect="1"/>
          </p:cNvPicPr>
          <p:nvPr/>
        </p:nvPicPr>
        <p:blipFill>
          <a:blip r:embed="rId3"/>
          <a:stretch>
            <a:fillRect/>
          </a:stretch>
        </p:blipFill>
        <p:spPr>
          <a:xfrm>
            <a:off x="-80225" y="1267498"/>
            <a:ext cx="12030635" cy="9296400"/>
          </a:xfrm>
          <a:prstGeom prst="rect">
            <a:avLst/>
          </a:prstGeom>
        </p:spPr>
      </p:pic>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3200" dirty="0">
                <a:solidFill>
                  <a:schemeClr val="accent1">
                    <a:lumMod val="75000"/>
                  </a:schemeClr>
                </a:solidFill>
                <a:latin typeface="Montserrat Light"/>
              </a:rPr>
              <a:t>“Value-Based Care” Encompasses all Solutions</a:t>
            </a:r>
            <a:endParaRPr lang="en-US" sz="2800" dirty="0">
              <a:solidFill>
                <a:schemeClr val="accent1">
                  <a:lumMod val="75000"/>
                </a:schemeClr>
              </a:solidFill>
              <a:latin typeface="Montserrat Light"/>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59F6A5D-1191-A44A-A141-27375FD53C5B}"/>
              </a:ext>
            </a:extLst>
          </p:cNvPr>
          <p:cNvSpPr txBox="1"/>
          <p:nvPr/>
        </p:nvSpPr>
        <p:spPr>
          <a:xfrm>
            <a:off x="719164" y="1964656"/>
            <a:ext cx="10972800" cy="923330"/>
          </a:xfrm>
          <a:prstGeom prst="rect">
            <a:avLst/>
          </a:prstGeom>
          <a:solidFill>
            <a:srgbClr val="EDF1FF"/>
          </a:solidFill>
          <a:ln>
            <a:solidFill>
              <a:schemeClr val="tx1"/>
            </a:solidFill>
            <a:prstDash val="dash"/>
          </a:ln>
        </p:spPr>
        <p:txBody>
          <a:bodyPr wrap="square">
            <a:spAutoFit/>
          </a:bodyPr>
          <a:lstStyle/>
          <a:p>
            <a:r>
              <a:rPr lang="en-US" i="1" dirty="0">
                <a:solidFill>
                  <a:srgbClr val="001F5B"/>
                </a:solidFill>
                <a:effectLst/>
                <a:latin typeface="Montserrat Light" panose="00000400000000000000" pitchFamily="50" charset="0"/>
                <a:ea typeface="Open Sans" panose="020B0606030504020204" pitchFamily="34" charset="0"/>
                <a:cs typeface="Calibri" panose="020F0502020204030204" pitchFamily="34" charset="0"/>
              </a:rPr>
              <a:t>A health care delivery model that reimburses for provider or therapy performance by expected or measured patient health metrics, real-world outcomes, or cost, over a defined period of time.</a:t>
            </a:r>
            <a:r>
              <a:rPr lang="en-US" dirty="0">
                <a:solidFill>
                  <a:srgbClr val="001F5B"/>
                </a:solidFill>
                <a:effectLst/>
                <a:latin typeface="Montserrat Light" panose="00000400000000000000" pitchFamily="50" charset="0"/>
                <a:cs typeface="Calibri" panose="020F0502020204030204" pitchFamily="34" charset="0"/>
              </a:rPr>
              <a:t> </a:t>
            </a:r>
            <a:endParaRPr lang="en-US" dirty="0">
              <a:solidFill>
                <a:srgbClr val="001F5B"/>
              </a:solidFill>
              <a:latin typeface="Montserrat Light" panose="00000400000000000000" pitchFamily="50" charset="0"/>
              <a:cs typeface="Calibri" panose="020F0502020204030204" pitchFamily="34" charset="0"/>
            </a:endParaRPr>
          </a:p>
        </p:txBody>
      </p:sp>
    </p:spTree>
    <p:extLst>
      <p:ext uri="{BB962C8B-B14F-4D97-AF65-F5344CB8AC3E}">
        <p14:creationId xmlns:p14="http://schemas.microsoft.com/office/powerpoint/2010/main" val="11422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0B9453B8-CA96-EB0D-21B0-97BE6089A842}"/>
              </a:ext>
            </a:extLst>
          </p:cNvPr>
          <p:cNvPicPr>
            <a:picLocks noChangeAspect="1"/>
          </p:cNvPicPr>
          <p:nvPr/>
        </p:nvPicPr>
        <p:blipFill>
          <a:blip r:embed="rId3"/>
          <a:stretch>
            <a:fillRect/>
          </a:stretch>
        </p:blipFill>
        <p:spPr>
          <a:xfrm>
            <a:off x="422703" y="-662191"/>
            <a:ext cx="11150998" cy="8616681"/>
          </a:xfrm>
          <a:prstGeom prst="rect">
            <a:avLst/>
          </a:prstGeom>
        </p:spPr>
      </p:pic>
      <p:sp>
        <p:nvSpPr>
          <p:cNvPr id="16" name="Rectangle 15">
            <a:extLst>
              <a:ext uri="{FF2B5EF4-FFF2-40B4-BE49-F238E27FC236}">
                <a16:creationId xmlns:a16="http://schemas.microsoft.com/office/drawing/2014/main" id="{0ADEB4F5-DF0B-A84C-A331-B07AF9EE688C}"/>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1E33E60-2E4B-B942-BE47-FE2F32CAE2BE}"/>
              </a:ext>
            </a:extLst>
          </p:cNvPr>
          <p:cNvSpPr txBox="1"/>
          <p:nvPr/>
        </p:nvSpPr>
        <p:spPr>
          <a:xfrm>
            <a:off x="6540879" y="4442250"/>
            <a:ext cx="5212080" cy="2031325"/>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i="1" dirty="0">
                <a:solidFill>
                  <a:srgbClr val="001F5B"/>
                </a:solidFill>
                <a:latin typeface="Montserrat Light"/>
              </a:rPr>
              <a:t>A program that facilitates quality care by awarding incentive payments to providers that deliver evidence-based treatment decisions which drive better care for individuals, improve health for populations, lower costs, or enhance provider workflows.</a:t>
            </a:r>
            <a:r>
              <a:rPr lang="en-US" dirty="0">
                <a:solidFill>
                  <a:srgbClr val="001F5B"/>
                </a:solidFill>
                <a:latin typeface="Montserrat Light"/>
              </a:rPr>
              <a:t> </a:t>
            </a:r>
          </a:p>
          <a:p>
            <a:endParaRPr lang="en-US" dirty="0">
              <a:solidFill>
                <a:srgbClr val="001F5B"/>
              </a:solidFill>
              <a:latin typeface="Montserrat Light" panose="00000400000000000000" pitchFamily="50" charset="0"/>
              <a:cs typeface="Calibri" panose="020F0502020204030204" pitchFamily="34" charset="0"/>
            </a:endParaRPr>
          </a:p>
        </p:txBody>
      </p:sp>
      <p:sp>
        <p:nvSpPr>
          <p:cNvPr id="27" name="TextBox 26">
            <a:extLst>
              <a:ext uri="{FF2B5EF4-FFF2-40B4-BE49-F238E27FC236}">
                <a16:creationId xmlns:a16="http://schemas.microsoft.com/office/drawing/2014/main" id="{D1E97C7F-18E8-C04B-8288-475442938511}"/>
              </a:ext>
            </a:extLst>
          </p:cNvPr>
          <p:cNvSpPr txBox="1"/>
          <p:nvPr/>
        </p:nvSpPr>
        <p:spPr>
          <a:xfrm>
            <a:off x="618299" y="4442250"/>
            <a:ext cx="5206123" cy="2031325"/>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i="1" dirty="0">
                <a:solidFill>
                  <a:srgbClr val="001F5B"/>
                </a:solidFill>
                <a:latin typeface="Montserrat Light"/>
                <a:ea typeface="Open Sans"/>
                <a:cs typeface="Calibri"/>
              </a:rPr>
              <a:t>An adjusted payment for a medical intervention or a manufacturer's product that meets pre-determined metrics or payment milestones. The agreement aims to enhance the quality of care by rewarding decisions that improve patient health measures or other real-world outcomes. </a:t>
            </a:r>
            <a:endParaRPr lang="en-US" dirty="0">
              <a:solidFill>
                <a:srgbClr val="001F5B"/>
              </a:solidFill>
              <a:latin typeface="Montserrat Light" panose="00000400000000000000" pitchFamily="50" charset="0"/>
              <a:cs typeface="Calibri" panose="020F0502020204030204" pitchFamily="34" charset="0"/>
            </a:endParaRPr>
          </a:p>
        </p:txBody>
      </p:sp>
      <p:sp>
        <p:nvSpPr>
          <p:cNvPr id="10" name="Title 5">
            <a:extLst>
              <a:ext uri="{FF2B5EF4-FFF2-40B4-BE49-F238E27FC236}">
                <a16:creationId xmlns:a16="http://schemas.microsoft.com/office/drawing/2014/main" id="{5C9B6159-361D-E4D6-848A-2D0850366F28}"/>
              </a:ext>
            </a:extLst>
          </p:cNvPr>
          <p:cNvSpPr>
            <a:spLocks noGrp="1"/>
          </p:cNvSpPr>
          <p:nvPr>
            <p:ph type="title"/>
          </p:nvPr>
        </p:nvSpPr>
        <p:spPr>
          <a:xfrm>
            <a:off x="822325" y="685800"/>
            <a:ext cx="9562646" cy="581025"/>
          </a:xfrm>
        </p:spPr>
        <p:txBody>
          <a:bodyPr/>
          <a:lstStyle/>
          <a:p>
            <a:r>
              <a:rPr lang="en-US" sz="3200" dirty="0">
                <a:solidFill>
                  <a:schemeClr val="accent1">
                    <a:lumMod val="75000"/>
                  </a:schemeClr>
                </a:solidFill>
                <a:latin typeface="Montserrat Light"/>
              </a:rPr>
              <a:t>“Value-Based Purchasing” vs. “Value-Based Programs”</a:t>
            </a:r>
            <a:endParaRPr lang="en-US" sz="2800" dirty="0">
              <a:solidFill>
                <a:schemeClr val="accent1">
                  <a:lumMod val="75000"/>
                </a:schemeClr>
              </a:solidFill>
              <a:latin typeface="Montserrat Light"/>
            </a:endParaRPr>
          </a:p>
        </p:txBody>
      </p:sp>
    </p:spTree>
    <p:extLst>
      <p:ext uri="{BB962C8B-B14F-4D97-AF65-F5344CB8AC3E}">
        <p14:creationId xmlns:p14="http://schemas.microsoft.com/office/powerpoint/2010/main" val="36916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bubble chart&#10;&#10;Description automatically generated">
            <a:extLst>
              <a:ext uri="{FF2B5EF4-FFF2-40B4-BE49-F238E27FC236}">
                <a16:creationId xmlns:a16="http://schemas.microsoft.com/office/drawing/2014/main" id="{E9AB7967-3B52-004B-AC78-55C09DD38AF9}"/>
              </a:ext>
            </a:extLst>
          </p:cNvPr>
          <p:cNvPicPr>
            <a:picLocks noChangeAspect="1"/>
          </p:cNvPicPr>
          <p:nvPr/>
        </p:nvPicPr>
        <p:blipFill rotWithShape="1">
          <a:blip r:embed="rId3"/>
          <a:srcRect t="1" r="72029" b="62233"/>
          <a:stretch/>
        </p:blipFill>
        <p:spPr>
          <a:xfrm>
            <a:off x="228600" y="0"/>
            <a:ext cx="2616200" cy="1989044"/>
          </a:xfrm>
          <a:prstGeom prst="rect">
            <a:avLst/>
          </a:prstGeom>
        </p:spPr>
      </p:pic>
      <p:sp>
        <p:nvSpPr>
          <p:cNvPr id="2" name="TextBox 1">
            <a:extLst>
              <a:ext uri="{FF2B5EF4-FFF2-40B4-BE49-F238E27FC236}">
                <a16:creationId xmlns:a16="http://schemas.microsoft.com/office/drawing/2014/main" id="{1032DF95-8ED8-594C-95E5-BC7CC327269B}"/>
              </a:ext>
            </a:extLst>
          </p:cNvPr>
          <p:cNvSpPr txBox="1"/>
          <p:nvPr/>
        </p:nvSpPr>
        <p:spPr>
          <a:xfrm>
            <a:off x="991891" y="2754294"/>
            <a:ext cx="5204362" cy="1492716"/>
          </a:xfrm>
          <a:prstGeom prst="rect">
            <a:avLst/>
          </a:prstGeom>
          <a:noFill/>
        </p:spPr>
        <p:txBody>
          <a:bodyPr wrap="square" rtlCol="0">
            <a:spAutoFit/>
          </a:bodyPr>
          <a:lstStyle/>
          <a:p>
            <a:r>
              <a:rPr lang="en-US" sz="2800" dirty="0">
                <a:solidFill>
                  <a:srgbClr val="002060"/>
                </a:solidFill>
                <a:latin typeface="Montserrat" pitchFamily="2" charset="77"/>
              </a:rPr>
              <a:t>Addressing barriers to value-based care </a:t>
            </a:r>
          </a:p>
          <a:p>
            <a:r>
              <a:rPr lang="en-US" sz="3500" b="1" dirty="0">
                <a:solidFill>
                  <a:srgbClr val="002060"/>
                </a:solidFill>
                <a:latin typeface="Montserrat" pitchFamily="2" charset="77"/>
              </a:rPr>
              <a:t>Lexicon Initiative</a:t>
            </a:r>
          </a:p>
        </p:txBody>
      </p:sp>
      <p:sp>
        <p:nvSpPr>
          <p:cNvPr id="8" name="TextBox 7">
            <a:extLst>
              <a:ext uri="{FF2B5EF4-FFF2-40B4-BE49-F238E27FC236}">
                <a16:creationId xmlns:a16="http://schemas.microsoft.com/office/drawing/2014/main" id="{7D429A1B-06C9-9249-BBD4-40D011CFF3C7}"/>
              </a:ext>
            </a:extLst>
          </p:cNvPr>
          <p:cNvSpPr txBox="1"/>
          <p:nvPr/>
        </p:nvSpPr>
        <p:spPr>
          <a:xfrm>
            <a:off x="991891" y="5010261"/>
            <a:ext cx="6051165" cy="400110"/>
          </a:xfrm>
          <a:prstGeom prst="rect">
            <a:avLst/>
          </a:prstGeom>
          <a:noFill/>
        </p:spPr>
        <p:txBody>
          <a:bodyPr wrap="square" lIns="91440" tIns="45720" rIns="91440" bIns="45720" rtlCol="0" anchor="t">
            <a:spAutoFit/>
          </a:bodyPr>
          <a:lstStyle/>
          <a:p>
            <a:r>
              <a:rPr lang="en-US" sz="2000" dirty="0">
                <a:solidFill>
                  <a:srgbClr val="109EC6"/>
                </a:solidFill>
                <a:latin typeface="Montserrat Light"/>
              </a:rPr>
              <a:t>August 2022</a:t>
            </a:r>
          </a:p>
        </p:txBody>
      </p:sp>
      <p:sp>
        <p:nvSpPr>
          <p:cNvPr id="3" name="Rectangle 2">
            <a:extLst>
              <a:ext uri="{FF2B5EF4-FFF2-40B4-BE49-F238E27FC236}">
                <a16:creationId xmlns:a16="http://schemas.microsoft.com/office/drawing/2014/main" id="{7DA1C4F7-5EA0-A546-A636-AA09698EAF80}"/>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D7D72798-B13E-4E44-BC28-E65AB60AE689}"/>
              </a:ext>
            </a:extLst>
          </p:cNvPr>
          <p:cNvCxnSpPr>
            <a:cxnSpLocks/>
          </p:cNvCxnSpPr>
          <p:nvPr/>
        </p:nvCxnSpPr>
        <p:spPr>
          <a:xfrm>
            <a:off x="991891" y="4749783"/>
            <a:ext cx="520436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4FB5F7F-4EF1-1847-8B68-1718280982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695"/>
          <a:stretch/>
        </p:blipFill>
        <p:spPr>
          <a:xfrm>
            <a:off x="7596907" y="1229110"/>
            <a:ext cx="4595093" cy="4809015"/>
          </a:xfrm>
          <a:prstGeom prst="rect">
            <a:avLst/>
          </a:prstGeom>
        </p:spPr>
      </p:pic>
      <p:pic>
        <p:nvPicPr>
          <p:cNvPr id="1026" name="Picture 2">
            <a:extLst>
              <a:ext uri="{FF2B5EF4-FFF2-40B4-BE49-F238E27FC236}">
                <a16:creationId xmlns:a16="http://schemas.microsoft.com/office/drawing/2014/main" id="{E2F1EC2E-BED4-6EC8-E333-3CD7869271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585" y="341028"/>
            <a:ext cx="35337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8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AC32-44EF-F56D-B980-62AB9A85B3B4}"/>
              </a:ext>
            </a:extLst>
          </p:cNvPr>
          <p:cNvSpPr>
            <a:spLocks noGrp="1"/>
          </p:cNvSpPr>
          <p:nvPr>
            <p:ph type="title"/>
          </p:nvPr>
        </p:nvSpPr>
        <p:spPr/>
        <p:txBody>
          <a:bodyPr/>
          <a:lstStyle/>
          <a:p>
            <a:r>
              <a:rPr lang="en-US" dirty="0"/>
              <a:t>Not all Value-Based Purchasing Agreements are Value-Based </a:t>
            </a:r>
          </a:p>
        </p:txBody>
      </p:sp>
      <p:pic>
        <p:nvPicPr>
          <p:cNvPr id="5" name="Content Placeholder 4" descr="Diagram&#10;&#10;Description automatically generated">
            <a:extLst>
              <a:ext uri="{FF2B5EF4-FFF2-40B4-BE49-F238E27FC236}">
                <a16:creationId xmlns:a16="http://schemas.microsoft.com/office/drawing/2014/main" id="{DEF1B8A1-DFC9-C500-907D-BDCAA3C106BA}"/>
              </a:ext>
            </a:extLst>
          </p:cNvPr>
          <p:cNvPicPr>
            <a:picLocks noGrp="1" noChangeAspect="1"/>
          </p:cNvPicPr>
          <p:nvPr>
            <p:ph idx="1"/>
          </p:nvPr>
        </p:nvPicPr>
        <p:blipFill>
          <a:blip r:embed="rId3"/>
          <a:stretch>
            <a:fillRect/>
          </a:stretch>
        </p:blipFill>
        <p:spPr>
          <a:xfrm>
            <a:off x="517136" y="1044739"/>
            <a:ext cx="9835178" cy="7599903"/>
          </a:xfrm>
        </p:spPr>
      </p:pic>
      <p:sp>
        <p:nvSpPr>
          <p:cNvPr id="6" name="Rectangle 5">
            <a:extLst>
              <a:ext uri="{FF2B5EF4-FFF2-40B4-BE49-F238E27FC236}">
                <a16:creationId xmlns:a16="http://schemas.microsoft.com/office/drawing/2014/main" id="{6249A200-8928-C7F2-6883-12DEF51CD515}"/>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834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C703C3-EB41-A4B8-4D89-1B2012494156}"/>
              </a:ext>
            </a:extLst>
          </p:cNvPr>
          <p:cNvSpPr>
            <a:spLocks noGrp="1"/>
          </p:cNvSpPr>
          <p:nvPr>
            <p:ph type="title"/>
          </p:nvPr>
        </p:nvSpPr>
        <p:spPr>
          <a:xfrm>
            <a:off x="822960" y="685800"/>
            <a:ext cx="9900458" cy="424929"/>
          </a:xfrm>
        </p:spPr>
        <p:txBody>
          <a:bodyPr/>
          <a:lstStyle/>
          <a:p>
            <a:r>
              <a:rPr lang="en-US" sz="4000" dirty="0">
                <a:solidFill>
                  <a:srgbClr val="001F5B"/>
                </a:solidFill>
                <a:latin typeface="Montserrat Light"/>
              </a:rPr>
              <a:t>“</a:t>
            </a:r>
            <a:r>
              <a:rPr lang="en-US" sz="4000" dirty="0">
                <a:solidFill>
                  <a:schemeClr val="accent1">
                    <a:lumMod val="75000"/>
                  </a:schemeClr>
                </a:solidFill>
                <a:latin typeface="Montserrat Light"/>
              </a:rPr>
              <a:t>Value-Based Contracts” are Performance-Based Contractual Agreements </a:t>
            </a:r>
            <a:endParaRPr lang="en-US" dirty="0"/>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TextBox 26">
            <a:extLst>
              <a:ext uri="{FF2B5EF4-FFF2-40B4-BE49-F238E27FC236}">
                <a16:creationId xmlns:a16="http://schemas.microsoft.com/office/drawing/2014/main" id="{74D51C9F-8B0C-134D-9B38-7EB2D3E18CA8}"/>
              </a:ext>
            </a:extLst>
          </p:cNvPr>
          <p:cNvSpPr txBox="1"/>
          <p:nvPr/>
        </p:nvSpPr>
        <p:spPr>
          <a:xfrm>
            <a:off x="892794" y="2834910"/>
            <a:ext cx="4714139" cy="2246769"/>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Light"/>
                <a:ea typeface="Open Sans"/>
                <a:cs typeface="Calibri"/>
              </a:rPr>
              <a:t>A performance-based contract among payer, provider, or manufacturer stakeholders in which reimbursement is tied to patient health measures or other real-world outcomes and costs for a defined period of time. </a:t>
            </a:r>
            <a:endParaRPr lang="en-US" sz="2000" dirty="0">
              <a:solidFill>
                <a:srgbClr val="001F5B"/>
              </a:solidFill>
              <a:latin typeface="Montserrat Light" panose="00000400000000000000" pitchFamily="50" charset="0"/>
              <a:cs typeface="Calibri" panose="020F0502020204030204" pitchFamily="34" charset="0"/>
            </a:endParaRPr>
          </a:p>
        </p:txBody>
      </p:sp>
      <p:pic>
        <p:nvPicPr>
          <p:cNvPr id="5" name="Picture 4" descr="Diagram&#10;&#10;Description automatically generated">
            <a:extLst>
              <a:ext uri="{FF2B5EF4-FFF2-40B4-BE49-F238E27FC236}">
                <a16:creationId xmlns:a16="http://schemas.microsoft.com/office/drawing/2014/main" id="{E335F83C-04FF-73D1-D96D-32F395754534}"/>
              </a:ext>
            </a:extLst>
          </p:cNvPr>
          <p:cNvPicPr>
            <a:picLocks noChangeAspect="1"/>
          </p:cNvPicPr>
          <p:nvPr/>
        </p:nvPicPr>
        <p:blipFill>
          <a:blip r:embed="rId3"/>
          <a:stretch>
            <a:fillRect/>
          </a:stretch>
        </p:blipFill>
        <p:spPr>
          <a:xfrm>
            <a:off x="3094509" y="-962600"/>
            <a:ext cx="12969836" cy="10022146"/>
          </a:xfrm>
          <a:prstGeom prst="rect">
            <a:avLst/>
          </a:prstGeom>
        </p:spPr>
      </p:pic>
    </p:spTree>
    <p:extLst>
      <p:ext uri="{BB962C8B-B14F-4D97-AF65-F5344CB8AC3E}">
        <p14:creationId xmlns:p14="http://schemas.microsoft.com/office/powerpoint/2010/main" val="108300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TextBox 26">
            <a:extLst>
              <a:ext uri="{FF2B5EF4-FFF2-40B4-BE49-F238E27FC236}">
                <a16:creationId xmlns:a16="http://schemas.microsoft.com/office/drawing/2014/main" id="{74D51C9F-8B0C-134D-9B38-7EB2D3E18CA8}"/>
              </a:ext>
            </a:extLst>
          </p:cNvPr>
          <p:cNvSpPr txBox="1"/>
          <p:nvPr/>
        </p:nvSpPr>
        <p:spPr>
          <a:xfrm>
            <a:off x="609600" y="2165633"/>
            <a:ext cx="10972800" cy="1015663"/>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a:rPr>
              <a:t>A contract between a payer, manufacturer, and/or health care provider that links payment for a treatment that meets, exceeds, or fails to meet expected patient health measures or other real-world outcomes over a defined period of time. </a:t>
            </a:r>
            <a:endParaRPr lang="en-US" sz="2000" i="1" dirty="0">
              <a:solidFill>
                <a:srgbClr val="001F5B"/>
              </a:solidFill>
              <a:latin typeface="Montserrat" panose="00000500000000000000" pitchFamily="50" charset="0"/>
            </a:endParaRPr>
          </a:p>
        </p:txBody>
      </p:sp>
      <p:sp>
        <p:nvSpPr>
          <p:cNvPr id="2" name="Right Arrow 1">
            <a:extLst>
              <a:ext uri="{FF2B5EF4-FFF2-40B4-BE49-F238E27FC236}">
                <a16:creationId xmlns:a16="http://schemas.microsoft.com/office/drawing/2014/main" id="{1C23F26B-C920-D741-9B05-830B63667C2A}"/>
              </a:ext>
            </a:extLst>
          </p:cNvPr>
          <p:cNvSpPr/>
          <p:nvPr/>
        </p:nvSpPr>
        <p:spPr>
          <a:xfrm>
            <a:off x="2799064" y="4828551"/>
            <a:ext cx="1370831"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4" name="Group 3">
            <a:extLst>
              <a:ext uri="{FF2B5EF4-FFF2-40B4-BE49-F238E27FC236}">
                <a16:creationId xmlns:a16="http://schemas.microsoft.com/office/drawing/2014/main" id="{73DE1C82-303B-4F41-988A-B78568F4D1AB}"/>
              </a:ext>
            </a:extLst>
          </p:cNvPr>
          <p:cNvGrpSpPr/>
          <p:nvPr/>
        </p:nvGrpSpPr>
        <p:grpSpPr>
          <a:xfrm>
            <a:off x="7905604" y="4457254"/>
            <a:ext cx="1618483" cy="1127243"/>
            <a:chOff x="9728874" y="4236577"/>
            <a:chExt cx="1063273" cy="1127243"/>
          </a:xfrm>
        </p:grpSpPr>
        <p:sp>
          <p:nvSpPr>
            <p:cNvPr id="20" name="Right Arrow 19">
              <a:extLst>
                <a:ext uri="{FF2B5EF4-FFF2-40B4-BE49-F238E27FC236}">
                  <a16:creationId xmlns:a16="http://schemas.microsoft.com/office/drawing/2014/main" id="{976E0438-E313-874F-A038-722D8B0A87AF}"/>
                </a:ext>
              </a:extLst>
            </p:cNvPr>
            <p:cNvSpPr/>
            <p:nvPr/>
          </p:nvSpPr>
          <p:spPr>
            <a:xfrm rot="19588042">
              <a:off x="9766894" y="4236577"/>
              <a:ext cx="1025253"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1" name="Right Arrow 20">
              <a:extLst>
                <a:ext uri="{FF2B5EF4-FFF2-40B4-BE49-F238E27FC236}">
                  <a16:creationId xmlns:a16="http://schemas.microsoft.com/office/drawing/2014/main" id="{6911F17D-89D6-034A-A652-B385D699B1AF}"/>
                </a:ext>
              </a:extLst>
            </p:cNvPr>
            <p:cNvSpPr/>
            <p:nvPr/>
          </p:nvSpPr>
          <p:spPr>
            <a:xfrm rot="2011958" flipV="1">
              <a:off x="9728874" y="5072946"/>
              <a:ext cx="1025253"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5" name="TextBox 4">
            <a:extLst>
              <a:ext uri="{FF2B5EF4-FFF2-40B4-BE49-F238E27FC236}">
                <a16:creationId xmlns:a16="http://schemas.microsoft.com/office/drawing/2014/main" id="{272E5A54-95A5-BD4C-9BB3-AF94FE997A95}"/>
              </a:ext>
            </a:extLst>
          </p:cNvPr>
          <p:cNvSpPr txBox="1"/>
          <p:nvPr/>
        </p:nvSpPr>
        <p:spPr>
          <a:xfrm>
            <a:off x="9185799" y="3486276"/>
            <a:ext cx="1678577" cy="707886"/>
          </a:xfrm>
          <a:prstGeom prst="rect">
            <a:avLst/>
          </a:prstGeom>
          <a:noFill/>
        </p:spPr>
        <p:txBody>
          <a:bodyPr wrap="square" rtlCol="0">
            <a:spAutoFit/>
          </a:bodyPr>
          <a:lstStyle/>
          <a:p>
            <a:pPr algn="ctr"/>
            <a:r>
              <a:rPr lang="en-US" sz="2000" b="1" dirty="0">
                <a:solidFill>
                  <a:srgbClr val="001F5B"/>
                </a:solidFill>
                <a:latin typeface="Montserrat" pitchFamily="2" charset="77"/>
              </a:rPr>
              <a:t>Higher net payment</a:t>
            </a:r>
          </a:p>
        </p:txBody>
      </p:sp>
      <p:sp>
        <p:nvSpPr>
          <p:cNvPr id="24" name="TextBox 23">
            <a:extLst>
              <a:ext uri="{FF2B5EF4-FFF2-40B4-BE49-F238E27FC236}">
                <a16:creationId xmlns:a16="http://schemas.microsoft.com/office/drawing/2014/main" id="{FFF2DECF-CD65-2E4A-AAFE-C4AB7F6E9938}"/>
              </a:ext>
            </a:extLst>
          </p:cNvPr>
          <p:cNvSpPr txBox="1"/>
          <p:nvPr/>
        </p:nvSpPr>
        <p:spPr>
          <a:xfrm>
            <a:off x="8742945" y="5563008"/>
            <a:ext cx="2681717" cy="1015663"/>
          </a:xfrm>
          <a:prstGeom prst="rect">
            <a:avLst/>
          </a:prstGeom>
          <a:noFill/>
        </p:spPr>
        <p:txBody>
          <a:bodyPr wrap="square" rtlCol="0">
            <a:spAutoFit/>
          </a:bodyPr>
          <a:lstStyle/>
          <a:p>
            <a:pPr algn="ctr"/>
            <a:r>
              <a:rPr lang="en-US" sz="2000" b="1" dirty="0">
                <a:solidFill>
                  <a:srgbClr val="001F5B"/>
                </a:solidFill>
                <a:latin typeface="Montserrat" pitchFamily="2" charset="77"/>
              </a:rPr>
              <a:t>Lower net payment (potentially zero)</a:t>
            </a:r>
          </a:p>
        </p:txBody>
      </p:sp>
      <p:grpSp>
        <p:nvGrpSpPr>
          <p:cNvPr id="18" name="Group 17">
            <a:extLst>
              <a:ext uri="{FF2B5EF4-FFF2-40B4-BE49-F238E27FC236}">
                <a16:creationId xmlns:a16="http://schemas.microsoft.com/office/drawing/2014/main" id="{5D794A62-2C29-C946-ADF5-D89863A73200}"/>
              </a:ext>
            </a:extLst>
          </p:cNvPr>
          <p:cNvGrpSpPr/>
          <p:nvPr/>
        </p:nvGrpSpPr>
        <p:grpSpPr>
          <a:xfrm>
            <a:off x="7146872" y="4679027"/>
            <a:ext cx="589922" cy="589922"/>
            <a:chOff x="9143238" y="4509849"/>
            <a:chExt cx="704561" cy="704561"/>
          </a:xfrm>
        </p:grpSpPr>
        <p:sp>
          <p:nvSpPr>
            <p:cNvPr id="3" name="Oval 2">
              <a:extLst>
                <a:ext uri="{FF2B5EF4-FFF2-40B4-BE49-F238E27FC236}">
                  <a16:creationId xmlns:a16="http://schemas.microsoft.com/office/drawing/2014/main" id="{45E4D0A8-4007-AE47-8CC3-187F1B61B66F}"/>
                </a:ext>
              </a:extLst>
            </p:cNvPr>
            <p:cNvSpPr/>
            <p:nvPr/>
          </p:nvSpPr>
          <p:spPr>
            <a:xfrm>
              <a:off x="9143238" y="4509849"/>
              <a:ext cx="704561" cy="704561"/>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 name="Graphic 7" descr="Question Mark with solid fill">
              <a:extLst>
                <a:ext uri="{FF2B5EF4-FFF2-40B4-BE49-F238E27FC236}">
                  <a16:creationId xmlns:a16="http://schemas.microsoft.com/office/drawing/2014/main" id="{3DC9CE15-C82A-7E48-B73C-7A3AD2E0AD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1770" y="4641058"/>
              <a:ext cx="443771" cy="443771"/>
            </a:xfrm>
            <a:prstGeom prst="rect">
              <a:avLst/>
            </a:prstGeom>
          </p:spPr>
        </p:pic>
      </p:grpSp>
      <p:sp>
        <p:nvSpPr>
          <p:cNvPr id="28" name="Right Arrow 27">
            <a:extLst>
              <a:ext uri="{FF2B5EF4-FFF2-40B4-BE49-F238E27FC236}">
                <a16:creationId xmlns:a16="http://schemas.microsoft.com/office/drawing/2014/main" id="{480FBD40-5507-C148-B231-112D6EDA7DD5}"/>
              </a:ext>
            </a:extLst>
          </p:cNvPr>
          <p:cNvSpPr/>
          <p:nvPr/>
        </p:nvSpPr>
        <p:spPr>
          <a:xfrm>
            <a:off x="5440916" y="4828551"/>
            <a:ext cx="1370831"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0" name="Oval 29">
            <a:extLst>
              <a:ext uri="{FF2B5EF4-FFF2-40B4-BE49-F238E27FC236}">
                <a16:creationId xmlns:a16="http://schemas.microsoft.com/office/drawing/2014/main" id="{64802125-2C9A-9B45-A31A-C2A2BAEAD630}"/>
              </a:ext>
            </a:extLst>
          </p:cNvPr>
          <p:cNvSpPr/>
          <p:nvPr/>
        </p:nvSpPr>
        <p:spPr>
          <a:xfrm>
            <a:off x="4457890" y="4679027"/>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Box 31">
            <a:extLst>
              <a:ext uri="{FF2B5EF4-FFF2-40B4-BE49-F238E27FC236}">
                <a16:creationId xmlns:a16="http://schemas.microsoft.com/office/drawing/2014/main" id="{EBFB600A-600C-3A4D-B70D-EE865AB2669B}"/>
              </a:ext>
            </a:extLst>
          </p:cNvPr>
          <p:cNvSpPr txBox="1"/>
          <p:nvPr/>
        </p:nvSpPr>
        <p:spPr>
          <a:xfrm>
            <a:off x="1287936" y="4622050"/>
            <a:ext cx="1495312" cy="707886"/>
          </a:xfrm>
          <a:prstGeom prst="rect">
            <a:avLst/>
          </a:prstGeom>
          <a:noFill/>
        </p:spPr>
        <p:txBody>
          <a:bodyPr wrap="square" rtlCol="0">
            <a:spAutoFit/>
          </a:bodyPr>
          <a:lstStyle/>
          <a:p>
            <a:pPr algn="ctr"/>
            <a:r>
              <a:rPr lang="en-US" sz="2000" b="1" dirty="0">
                <a:solidFill>
                  <a:srgbClr val="001F5B"/>
                </a:solidFill>
                <a:latin typeface="Montserrat" pitchFamily="2" charset="77"/>
              </a:rPr>
              <a:t>Initiate therapy</a:t>
            </a:r>
          </a:p>
        </p:txBody>
      </p:sp>
      <p:sp>
        <p:nvSpPr>
          <p:cNvPr id="33" name="TextBox 32">
            <a:extLst>
              <a:ext uri="{FF2B5EF4-FFF2-40B4-BE49-F238E27FC236}">
                <a16:creationId xmlns:a16="http://schemas.microsoft.com/office/drawing/2014/main" id="{2F4850AD-7B96-BB46-9BC4-62A5BED2052B}"/>
              </a:ext>
            </a:extLst>
          </p:cNvPr>
          <p:cNvSpPr txBox="1"/>
          <p:nvPr/>
        </p:nvSpPr>
        <p:spPr>
          <a:xfrm>
            <a:off x="4035501" y="3974594"/>
            <a:ext cx="1495312" cy="1015663"/>
          </a:xfrm>
          <a:prstGeom prst="rect">
            <a:avLst/>
          </a:prstGeom>
          <a:noFill/>
        </p:spPr>
        <p:txBody>
          <a:bodyPr wrap="square" rtlCol="0">
            <a:spAutoFit/>
          </a:bodyPr>
          <a:lstStyle/>
          <a:p>
            <a:pPr algn="ctr"/>
            <a:r>
              <a:rPr lang="en-US" sz="2000" b="1" dirty="0">
                <a:solidFill>
                  <a:srgbClr val="001F5B"/>
                </a:solidFill>
                <a:latin typeface="Montserrat" pitchFamily="2" charset="77"/>
              </a:rPr>
              <a:t>Assess outcomes</a:t>
            </a:r>
          </a:p>
        </p:txBody>
      </p:sp>
      <p:sp>
        <p:nvSpPr>
          <p:cNvPr id="34" name="TextBox 33">
            <a:extLst>
              <a:ext uri="{FF2B5EF4-FFF2-40B4-BE49-F238E27FC236}">
                <a16:creationId xmlns:a16="http://schemas.microsoft.com/office/drawing/2014/main" id="{864FEB5E-F10D-384F-9E52-424F9B442E1B}"/>
              </a:ext>
            </a:extLst>
          </p:cNvPr>
          <p:cNvSpPr txBox="1"/>
          <p:nvPr/>
        </p:nvSpPr>
        <p:spPr>
          <a:xfrm>
            <a:off x="6297508" y="3489650"/>
            <a:ext cx="2315183" cy="1006018"/>
          </a:xfrm>
          <a:prstGeom prst="rect">
            <a:avLst/>
          </a:prstGeom>
          <a:noFill/>
        </p:spPr>
        <p:txBody>
          <a:bodyPr wrap="square" rtlCol="0">
            <a:spAutoFit/>
          </a:bodyPr>
          <a:lstStyle/>
          <a:p>
            <a:pPr algn="ctr"/>
            <a:r>
              <a:rPr lang="en-US" sz="2000" b="1" dirty="0">
                <a:solidFill>
                  <a:srgbClr val="001F5B"/>
                </a:solidFill>
                <a:latin typeface="Montserrat" pitchFamily="2" charset="77"/>
              </a:rPr>
              <a:t>Assess if outcome meets metric</a:t>
            </a:r>
          </a:p>
        </p:txBody>
      </p:sp>
      <p:sp>
        <p:nvSpPr>
          <p:cNvPr id="35" name="TextBox 34">
            <a:extLst>
              <a:ext uri="{FF2B5EF4-FFF2-40B4-BE49-F238E27FC236}">
                <a16:creationId xmlns:a16="http://schemas.microsoft.com/office/drawing/2014/main" id="{865B463E-6E28-EE47-B1A8-05E8A25D1ABD}"/>
              </a:ext>
            </a:extLst>
          </p:cNvPr>
          <p:cNvSpPr txBox="1"/>
          <p:nvPr/>
        </p:nvSpPr>
        <p:spPr>
          <a:xfrm rot="19455167">
            <a:off x="7872359" y="4340977"/>
            <a:ext cx="1297082" cy="307777"/>
          </a:xfrm>
          <a:prstGeom prst="rect">
            <a:avLst/>
          </a:prstGeom>
          <a:noFill/>
        </p:spPr>
        <p:txBody>
          <a:bodyPr wrap="square" rtlCol="0">
            <a:spAutoFit/>
          </a:bodyPr>
          <a:lstStyle/>
          <a:p>
            <a:pPr algn="ctr"/>
            <a:r>
              <a:rPr lang="en-US" sz="1400" b="1" dirty="0">
                <a:solidFill>
                  <a:srgbClr val="001F5B"/>
                </a:solidFill>
                <a:latin typeface="Montserrat" pitchFamily="2" charset="77"/>
              </a:rPr>
              <a:t>Yes</a:t>
            </a:r>
          </a:p>
        </p:txBody>
      </p:sp>
      <p:pic>
        <p:nvPicPr>
          <p:cNvPr id="26" name="Graphic 25" descr="Clipboard Partially Checked with solid fill">
            <a:extLst>
              <a:ext uri="{FF2B5EF4-FFF2-40B4-BE49-F238E27FC236}">
                <a16:creationId xmlns:a16="http://schemas.microsoft.com/office/drawing/2014/main" id="{6471BDD0-3E04-5B4D-AA90-08A7D1D7A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1956" y="4788498"/>
            <a:ext cx="420298" cy="420298"/>
          </a:xfrm>
          <a:prstGeom prst="rect">
            <a:avLst/>
          </a:prstGeom>
        </p:spPr>
      </p:pic>
      <p:sp>
        <p:nvSpPr>
          <p:cNvPr id="36" name="TextBox 35">
            <a:extLst>
              <a:ext uri="{FF2B5EF4-FFF2-40B4-BE49-F238E27FC236}">
                <a16:creationId xmlns:a16="http://schemas.microsoft.com/office/drawing/2014/main" id="{8352FDF9-DFB0-9240-850E-C86E7D94BE67}"/>
              </a:ext>
            </a:extLst>
          </p:cNvPr>
          <p:cNvSpPr txBox="1"/>
          <p:nvPr/>
        </p:nvSpPr>
        <p:spPr>
          <a:xfrm rot="1900327">
            <a:off x="7874876" y="5416424"/>
            <a:ext cx="1204425" cy="307777"/>
          </a:xfrm>
          <a:prstGeom prst="rect">
            <a:avLst/>
          </a:prstGeom>
          <a:noFill/>
        </p:spPr>
        <p:txBody>
          <a:bodyPr wrap="square" lIns="91440" tIns="45720" rIns="91440" bIns="45720" rtlCol="0" anchor="t">
            <a:spAutoFit/>
          </a:bodyPr>
          <a:lstStyle/>
          <a:p>
            <a:pPr algn="ctr"/>
            <a:r>
              <a:rPr lang="en-US" sz="1400" b="1" dirty="0">
                <a:solidFill>
                  <a:srgbClr val="001F5B"/>
                </a:solidFill>
                <a:latin typeface="Montserrat"/>
              </a:rPr>
              <a:t>No</a:t>
            </a:r>
          </a:p>
        </p:txBody>
      </p:sp>
      <p:sp>
        <p:nvSpPr>
          <p:cNvPr id="10" name="Title 9">
            <a:extLst>
              <a:ext uri="{FF2B5EF4-FFF2-40B4-BE49-F238E27FC236}">
                <a16:creationId xmlns:a16="http://schemas.microsoft.com/office/drawing/2014/main" id="{ED904D0E-3ACB-D351-2036-76D401F73517}"/>
              </a:ext>
            </a:extLst>
          </p:cNvPr>
          <p:cNvSpPr>
            <a:spLocks noGrp="1"/>
          </p:cNvSpPr>
          <p:nvPr>
            <p:ph type="title"/>
          </p:nvPr>
        </p:nvSpPr>
        <p:spPr/>
        <p:txBody>
          <a:bodyPr/>
          <a:lstStyle/>
          <a:p>
            <a:r>
              <a:rPr lang="en-US" sz="2800" dirty="0">
                <a:solidFill>
                  <a:schemeClr val="accent1">
                    <a:lumMod val="75000"/>
                  </a:schemeClr>
                </a:solidFill>
                <a:latin typeface="Montserrat Light"/>
              </a:rPr>
              <a:t>“Outcomes-Based Contracts” Facilitate Care Coordination, Data Collection, and Outcomes Measurement</a:t>
            </a:r>
          </a:p>
        </p:txBody>
      </p:sp>
      <p:pic>
        <p:nvPicPr>
          <p:cNvPr id="11" name="Picture 10" descr="Diagram&#10;&#10;Description automatically generated">
            <a:extLst>
              <a:ext uri="{FF2B5EF4-FFF2-40B4-BE49-F238E27FC236}">
                <a16:creationId xmlns:a16="http://schemas.microsoft.com/office/drawing/2014/main" id="{3FA8867D-2EE7-5D8A-5936-1C425F173678}"/>
              </a:ext>
            </a:extLst>
          </p:cNvPr>
          <p:cNvPicPr>
            <a:picLocks noChangeAspect="1"/>
          </p:cNvPicPr>
          <p:nvPr/>
        </p:nvPicPr>
        <p:blipFill>
          <a:blip r:embed="rId7"/>
          <a:stretch>
            <a:fillRect/>
          </a:stretch>
        </p:blipFill>
        <p:spPr>
          <a:xfrm>
            <a:off x="-830828" y="4939710"/>
            <a:ext cx="3224819" cy="2491906"/>
          </a:xfrm>
          <a:prstGeom prst="rect">
            <a:avLst/>
          </a:prstGeom>
        </p:spPr>
      </p:pic>
    </p:spTree>
    <p:extLst>
      <p:ext uri="{BB962C8B-B14F-4D97-AF65-F5344CB8AC3E}">
        <p14:creationId xmlns:p14="http://schemas.microsoft.com/office/powerpoint/2010/main" val="1252514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2800" dirty="0">
                <a:solidFill>
                  <a:schemeClr val="accent1">
                    <a:lumMod val="75000"/>
                  </a:schemeClr>
                </a:solidFill>
                <a:latin typeface="Montserrat Light"/>
              </a:rPr>
              <a:t>“Risk-Based Contracts” Link Payment to the Distribution of Risk </a:t>
            </a:r>
            <a:endParaRPr lang="en-US" sz="2800" dirty="0">
              <a:solidFill>
                <a:schemeClr val="accent1">
                  <a:lumMod val="75000"/>
                </a:schemeClr>
              </a:solidFill>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231494"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TextBox 26">
            <a:extLst>
              <a:ext uri="{FF2B5EF4-FFF2-40B4-BE49-F238E27FC236}">
                <a16:creationId xmlns:a16="http://schemas.microsoft.com/office/drawing/2014/main" id="{74D51C9F-8B0C-134D-9B38-7EB2D3E18CA8}"/>
              </a:ext>
            </a:extLst>
          </p:cNvPr>
          <p:cNvSpPr txBox="1"/>
          <p:nvPr/>
        </p:nvSpPr>
        <p:spPr>
          <a:xfrm>
            <a:off x="609600" y="2060453"/>
            <a:ext cx="10972800" cy="1015663"/>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a:rPr>
              <a:t>A contract that links reimbursement to the distribution of risk for a medical intervention or a manufacturer's product by measuring performance over a defined period of time.</a:t>
            </a:r>
            <a:r>
              <a:rPr lang="en-US" sz="2000" dirty="0">
                <a:solidFill>
                  <a:srgbClr val="001F5B"/>
                </a:solidFill>
                <a:latin typeface="Montserrat"/>
              </a:rPr>
              <a:t> </a:t>
            </a:r>
            <a:endParaRPr lang="en-US" sz="2000" dirty="0">
              <a:solidFill>
                <a:srgbClr val="001F5B"/>
              </a:solidFill>
              <a:latin typeface="Montserrat" panose="00000500000000000000" pitchFamily="50" charset="0"/>
            </a:endParaRPr>
          </a:p>
        </p:txBody>
      </p:sp>
      <p:grpSp>
        <p:nvGrpSpPr>
          <p:cNvPr id="18" name="Group 17">
            <a:extLst>
              <a:ext uri="{FF2B5EF4-FFF2-40B4-BE49-F238E27FC236}">
                <a16:creationId xmlns:a16="http://schemas.microsoft.com/office/drawing/2014/main" id="{5D794A62-2C29-C946-ADF5-D89863A73200}"/>
              </a:ext>
            </a:extLst>
          </p:cNvPr>
          <p:cNvGrpSpPr/>
          <p:nvPr/>
        </p:nvGrpSpPr>
        <p:grpSpPr>
          <a:xfrm>
            <a:off x="7511991" y="4660295"/>
            <a:ext cx="589922" cy="589922"/>
            <a:chOff x="9154758" y="4509849"/>
            <a:chExt cx="704561" cy="704561"/>
          </a:xfrm>
        </p:grpSpPr>
        <p:sp>
          <p:nvSpPr>
            <p:cNvPr id="3" name="Oval 2">
              <a:extLst>
                <a:ext uri="{FF2B5EF4-FFF2-40B4-BE49-F238E27FC236}">
                  <a16:creationId xmlns:a16="http://schemas.microsoft.com/office/drawing/2014/main" id="{45E4D0A8-4007-AE47-8CC3-187F1B61B66F}"/>
                </a:ext>
              </a:extLst>
            </p:cNvPr>
            <p:cNvSpPr/>
            <p:nvPr/>
          </p:nvSpPr>
          <p:spPr>
            <a:xfrm>
              <a:off x="9154758" y="4509849"/>
              <a:ext cx="704561" cy="704561"/>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 name="Graphic 7" descr="Question Mark with solid fill">
              <a:extLst>
                <a:ext uri="{FF2B5EF4-FFF2-40B4-BE49-F238E27FC236}">
                  <a16:creationId xmlns:a16="http://schemas.microsoft.com/office/drawing/2014/main" id="{3DC9CE15-C82A-7E48-B73C-7A3AD2E0AD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1770" y="4641058"/>
              <a:ext cx="443771" cy="443771"/>
            </a:xfrm>
            <a:prstGeom prst="rect">
              <a:avLst/>
            </a:prstGeom>
          </p:spPr>
        </p:pic>
      </p:grpSp>
      <p:sp>
        <p:nvSpPr>
          <p:cNvPr id="28" name="Right Arrow 27">
            <a:extLst>
              <a:ext uri="{FF2B5EF4-FFF2-40B4-BE49-F238E27FC236}">
                <a16:creationId xmlns:a16="http://schemas.microsoft.com/office/drawing/2014/main" id="{480FBD40-5507-C148-B231-112D6EDA7DD5}"/>
              </a:ext>
            </a:extLst>
          </p:cNvPr>
          <p:cNvSpPr/>
          <p:nvPr/>
        </p:nvSpPr>
        <p:spPr>
          <a:xfrm>
            <a:off x="6041214" y="4798931"/>
            <a:ext cx="1143359"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Box 31">
            <a:extLst>
              <a:ext uri="{FF2B5EF4-FFF2-40B4-BE49-F238E27FC236}">
                <a16:creationId xmlns:a16="http://schemas.microsoft.com/office/drawing/2014/main" id="{EBFB600A-600C-3A4D-B70D-EE865AB2669B}"/>
              </a:ext>
            </a:extLst>
          </p:cNvPr>
          <p:cNvSpPr txBox="1"/>
          <p:nvPr/>
        </p:nvSpPr>
        <p:spPr>
          <a:xfrm>
            <a:off x="354879" y="4564222"/>
            <a:ext cx="1495312" cy="707886"/>
          </a:xfrm>
          <a:prstGeom prst="rect">
            <a:avLst/>
          </a:prstGeom>
          <a:noFill/>
        </p:spPr>
        <p:txBody>
          <a:bodyPr wrap="square" rtlCol="0">
            <a:spAutoFit/>
          </a:bodyPr>
          <a:lstStyle/>
          <a:p>
            <a:pPr algn="ctr"/>
            <a:r>
              <a:rPr lang="en-US" sz="2000" b="1" dirty="0">
                <a:solidFill>
                  <a:srgbClr val="001F5B"/>
                </a:solidFill>
                <a:latin typeface="Montserrat" pitchFamily="2" charset="77"/>
              </a:rPr>
              <a:t>Initiate therapy</a:t>
            </a:r>
          </a:p>
        </p:txBody>
      </p:sp>
      <p:sp>
        <p:nvSpPr>
          <p:cNvPr id="34" name="TextBox 33">
            <a:extLst>
              <a:ext uri="{FF2B5EF4-FFF2-40B4-BE49-F238E27FC236}">
                <a16:creationId xmlns:a16="http://schemas.microsoft.com/office/drawing/2014/main" id="{864FEB5E-F10D-384F-9E52-424F9B442E1B}"/>
              </a:ext>
            </a:extLst>
          </p:cNvPr>
          <p:cNvSpPr txBox="1"/>
          <p:nvPr/>
        </p:nvSpPr>
        <p:spPr>
          <a:xfrm>
            <a:off x="6542032" y="3725479"/>
            <a:ext cx="2483487" cy="1015663"/>
          </a:xfrm>
          <a:prstGeom prst="rect">
            <a:avLst/>
          </a:prstGeom>
          <a:noFill/>
        </p:spPr>
        <p:txBody>
          <a:bodyPr wrap="square" rtlCol="0">
            <a:spAutoFit/>
          </a:bodyPr>
          <a:lstStyle/>
          <a:p>
            <a:pPr algn="ctr"/>
            <a:r>
              <a:rPr lang="en-US" sz="2000" b="1" dirty="0">
                <a:solidFill>
                  <a:srgbClr val="001F5B"/>
                </a:solidFill>
                <a:latin typeface="Montserrat" pitchFamily="2" charset="77"/>
              </a:rPr>
              <a:t>Assess if outcome meets metric</a:t>
            </a:r>
          </a:p>
        </p:txBody>
      </p:sp>
      <p:grpSp>
        <p:nvGrpSpPr>
          <p:cNvPr id="7" name="Group 6">
            <a:extLst>
              <a:ext uri="{FF2B5EF4-FFF2-40B4-BE49-F238E27FC236}">
                <a16:creationId xmlns:a16="http://schemas.microsoft.com/office/drawing/2014/main" id="{FEC32BB1-AB68-BF43-BEB9-9973EA77FB38}"/>
              </a:ext>
            </a:extLst>
          </p:cNvPr>
          <p:cNvGrpSpPr/>
          <p:nvPr/>
        </p:nvGrpSpPr>
        <p:grpSpPr>
          <a:xfrm>
            <a:off x="5222503" y="4646586"/>
            <a:ext cx="589922" cy="589922"/>
            <a:chOff x="7765009" y="4594235"/>
            <a:chExt cx="589922" cy="589922"/>
          </a:xfrm>
        </p:grpSpPr>
        <p:sp>
          <p:nvSpPr>
            <p:cNvPr id="30" name="Oval 29">
              <a:extLst>
                <a:ext uri="{FF2B5EF4-FFF2-40B4-BE49-F238E27FC236}">
                  <a16:creationId xmlns:a16="http://schemas.microsoft.com/office/drawing/2014/main" id="{64802125-2C9A-9B45-A31A-C2A2BAEAD630}"/>
                </a:ext>
              </a:extLst>
            </p:cNvPr>
            <p:cNvSpPr/>
            <p:nvPr/>
          </p:nvSpPr>
          <p:spPr>
            <a:xfrm>
              <a:off x="7765009" y="459423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6" name="Graphic 25" descr="Clipboard Partially Checked with solid fill">
              <a:extLst>
                <a:ext uri="{FF2B5EF4-FFF2-40B4-BE49-F238E27FC236}">
                  <a16:creationId xmlns:a16="http://schemas.microsoft.com/office/drawing/2014/main" id="{6471BDD0-3E04-5B4D-AA90-08A7D1D7A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9115" y="4669414"/>
              <a:ext cx="420298" cy="420298"/>
            </a:xfrm>
            <a:prstGeom prst="rect">
              <a:avLst/>
            </a:prstGeom>
          </p:spPr>
        </p:pic>
      </p:grpSp>
      <p:sp>
        <p:nvSpPr>
          <p:cNvPr id="37" name="Right Arrow 36">
            <a:extLst>
              <a:ext uri="{FF2B5EF4-FFF2-40B4-BE49-F238E27FC236}">
                <a16:creationId xmlns:a16="http://schemas.microsoft.com/office/drawing/2014/main" id="{52117154-54A9-C946-8DB6-049D3A0085F8}"/>
              </a:ext>
            </a:extLst>
          </p:cNvPr>
          <p:cNvSpPr/>
          <p:nvPr/>
        </p:nvSpPr>
        <p:spPr>
          <a:xfrm>
            <a:off x="3871241" y="4801669"/>
            <a:ext cx="1143359"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9" name="Oval 38">
            <a:extLst>
              <a:ext uri="{FF2B5EF4-FFF2-40B4-BE49-F238E27FC236}">
                <a16:creationId xmlns:a16="http://schemas.microsoft.com/office/drawing/2014/main" id="{48BEDE26-7453-A045-A091-6F9E504238EF}"/>
              </a:ext>
            </a:extLst>
          </p:cNvPr>
          <p:cNvSpPr/>
          <p:nvPr/>
        </p:nvSpPr>
        <p:spPr>
          <a:xfrm>
            <a:off x="3057238" y="4616966"/>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2" name="Right Arrow 41">
            <a:extLst>
              <a:ext uri="{FF2B5EF4-FFF2-40B4-BE49-F238E27FC236}">
                <a16:creationId xmlns:a16="http://schemas.microsoft.com/office/drawing/2014/main" id="{45BAEFCF-C14A-5747-A0C6-B522BC9A67C0}"/>
              </a:ext>
            </a:extLst>
          </p:cNvPr>
          <p:cNvSpPr/>
          <p:nvPr/>
        </p:nvSpPr>
        <p:spPr>
          <a:xfrm>
            <a:off x="1667725" y="4785481"/>
            <a:ext cx="1153004"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3" name="TextBox 42">
            <a:extLst>
              <a:ext uri="{FF2B5EF4-FFF2-40B4-BE49-F238E27FC236}">
                <a16:creationId xmlns:a16="http://schemas.microsoft.com/office/drawing/2014/main" id="{98372936-6065-C049-9901-C70F06ED21E1}"/>
              </a:ext>
            </a:extLst>
          </p:cNvPr>
          <p:cNvSpPr txBox="1"/>
          <p:nvPr/>
        </p:nvSpPr>
        <p:spPr>
          <a:xfrm>
            <a:off x="2406466" y="3874665"/>
            <a:ext cx="1881134" cy="707886"/>
          </a:xfrm>
          <a:prstGeom prst="rect">
            <a:avLst/>
          </a:prstGeom>
          <a:noFill/>
        </p:spPr>
        <p:txBody>
          <a:bodyPr wrap="square" rtlCol="0">
            <a:spAutoFit/>
          </a:bodyPr>
          <a:lstStyle/>
          <a:p>
            <a:pPr algn="ctr"/>
            <a:r>
              <a:rPr lang="en-US" sz="2000" b="1" dirty="0">
                <a:solidFill>
                  <a:srgbClr val="001F5B"/>
                </a:solidFill>
                <a:latin typeface="Montserrat" pitchFamily="2" charset="77"/>
              </a:rPr>
              <a:t>Full upfront payment</a:t>
            </a:r>
          </a:p>
        </p:txBody>
      </p:sp>
      <p:pic>
        <p:nvPicPr>
          <p:cNvPr id="29" name="Graphic 28" descr="Dollar with solid fill">
            <a:extLst>
              <a:ext uri="{FF2B5EF4-FFF2-40B4-BE49-F238E27FC236}">
                <a16:creationId xmlns:a16="http://schemas.microsoft.com/office/drawing/2014/main" id="{248DA535-3E82-6642-9D98-17684E024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6420" y="4711545"/>
            <a:ext cx="413164" cy="413164"/>
          </a:xfrm>
          <a:prstGeom prst="rect">
            <a:avLst/>
          </a:prstGeom>
        </p:spPr>
      </p:pic>
      <p:sp>
        <p:nvSpPr>
          <p:cNvPr id="45" name="TextBox 44">
            <a:extLst>
              <a:ext uri="{FF2B5EF4-FFF2-40B4-BE49-F238E27FC236}">
                <a16:creationId xmlns:a16="http://schemas.microsoft.com/office/drawing/2014/main" id="{CA62A849-3E65-F048-B5F8-984C154E2483}"/>
              </a:ext>
            </a:extLst>
          </p:cNvPr>
          <p:cNvSpPr txBox="1"/>
          <p:nvPr/>
        </p:nvSpPr>
        <p:spPr>
          <a:xfrm>
            <a:off x="4615152" y="3877698"/>
            <a:ext cx="1707514" cy="707886"/>
          </a:xfrm>
          <a:prstGeom prst="rect">
            <a:avLst/>
          </a:prstGeom>
          <a:noFill/>
        </p:spPr>
        <p:txBody>
          <a:bodyPr wrap="square" rtlCol="0">
            <a:spAutoFit/>
          </a:bodyPr>
          <a:lstStyle/>
          <a:p>
            <a:pPr algn="ctr"/>
            <a:r>
              <a:rPr lang="en-US" sz="2000" b="1" dirty="0">
                <a:solidFill>
                  <a:srgbClr val="001F5B"/>
                </a:solidFill>
                <a:latin typeface="Montserrat" pitchFamily="2" charset="77"/>
              </a:rPr>
              <a:t>Assess outcomes</a:t>
            </a:r>
          </a:p>
        </p:txBody>
      </p:sp>
      <p:pic>
        <p:nvPicPr>
          <p:cNvPr id="13" name="Picture 12" descr="Diagram&#10;&#10;Description automatically generated">
            <a:extLst>
              <a:ext uri="{FF2B5EF4-FFF2-40B4-BE49-F238E27FC236}">
                <a16:creationId xmlns:a16="http://schemas.microsoft.com/office/drawing/2014/main" id="{0940A1FE-D158-5D54-E4FF-80AD4F0BDAD3}"/>
              </a:ext>
            </a:extLst>
          </p:cNvPr>
          <p:cNvPicPr>
            <a:picLocks noChangeAspect="1"/>
          </p:cNvPicPr>
          <p:nvPr/>
        </p:nvPicPr>
        <p:blipFill>
          <a:blip r:embed="rId9"/>
          <a:stretch>
            <a:fillRect/>
          </a:stretch>
        </p:blipFill>
        <p:spPr>
          <a:xfrm>
            <a:off x="-876459" y="4619407"/>
            <a:ext cx="3224819" cy="2491906"/>
          </a:xfrm>
          <a:prstGeom prst="rect">
            <a:avLst/>
          </a:prstGeom>
        </p:spPr>
      </p:pic>
      <p:grpSp>
        <p:nvGrpSpPr>
          <p:cNvPr id="19" name="Group 18">
            <a:extLst>
              <a:ext uri="{FF2B5EF4-FFF2-40B4-BE49-F238E27FC236}">
                <a16:creationId xmlns:a16="http://schemas.microsoft.com/office/drawing/2014/main" id="{A740A936-C2A3-4CA9-C514-FA55009C9C81}"/>
              </a:ext>
            </a:extLst>
          </p:cNvPr>
          <p:cNvGrpSpPr/>
          <p:nvPr/>
        </p:nvGrpSpPr>
        <p:grpSpPr>
          <a:xfrm>
            <a:off x="8137098" y="4457254"/>
            <a:ext cx="1618483" cy="1127243"/>
            <a:chOff x="9728874" y="4236577"/>
            <a:chExt cx="1063273" cy="1127243"/>
          </a:xfrm>
        </p:grpSpPr>
        <p:sp>
          <p:nvSpPr>
            <p:cNvPr id="15" name="Right Arrow 19">
              <a:extLst>
                <a:ext uri="{FF2B5EF4-FFF2-40B4-BE49-F238E27FC236}">
                  <a16:creationId xmlns:a16="http://schemas.microsoft.com/office/drawing/2014/main" id="{AE1B4977-249F-C553-6873-4ED85A411024}"/>
                </a:ext>
              </a:extLst>
            </p:cNvPr>
            <p:cNvSpPr/>
            <p:nvPr/>
          </p:nvSpPr>
          <p:spPr>
            <a:xfrm rot="19588042">
              <a:off x="9766894" y="4236577"/>
              <a:ext cx="1025253"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Right Arrow 20">
              <a:extLst>
                <a:ext uri="{FF2B5EF4-FFF2-40B4-BE49-F238E27FC236}">
                  <a16:creationId xmlns:a16="http://schemas.microsoft.com/office/drawing/2014/main" id="{F31AFDDA-FFEF-4AB6-8EC8-33CD8ADE5A9F}"/>
                </a:ext>
              </a:extLst>
            </p:cNvPr>
            <p:cNvSpPr/>
            <p:nvPr/>
          </p:nvSpPr>
          <p:spPr>
            <a:xfrm rot="2011958" flipV="1">
              <a:off x="9728874" y="5072946"/>
              <a:ext cx="1025253"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3" name="TextBox 22">
            <a:extLst>
              <a:ext uri="{FF2B5EF4-FFF2-40B4-BE49-F238E27FC236}">
                <a16:creationId xmlns:a16="http://schemas.microsoft.com/office/drawing/2014/main" id="{D823A931-9706-8EA7-DAE7-D129F396880F}"/>
              </a:ext>
            </a:extLst>
          </p:cNvPr>
          <p:cNvSpPr txBox="1"/>
          <p:nvPr/>
        </p:nvSpPr>
        <p:spPr>
          <a:xfrm>
            <a:off x="9502531" y="3495921"/>
            <a:ext cx="2305539" cy="1015663"/>
          </a:xfrm>
          <a:prstGeom prst="rect">
            <a:avLst/>
          </a:prstGeom>
          <a:noFill/>
        </p:spPr>
        <p:txBody>
          <a:bodyPr wrap="square" lIns="91440" tIns="45720" rIns="91440" bIns="45720" rtlCol="0" anchor="t">
            <a:spAutoFit/>
          </a:bodyPr>
          <a:lstStyle/>
          <a:p>
            <a:pPr algn="ctr"/>
            <a:r>
              <a:rPr lang="en-US" sz="2000" b="1" dirty="0">
                <a:solidFill>
                  <a:srgbClr val="001F5B"/>
                </a:solidFill>
                <a:latin typeface="Montserrat"/>
              </a:rPr>
              <a:t>Manufacturer does not pay rebate</a:t>
            </a:r>
            <a:endParaRPr lang="en-US" sz="2000" b="1" dirty="0">
              <a:solidFill>
                <a:srgbClr val="001F5B"/>
              </a:solidFill>
              <a:latin typeface="Montserrat" pitchFamily="2" charset="77"/>
            </a:endParaRPr>
          </a:p>
        </p:txBody>
      </p:sp>
      <p:sp>
        <p:nvSpPr>
          <p:cNvPr id="31" name="TextBox 30">
            <a:extLst>
              <a:ext uri="{FF2B5EF4-FFF2-40B4-BE49-F238E27FC236}">
                <a16:creationId xmlns:a16="http://schemas.microsoft.com/office/drawing/2014/main" id="{7F7FB8C7-373A-5E89-3CB4-7131A285A8DD}"/>
              </a:ext>
            </a:extLst>
          </p:cNvPr>
          <p:cNvSpPr txBox="1"/>
          <p:nvPr/>
        </p:nvSpPr>
        <p:spPr>
          <a:xfrm>
            <a:off x="9512300" y="5543346"/>
            <a:ext cx="2286000" cy="707886"/>
          </a:xfrm>
          <a:prstGeom prst="rect">
            <a:avLst/>
          </a:prstGeom>
          <a:noFill/>
        </p:spPr>
        <p:txBody>
          <a:bodyPr wrap="square" lIns="91440" tIns="45720" rIns="91440" bIns="45720" rtlCol="0" anchor="t">
            <a:spAutoFit/>
          </a:bodyPr>
          <a:lstStyle/>
          <a:p>
            <a:pPr algn="ctr"/>
            <a:r>
              <a:rPr lang="en-US" sz="2000" b="1" dirty="0">
                <a:solidFill>
                  <a:srgbClr val="001F5B"/>
                </a:solidFill>
                <a:latin typeface="Montserrat"/>
              </a:rPr>
              <a:t>Manufacturer pays rebate</a:t>
            </a:r>
            <a:endParaRPr lang="en-US" sz="2000" b="1" dirty="0">
              <a:solidFill>
                <a:srgbClr val="001F5B"/>
              </a:solidFill>
              <a:latin typeface="Montserrat" pitchFamily="2" charset="77"/>
            </a:endParaRPr>
          </a:p>
        </p:txBody>
      </p:sp>
      <p:sp>
        <p:nvSpPr>
          <p:cNvPr id="38" name="TextBox 37">
            <a:extLst>
              <a:ext uri="{FF2B5EF4-FFF2-40B4-BE49-F238E27FC236}">
                <a16:creationId xmlns:a16="http://schemas.microsoft.com/office/drawing/2014/main" id="{3F8D1E2E-1227-2098-234F-4B3A7B445582}"/>
              </a:ext>
            </a:extLst>
          </p:cNvPr>
          <p:cNvSpPr txBox="1"/>
          <p:nvPr/>
        </p:nvSpPr>
        <p:spPr>
          <a:xfrm rot="19455167">
            <a:off x="8103853" y="4310200"/>
            <a:ext cx="1297082" cy="369332"/>
          </a:xfrm>
          <a:prstGeom prst="rect">
            <a:avLst/>
          </a:prstGeom>
          <a:noFill/>
        </p:spPr>
        <p:txBody>
          <a:bodyPr wrap="square" rtlCol="0">
            <a:spAutoFit/>
          </a:bodyPr>
          <a:lstStyle/>
          <a:p>
            <a:pPr algn="ctr"/>
            <a:r>
              <a:rPr lang="en-US" b="1" dirty="0">
                <a:solidFill>
                  <a:srgbClr val="001F5B"/>
                </a:solidFill>
                <a:latin typeface="Montserrat" pitchFamily="2" charset="77"/>
              </a:rPr>
              <a:t>Yes</a:t>
            </a:r>
          </a:p>
        </p:txBody>
      </p:sp>
      <p:sp>
        <p:nvSpPr>
          <p:cNvPr id="46" name="TextBox 45">
            <a:extLst>
              <a:ext uri="{FF2B5EF4-FFF2-40B4-BE49-F238E27FC236}">
                <a16:creationId xmlns:a16="http://schemas.microsoft.com/office/drawing/2014/main" id="{E1FB23BD-821C-60C8-BDDD-A2FAA040DC62}"/>
              </a:ext>
            </a:extLst>
          </p:cNvPr>
          <p:cNvSpPr txBox="1"/>
          <p:nvPr/>
        </p:nvSpPr>
        <p:spPr>
          <a:xfrm rot="1900327">
            <a:off x="8106370" y="5385647"/>
            <a:ext cx="1204425" cy="369332"/>
          </a:xfrm>
          <a:prstGeom prst="rect">
            <a:avLst/>
          </a:prstGeom>
          <a:noFill/>
        </p:spPr>
        <p:txBody>
          <a:bodyPr wrap="square" lIns="91440" tIns="45720" rIns="91440" bIns="45720" rtlCol="0" anchor="t">
            <a:spAutoFit/>
          </a:bodyPr>
          <a:lstStyle/>
          <a:p>
            <a:pPr algn="ctr"/>
            <a:r>
              <a:rPr lang="en-US" b="1" dirty="0">
                <a:solidFill>
                  <a:srgbClr val="001F5B"/>
                </a:solidFill>
                <a:latin typeface="Montserrat"/>
              </a:rPr>
              <a:t>No</a:t>
            </a:r>
          </a:p>
        </p:txBody>
      </p:sp>
    </p:spTree>
    <p:extLst>
      <p:ext uri="{BB962C8B-B14F-4D97-AF65-F5344CB8AC3E}">
        <p14:creationId xmlns:p14="http://schemas.microsoft.com/office/powerpoint/2010/main" val="213229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2800" dirty="0">
                <a:solidFill>
                  <a:srgbClr val="001F5B"/>
                </a:solidFill>
                <a:latin typeface="Montserrat Light"/>
              </a:rPr>
              <a:t>“</a:t>
            </a:r>
            <a:r>
              <a:rPr lang="en-US" sz="2800" dirty="0">
                <a:solidFill>
                  <a:schemeClr val="accent1">
                    <a:lumMod val="75000"/>
                  </a:schemeClr>
                </a:solidFill>
                <a:latin typeface="Montserrat Light"/>
              </a:rPr>
              <a:t>Annuity-Based Contracts With Outcomes” Feature a "Pay-Over-Time” Approach </a:t>
            </a:r>
            <a:endParaRPr lang="en-US" sz="2800" dirty="0">
              <a:solidFill>
                <a:schemeClr val="accent1">
                  <a:lumMod val="75000"/>
                </a:schemeClr>
              </a:solidFill>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7" name="TextBox 26">
            <a:extLst>
              <a:ext uri="{FF2B5EF4-FFF2-40B4-BE49-F238E27FC236}">
                <a16:creationId xmlns:a16="http://schemas.microsoft.com/office/drawing/2014/main" id="{74D51C9F-8B0C-134D-9B38-7EB2D3E18CA8}"/>
              </a:ext>
            </a:extLst>
          </p:cNvPr>
          <p:cNvSpPr txBox="1"/>
          <p:nvPr/>
        </p:nvSpPr>
        <p:spPr>
          <a:xfrm>
            <a:off x="590804" y="2176272"/>
            <a:ext cx="10972800" cy="1015663"/>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a:rPr>
              <a:t>A multi-year agreement that ties reimbursement installments for a medical intervention or manufacturer's product to predetermined outcomes or cost measures over a defined period of time. </a:t>
            </a:r>
            <a:endParaRPr lang="en-US" sz="2000" i="1" dirty="0">
              <a:solidFill>
                <a:srgbClr val="001F5B"/>
              </a:solidFill>
              <a:latin typeface="Montserrat" panose="00000500000000000000" pitchFamily="50" charset="0"/>
            </a:endParaRPr>
          </a:p>
        </p:txBody>
      </p:sp>
      <p:grpSp>
        <p:nvGrpSpPr>
          <p:cNvPr id="18" name="Group 17">
            <a:extLst>
              <a:ext uri="{FF2B5EF4-FFF2-40B4-BE49-F238E27FC236}">
                <a16:creationId xmlns:a16="http://schemas.microsoft.com/office/drawing/2014/main" id="{5D794A62-2C29-C946-ADF5-D89863A73200}"/>
              </a:ext>
            </a:extLst>
          </p:cNvPr>
          <p:cNvGrpSpPr/>
          <p:nvPr/>
        </p:nvGrpSpPr>
        <p:grpSpPr>
          <a:xfrm>
            <a:off x="6213437" y="4570949"/>
            <a:ext cx="589922" cy="589922"/>
            <a:chOff x="9154758" y="4509849"/>
            <a:chExt cx="704561" cy="704561"/>
          </a:xfrm>
        </p:grpSpPr>
        <p:sp>
          <p:nvSpPr>
            <p:cNvPr id="3" name="Oval 2">
              <a:extLst>
                <a:ext uri="{FF2B5EF4-FFF2-40B4-BE49-F238E27FC236}">
                  <a16:creationId xmlns:a16="http://schemas.microsoft.com/office/drawing/2014/main" id="{45E4D0A8-4007-AE47-8CC3-187F1B61B66F}"/>
                </a:ext>
              </a:extLst>
            </p:cNvPr>
            <p:cNvSpPr/>
            <p:nvPr/>
          </p:nvSpPr>
          <p:spPr>
            <a:xfrm>
              <a:off x="9154758" y="4509849"/>
              <a:ext cx="704561" cy="704561"/>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 name="Graphic 7" descr="Question Mark with solid fill">
              <a:extLst>
                <a:ext uri="{FF2B5EF4-FFF2-40B4-BE49-F238E27FC236}">
                  <a16:creationId xmlns:a16="http://schemas.microsoft.com/office/drawing/2014/main" id="{3DC9CE15-C82A-7E48-B73C-7A3AD2E0AD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1770" y="4641058"/>
              <a:ext cx="443771" cy="443771"/>
            </a:xfrm>
            <a:prstGeom prst="rect">
              <a:avLst/>
            </a:prstGeom>
          </p:spPr>
        </p:pic>
      </p:grpSp>
      <p:sp>
        <p:nvSpPr>
          <p:cNvPr id="28" name="Right Arrow 27">
            <a:extLst>
              <a:ext uri="{FF2B5EF4-FFF2-40B4-BE49-F238E27FC236}">
                <a16:creationId xmlns:a16="http://schemas.microsoft.com/office/drawing/2014/main" id="{480FBD40-5507-C148-B231-112D6EDA7DD5}"/>
              </a:ext>
            </a:extLst>
          </p:cNvPr>
          <p:cNvSpPr/>
          <p:nvPr/>
        </p:nvSpPr>
        <p:spPr>
          <a:xfrm>
            <a:off x="5077106" y="4720473"/>
            <a:ext cx="911866"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BFB600A-600C-3A4D-B70D-EE865AB2669B}"/>
              </a:ext>
            </a:extLst>
          </p:cNvPr>
          <p:cNvSpPr txBox="1"/>
          <p:nvPr/>
        </p:nvSpPr>
        <p:spPr>
          <a:xfrm>
            <a:off x="72576" y="4511967"/>
            <a:ext cx="1495312" cy="707886"/>
          </a:xfrm>
          <a:prstGeom prst="rect">
            <a:avLst/>
          </a:prstGeom>
          <a:noFill/>
        </p:spPr>
        <p:txBody>
          <a:bodyPr wrap="square" rtlCol="0">
            <a:spAutoFit/>
          </a:bodyPr>
          <a:lstStyle/>
          <a:p>
            <a:pPr algn="ctr"/>
            <a:r>
              <a:rPr lang="en-US" sz="2000" b="1" dirty="0">
                <a:solidFill>
                  <a:srgbClr val="001F5B"/>
                </a:solidFill>
                <a:latin typeface="Montserrat" pitchFamily="2" charset="77"/>
              </a:rPr>
              <a:t>Initiate therapy</a:t>
            </a:r>
          </a:p>
        </p:txBody>
      </p:sp>
      <p:sp>
        <p:nvSpPr>
          <p:cNvPr id="34" name="TextBox 33">
            <a:extLst>
              <a:ext uri="{FF2B5EF4-FFF2-40B4-BE49-F238E27FC236}">
                <a16:creationId xmlns:a16="http://schemas.microsoft.com/office/drawing/2014/main" id="{864FEB5E-F10D-384F-9E52-424F9B442E1B}"/>
              </a:ext>
            </a:extLst>
          </p:cNvPr>
          <p:cNvSpPr txBox="1"/>
          <p:nvPr/>
        </p:nvSpPr>
        <p:spPr>
          <a:xfrm>
            <a:off x="5472110" y="3356094"/>
            <a:ext cx="2059081" cy="1015663"/>
          </a:xfrm>
          <a:prstGeom prst="rect">
            <a:avLst/>
          </a:prstGeom>
          <a:noFill/>
        </p:spPr>
        <p:txBody>
          <a:bodyPr wrap="square" rtlCol="0">
            <a:spAutoFit/>
          </a:bodyPr>
          <a:lstStyle/>
          <a:p>
            <a:pPr algn="ctr"/>
            <a:r>
              <a:rPr lang="en-US" sz="2000" b="1" dirty="0">
                <a:solidFill>
                  <a:srgbClr val="001F5B"/>
                </a:solidFill>
                <a:latin typeface="Montserrat" pitchFamily="2" charset="77"/>
              </a:rPr>
              <a:t>Assess if outcome meets metric</a:t>
            </a:r>
          </a:p>
        </p:txBody>
      </p:sp>
      <p:grpSp>
        <p:nvGrpSpPr>
          <p:cNvPr id="7" name="Group 6">
            <a:extLst>
              <a:ext uri="{FF2B5EF4-FFF2-40B4-BE49-F238E27FC236}">
                <a16:creationId xmlns:a16="http://schemas.microsoft.com/office/drawing/2014/main" id="{FEC32BB1-AB68-BF43-BEB9-9973EA77FB38}"/>
              </a:ext>
            </a:extLst>
          </p:cNvPr>
          <p:cNvGrpSpPr/>
          <p:nvPr/>
        </p:nvGrpSpPr>
        <p:grpSpPr>
          <a:xfrm>
            <a:off x="4311103" y="4570949"/>
            <a:ext cx="589922" cy="589922"/>
            <a:chOff x="7765009" y="4594235"/>
            <a:chExt cx="589922" cy="589922"/>
          </a:xfrm>
        </p:grpSpPr>
        <p:sp>
          <p:nvSpPr>
            <p:cNvPr id="30" name="Oval 29">
              <a:extLst>
                <a:ext uri="{FF2B5EF4-FFF2-40B4-BE49-F238E27FC236}">
                  <a16:creationId xmlns:a16="http://schemas.microsoft.com/office/drawing/2014/main" id="{64802125-2C9A-9B45-A31A-C2A2BAEAD630}"/>
                </a:ext>
              </a:extLst>
            </p:cNvPr>
            <p:cNvSpPr/>
            <p:nvPr/>
          </p:nvSpPr>
          <p:spPr>
            <a:xfrm>
              <a:off x="7765009" y="459423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6" name="Graphic 25" descr="Clipboard Partially Checked with solid fill">
              <a:extLst>
                <a:ext uri="{FF2B5EF4-FFF2-40B4-BE49-F238E27FC236}">
                  <a16:creationId xmlns:a16="http://schemas.microsoft.com/office/drawing/2014/main" id="{6471BDD0-3E04-5B4D-AA90-08A7D1D7A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9115" y="4669414"/>
              <a:ext cx="420298" cy="420298"/>
            </a:xfrm>
            <a:prstGeom prst="rect">
              <a:avLst/>
            </a:prstGeom>
          </p:spPr>
        </p:pic>
      </p:grpSp>
      <p:sp>
        <p:nvSpPr>
          <p:cNvPr id="37" name="Right Arrow 36">
            <a:extLst>
              <a:ext uri="{FF2B5EF4-FFF2-40B4-BE49-F238E27FC236}">
                <a16:creationId xmlns:a16="http://schemas.microsoft.com/office/drawing/2014/main" id="{52117154-54A9-C946-8DB6-049D3A0085F8}"/>
              </a:ext>
            </a:extLst>
          </p:cNvPr>
          <p:cNvSpPr/>
          <p:nvPr/>
        </p:nvSpPr>
        <p:spPr>
          <a:xfrm>
            <a:off x="3242380" y="4720473"/>
            <a:ext cx="911866"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48BEDE26-7453-A045-A091-6F9E504238EF}"/>
              </a:ext>
            </a:extLst>
          </p:cNvPr>
          <p:cNvSpPr/>
          <p:nvPr/>
        </p:nvSpPr>
        <p:spPr>
          <a:xfrm>
            <a:off x="2475302" y="4570949"/>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Arrow 41">
            <a:extLst>
              <a:ext uri="{FF2B5EF4-FFF2-40B4-BE49-F238E27FC236}">
                <a16:creationId xmlns:a16="http://schemas.microsoft.com/office/drawing/2014/main" id="{45BAEFCF-C14A-5747-A0C6-B522BC9A67C0}"/>
              </a:ext>
            </a:extLst>
          </p:cNvPr>
          <p:cNvSpPr/>
          <p:nvPr/>
        </p:nvSpPr>
        <p:spPr>
          <a:xfrm>
            <a:off x="1456445" y="4720473"/>
            <a:ext cx="911866"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98372936-6065-C049-9901-C70F06ED21E1}"/>
              </a:ext>
            </a:extLst>
          </p:cNvPr>
          <p:cNvSpPr txBox="1"/>
          <p:nvPr/>
        </p:nvSpPr>
        <p:spPr>
          <a:xfrm>
            <a:off x="1560227" y="3626484"/>
            <a:ext cx="2334475" cy="707886"/>
          </a:xfrm>
          <a:prstGeom prst="rect">
            <a:avLst/>
          </a:prstGeom>
          <a:noFill/>
        </p:spPr>
        <p:txBody>
          <a:bodyPr wrap="square" rtlCol="0">
            <a:spAutoFit/>
          </a:bodyPr>
          <a:lstStyle/>
          <a:p>
            <a:pPr algn="ctr"/>
            <a:r>
              <a:rPr lang="en-US" sz="2000" b="1" dirty="0">
                <a:solidFill>
                  <a:srgbClr val="001F5B"/>
                </a:solidFill>
                <a:latin typeface="Montserrat" pitchFamily="2" charset="77"/>
              </a:rPr>
              <a:t>Partial upfront payment</a:t>
            </a:r>
          </a:p>
        </p:txBody>
      </p:sp>
      <p:pic>
        <p:nvPicPr>
          <p:cNvPr id="29" name="Graphic 28" descr="Dollar with solid fill">
            <a:extLst>
              <a:ext uri="{FF2B5EF4-FFF2-40B4-BE49-F238E27FC236}">
                <a16:creationId xmlns:a16="http://schemas.microsoft.com/office/drawing/2014/main" id="{248DA535-3E82-6642-9D98-17684E024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74307" y="4659328"/>
            <a:ext cx="413164" cy="413164"/>
          </a:xfrm>
          <a:prstGeom prst="rect">
            <a:avLst/>
          </a:prstGeom>
        </p:spPr>
      </p:pic>
      <p:sp>
        <p:nvSpPr>
          <p:cNvPr id="44" name="TextBox 43">
            <a:extLst>
              <a:ext uri="{FF2B5EF4-FFF2-40B4-BE49-F238E27FC236}">
                <a16:creationId xmlns:a16="http://schemas.microsoft.com/office/drawing/2014/main" id="{7DAA0DD9-B0F0-C543-882E-061473EC4155}"/>
              </a:ext>
            </a:extLst>
          </p:cNvPr>
          <p:cNvSpPr txBox="1"/>
          <p:nvPr/>
        </p:nvSpPr>
        <p:spPr>
          <a:xfrm>
            <a:off x="3767487" y="3622155"/>
            <a:ext cx="1678577" cy="707886"/>
          </a:xfrm>
          <a:prstGeom prst="rect">
            <a:avLst/>
          </a:prstGeom>
          <a:noFill/>
        </p:spPr>
        <p:txBody>
          <a:bodyPr wrap="square" rtlCol="0">
            <a:spAutoFit/>
          </a:bodyPr>
          <a:lstStyle/>
          <a:p>
            <a:pPr algn="ctr"/>
            <a:r>
              <a:rPr lang="en-US" sz="2000" b="1" dirty="0">
                <a:solidFill>
                  <a:srgbClr val="001F5B"/>
                </a:solidFill>
                <a:latin typeface="Montserrat" pitchFamily="2" charset="77"/>
              </a:rPr>
              <a:t>Track outcomes</a:t>
            </a:r>
          </a:p>
        </p:txBody>
      </p:sp>
      <p:sp>
        <p:nvSpPr>
          <p:cNvPr id="38" name="Right Arrow 37">
            <a:extLst>
              <a:ext uri="{FF2B5EF4-FFF2-40B4-BE49-F238E27FC236}">
                <a16:creationId xmlns:a16="http://schemas.microsoft.com/office/drawing/2014/main" id="{79D741F5-72C4-AB4B-BA56-7745B5E81105}"/>
              </a:ext>
            </a:extLst>
          </p:cNvPr>
          <p:cNvSpPr/>
          <p:nvPr/>
        </p:nvSpPr>
        <p:spPr>
          <a:xfrm>
            <a:off x="6976172" y="4720473"/>
            <a:ext cx="911866"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F929B6C-AC04-4A40-80FB-D8EFFA9AE67D}"/>
              </a:ext>
            </a:extLst>
          </p:cNvPr>
          <p:cNvSpPr/>
          <p:nvPr/>
        </p:nvSpPr>
        <p:spPr>
          <a:xfrm>
            <a:off x="8064265" y="4570949"/>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45">
            <a:extLst>
              <a:ext uri="{FF2B5EF4-FFF2-40B4-BE49-F238E27FC236}">
                <a16:creationId xmlns:a16="http://schemas.microsoft.com/office/drawing/2014/main" id="{381DB804-01A4-304D-A7CA-7D551399FC6F}"/>
              </a:ext>
            </a:extLst>
          </p:cNvPr>
          <p:cNvSpPr/>
          <p:nvPr/>
        </p:nvSpPr>
        <p:spPr>
          <a:xfrm>
            <a:off x="8826684" y="4720473"/>
            <a:ext cx="919519"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Dollar with solid fill">
            <a:extLst>
              <a:ext uri="{FF2B5EF4-FFF2-40B4-BE49-F238E27FC236}">
                <a16:creationId xmlns:a16="http://schemas.microsoft.com/office/drawing/2014/main" id="{84916B5B-78DA-9C4A-B5DF-39007141B2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6328" y="4659328"/>
            <a:ext cx="413164" cy="413164"/>
          </a:xfrm>
          <a:prstGeom prst="rect">
            <a:avLst/>
          </a:prstGeom>
        </p:spPr>
      </p:pic>
      <p:sp>
        <p:nvSpPr>
          <p:cNvPr id="48" name="TextBox 47">
            <a:extLst>
              <a:ext uri="{FF2B5EF4-FFF2-40B4-BE49-F238E27FC236}">
                <a16:creationId xmlns:a16="http://schemas.microsoft.com/office/drawing/2014/main" id="{0FD7B01F-20D4-5C4E-A947-CBB5DF5DBD50}"/>
              </a:ext>
            </a:extLst>
          </p:cNvPr>
          <p:cNvSpPr txBox="1"/>
          <p:nvPr/>
        </p:nvSpPr>
        <p:spPr>
          <a:xfrm>
            <a:off x="7130411" y="3198184"/>
            <a:ext cx="2425613" cy="1323439"/>
          </a:xfrm>
          <a:prstGeom prst="rect">
            <a:avLst/>
          </a:prstGeom>
          <a:noFill/>
        </p:spPr>
        <p:txBody>
          <a:bodyPr wrap="square" rtlCol="0">
            <a:spAutoFit/>
          </a:bodyPr>
          <a:lstStyle/>
          <a:p>
            <a:pPr algn="ctr"/>
            <a:r>
              <a:rPr lang="en-US" sz="2000" b="1" dirty="0">
                <a:solidFill>
                  <a:srgbClr val="001F5B"/>
                </a:solidFill>
                <a:latin typeface="Montserrat" pitchFamily="2" charset="77"/>
              </a:rPr>
              <a:t>Milestone payment if outcomes are met</a:t>
            </a:r>
          </a:p>
        </p:txBody>
      </p:sp>
      <p:sp>
        <p:nvSpPr>
          <p:cNvPr id="49" name="TextBox 48">
            <a:extLst>
              <a:ext uri="{FF2B5EF4-FFF2-40B4-BE49-F238E27FC236}">
                <a16:creationId xmlns:a16="http://schemas.microsoft.com/office/drawing/2014/main" id="{4A6FD846-685D-AC45-BC7E-0D8465F21E27}"/>
              </a:ext>
            </a:extLst>
          </p:cNvPr>
          <p:cNvSpPr txBox="1"/>
          <p:nvPr/>
        </p:nvSpPr>
        <p:spPr>
          <a:xfrm>
            <a:off x="9558850" y="4050302"/>
            <a:ext cx="2516282" cy="1631216"/>
          </a:xfrm>
          <a:prstGeom prst="rect">
            <a:avLst/>
          </a:prstGeom>
          <a:noFill/>
        </p:spPr>
        <p:txBody>
          <a:bodyPr wrap="square" rtlCol="0">
            <a:spAutoFit/>
          </a:bodyPr>
          <a:lstStyle/>
          <a:p>
            <a:pPr algn="ctr"/>
            <a:r>
              <a:rPr lang="en-US" sz="2000" b="1" dirty="0">
                <a:solidFill>
                  <a:srgbClr val="001F5B"/>
                </a:solidFill>
                <a:latin typeface="Montserrat" pitchFamily="2" charset="77"/>
              </a:rPr>
              <a:t>Continue reassessing outcomes at post-treatment millstones</a:t>
            </a:r>
          </a:p>
        </p:txBody>
      </p:sp>
      <p:pic>
        <p:nvPicPr>
          <p:cNvPr id="4" name="Picture 3" descr="Diagram&#10;&#10;Description automatically generated">
            <a:extLst>
              <a:ext uri="{FF2B5EF4-FFF2-40B4-BE49-F238E27FC236}">
                <a16:creationId xmlns:a16="http://schemas.microsoft.com/office/drawing/2014/main" id="{FC65AEA3-1424-5E48-EEE5-AD84BD91DF0A}"/>
              </a:ext>
            </a:extLst>
          </p:cNvPr>
          <p:cNvPicPr>
            <a:picLocks noChangeAspect="1"/>
          </p:cNvPicPr>
          <p:nvPr/>
        </p:nvPicPr>
        <p:blipFill>
          <a:blip r:embed="rId9"/>
          <a:stretch>
            <a:fillRect/>
          </a:stretch>
        </p:blipFill>
        <p:spPr>
          <a:xfrm>
            <a:off x="-830828" y="4939710"/>
            <a:ext cx="3224819" cy="2491906"/>
          </a:xfrm>
          <a:prstGeom prst="rect">
            <a:avLst/>
          </a:prstGeom>
        </p:spPr>
      </p:pic>
    </p:spTree>
    <p:extLst>
      <p:ext uri="{BB962C8B-B14F-4D97-AF65-F5344CB8AC3E}">
        <p14:creationId xmlns:p14="http://schemas.microsoft.com/office/powerpoint/2010/main" val="3654746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4D51C9F-8B0C-134D-9B38-7EB2D3E18CA8}"/>
              </a:ext>
            </a:extLst>
          </p:cNvPr>
          <p:cNvSpPr txBox="1"/>
          <p:nvPr/>
        </p:nvSpPr>
        <p:spPr>
          <a:xfrm>
            <a:off x="892794" y="2834910"/>
            <a:ext cx="4714139" cy="1631216"/>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a:ea typeface="Open Sans"/>
                <a:cs typeface="Calibri"/>
              </a:rPr>
              <a:t>A payment approach centered on providing predictable costs and ties payment to provider or therapy performance over a defined period of time.</a:t>
            </a:r>
            <a:endParaRPr lang="en-US" sz="2000" dirty="0">
              <a:solidFill>
                <a:srgbClr val="001F5B"/>
              </a:solidFill>
              <a:latin typeface="Montserrat"/>
              <a:ea typeface="Open Sans"/>
              <a:cs typeface="Calibri"/>
            </a:endParaRPr>
          </a:p>
        </p:txBody>
      </p:sp>
      <p:pic>
        <p:nvPicPr>
          <p:cNvPr id="4" name="Picture 3">
            <a:extLst>
              <a:ext uri="{FF2B5EF4-FFF2-40B4-BE49-F238E27FC236}">
                <a16:creationId xmlns:a16="http://schemas.microsoft.com/office/drawing/2014/main" id="{F32F5929-6614-8304-CDFB-5402B38E74C2}"/>
              </a:ext>
            </a:extLst>
          </p:cNvPr>
          <p:cNvPicPr>
            <a:picLocks noChangeAspect="1"/>
          </p:cNvPicPr>
          <p:nvPr/>
        </p:nvPicPr>
        <p:blipFill>
          <a:blip r:embed="rId3"/>
          <a:stretch>
            <a:fillRect/>
          </a:stretch>
        </p:blipFill>
        <p:spPr>
          <a:xfrm>
            <a:off x="7462516" y="1614615"/>
            <a:ext cx="4555752" cy="4336800"/>
          </a:xfrm>
          <a:prstGeom prst="rect">
            <a:avLst/>
          </a:prstGeom>
        </p:spPr>
      </p:pic>
      <p:sp>
        <p:nvSpPr>
          <p:cNvPr id="6" name="Rectangle 5">
            <a:extLst>
              <a:ext uri="{FF2B5EF4-FFF2-40B4-BE49-F238E27FC236}">
                <a16:creationId xmlns:a16="http://schemas.microsoft.com/office/drawing/2014/main" id="{09553B34-CEC1-918F-3C77-3FE6C0675034}"/>
              </a:ext>
            </a:extLst>
          </p:cNvPr>
          <p:cNvSpPr/>
          <p:nvPr/>
        </p:nvSpPr>
        <p:spPr>
          <a:xfrm>
            <a:off x="8597900" y="1499291"/>
            <a:ext cx="355600" cy="62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6">
            <a:extLst>
              <a:ext uri="{FF2B5EF4-FFF2-40B4-BE49-F238E27FC236}">
                <a16:creationId xmlns:a16="http://schemas.microsoft.com/office/drawing/2014/main" id="{EAC703C3-EB41-A4B8-4D89-1B2012494156}"/>
              </a:ext>
            </a:extLst>
          </p:cNvPr>
          <p:cNvSpPr>
            <a:spLocks noGrp="1"/>
          </p:cNvSpPr>
          <p:nvPr>
            <p:ph type="title"/>
          </p:nvPr>
        </p:nvSpPr>
        <p:spPr>
          <a:xfrm>
            <a:off x="822960" y="685800"/>
            <a:ext cx="9900458" cy="424929"/>
          </a:xfrm>
        </p:spPr>
        <p:txBody>
          <a:bodyPr/>
          <a:lstStyle/>
          <a:p>
            <a:r>
              <a:rPr lang="en-US" sz="4000" dirty="0">
                <a:solidFill>
                  <a:schemeClr val="accent1">
                    <a:lumMod val="75000"/>
                  </a:schemeClr>
                </a:solidFill>
                <a:latin typeface="Montserrat Light"/>
              </a:rPr>
              <a:t>“Alternative Payment Contracts” Are Methods of Payment Not Tied to Improved Health Outcomes </a:t>
            </a:r>
            <a:endParaRPr lang="en-US" dirty="0"/>
          </a:p>
        </p:txBody>
      </p:sp>
    </p:spTree>
    <p:extLst>
      <p:ext uri="{BB962C8B-B14F-4D97-AF65-F5344CB8AC3E}">
        <p14:creationId xmlns:p14="http://schemas.microsoft.com/office/powerpoint/2010/main" val="294810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2800" dirty="0">
                <a:solidFill>
                  <a:srgbClr val="001F5B"/>
                </a:solidFill>
                <a:latin typeface="Montserrat Light"/>
              </a:rPr>
              <a:t>“</a:t>
            </a:r>
            <a:r>
              <a:rPr lang="en-US" sz="2800" dirty="0">
                <a:solidFill>
                  <a:schemeClr val="accent1">
                    <a:lumMod val="75000"/>
                  </a:schemeClr>
                </a:solidFill>
                <a:latin typeface="Montserrat Light"/>
              </a:rPr>
              <a:t>Subscription Contracts” Establish a Set Fee Made to the Provider to Treat a Pre-Determined Patient Population </a:t>
            </a:r>
            <a:endParaRPr lang="en-US" sz="2800" dirty="0">
              <a:solidFill>
                <a:schemeClr val="accent1">
                  <a:lumMod val="75000"/>
                </a:schemeClr>
              </a:solidFill>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899F98DF-2A3E-F942-9C35-B140D7DFE6BC}"/>
              </a:ext>
            </a:extLst>
          </p:cNvPr>
          <p:cNvSpPr txBox="1"/>
          <p:nvPr/>
        </p:nvSpPr>
        <p:spPr>
          <a:xfrm>
            <a:off x="612648" y="2167128"/>
            <a:ext cx="10972800" cy="707886"/>
          </a:xfrm>
          <a:prstGeom prst="rect">
            <a:avLst/>
          </a:prstGeom>
          <a:solidFill>
            <a:srgbClr val="EDF1FF"/>
          </a:solidFill>
          <a:ln>
            <a:solidFill>
              <a:schemeClr val="tx1"/>
            </a:solidFill>
            <a:prstDash val="dash"/>
          </a:ln>
        </p:spPr>
        <p:txBody>
          <a:bodyPr wrap="square" lIns="91440" tIns="45720" rIns="91440" bIns="45720" anchor="t">
            <a:spAutoFit/>
          </a:bodyPr>
          <a:lstStyle/>
          <a:p>
            <a:pPr algn="ctr"/>
            <a:r>
              <a:rPr lang="en-US" sz="2000" i="1" dirty="0">
                <a:solidFill>
                  <a:srgbClr val="001F5B"/>
                </a:solidFill>
                <a:latin typeface="Montserrat"/>
              </a:rPr>
              <a:t>A payment contract that provides a medical intervention or a manufacturer's product for a set fee to treat a certain proportion of patients or a set price per patient. </a:t>
            </a:r>
            <a:endParaRPr lang="en-US" sz="2000" i="1" dirty="0">
              <a:solidFill>
                <a:srgbClr val="001F5B"/>
              </a:solidFill>
              <a:latin typeface="Montserrat" panose="00000500000000000000" pitchFamily="50" charset="0"/>
            </a:endParaRPr>
          </a:p>
        </p:txBody>
      </p:sp>
      <p:sp>
        <p:nvSpPr>
          <p:cNvPr id="64" name="Right Arrow 63">
            <a:extLst>
              <a:ext uri="{FF2B5EF4-FFF2-40B4-BE49-F238E27FC236}">
                <a16:creationId xmlns:a16="http://schemas.microsoft.com/office/drawing/2014/main" id="{F2E356F1-89FD-B04A-A3CB-3AB459797BC6}"/>
              </a:ext>
            </a:extLst>
          </p:cNvPr>
          <p:cNvSpPr/>
          <p:nvPr/>
        </p:nvSpPr>
        <p:spPr>
          <a:xfrm>
            <a:off x="6283690" y="4320093"/>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5" name="TextBox 64">
            <a:extLst>
              <a:ext uri="{FF2B5EF4-FFF2-40B4-BE49-F238E27FC236}">
                <a16:creationId xmlns:a16="http://schemas.microsoft.com/office/drawing/2014/main" id="{25E8DDB2-DAC3-6846-AA98-E4B01B17B3F7}"/>
              </a:ext>
            </a:extLst>
          </p:cNvPr>
          <p:cNvSpPr txBox="1"/>
          <p:nvPr/>
        </p:nvSpPr>
        <p:spPr>
          <a:xfrm>
            <a:off x="639198" y="4111587"/>
            <a:ext cx="1495312" cy="707886"/>
          </a:xfrm>
          <a:prstGeom prst="rect">
            <a:avLst/>
          </a:prstGeom>
          <a:noFill/>
        </p:spPr>
        <p:txBody>
          <a:bodyPr wrap="square" rtlCol="0">
            <a:spAutoFit/>
          </a:bodyPr>
          <a:lstStyle/>
          <a:p>
            <a:pPr algn="ctr"/>
            <a:r>
              <a:rPr lang="en-US" sz="2000" b="1" dirty="0">
                <a:solidFill>
                  <a:srgbClr val="001F5B"/>
                </a:solidFill>
                <a:latin typeface="Montserrat" pitchFamily="2" charset="77"/>
              </a:rPr>
              <a:t>Initiate therapy</a:t>
            </a:r>
          </a:p>
        </p:txBody>
      </p:sp>
      <p:sp>
        <p:nvSpPr>
          <p:cNvPr id="66" name="TextBox 65">
            <a:extLst>
              <a:ext uri="{FF2B5EF4-FFF2-40B4-BE49-F238E27FC236}">
                <a16:creationId xmlns:a16="http://schemas.microsoft.com/office/drawing/2014/main" id="{0DE25B4E-B46F-6F45-9887-D1649C3B059D}"/>
              </a:ext>
            </a:extLst>
          </p:cNvPr>
          <p:cNvSpPr txBox="1"/>
          <p:nvPr/>
        </p:nvSpPr>
        <p:spPr>
          <a:xfrm>
            <a:off x="6876225" y="3284679"/>
            <a:ext cx="2228375" cy="707886"/>
          </a:xfrm>
          <a:prstGeom prst="rect">
            <a:avLst/>
          </a:prstGeom>
          <a:noFill/>
        </p:spPr>
        <p:txBody>
          <a:bodyPr wrap="square" rtlCol="0">
            <a:spAutoFit/>
          </a:bodyPr>
          <a:lstStyle/>
          <a:p>
            <a:pPr algn="ctr"/>
            <a:r>
              <a:rPr lang="en-US" sz="2000" b="1" dirty="0">
                <a:solidFill>
                  <a:srgbClr val="001F5B"/>
                </a:solidFill>
                <a:latin typeface="Montserrat" pitchFamily="2" charset="77"/>
              </a:rPr>
              <a:t>Partial periodic payment</a:t>
            </a:r>
          </a:p>
        </p:txBody>
      </p:sp>
      <p:sp>
        <p:nvSpPr>
          <p:cNvPr id="70" name="Right Arrow 69">
            <a:extLst>
              <a:ext uri="{FF2B5EF4-FFF2-40B4-BE49-F238E27FC236}">
                <a16:creationId xmlns:a16="http://schemas.microsoft.com/office/drawing/2014/main" id="{C00A7DA6-B14E-4841-9AF4-35EC1E7B0CC9}"/>
              </a:ext>
            </a:extLst>
          </p:cNvPr>
          <p:cNvSpPr/>
          <p:nvPr/>
        </p:nvSpPr>
        <p:spPr>
          <a:xfrm>
            <a:off x="4007601" y="4320093"/>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2" name="Right Arrow 71">
            <a:extLst>
              <a:ext uri="{FF2B5EF4-FFF2-40B4-BE49-F238E27FC236}">
                <a16:creationId xmlns:a16="http://schemas.microsoft.com/office/drawing/2014/main" id="{EC2F3938-E1A6-A643-88C3-2C446C1B7D96}"/>
              </a:ext>
            </a:extLst>
          </p:cNvPr>
          <p:cNvSpPr/>
          <p:nvPr/>
        </p:nvSpPr>
        <p:spPr>
          <a:xfrm>
            <a:off x="2009060" y="4297680"/>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3" name="TextBox 72">
            <a:extLst>
              <a:ext uri="{FF2B5EF4-FFF2-40B4-BE49-F238E27FC236}">
                <a16:creationId xmlns:a16="http://schemas.microsoft.com/office/drawing/2014/main" id="{8ABFFFD0-D675-CB43-8306-1B31B2266CB7}"/>
              </a:ext>
            </a:extLst>
          </p:cNvPr>
          <p:cNvSpPr txBox="1"/>
          <p:nvPr/>
        </p:nvSpPr>
        <p:spPr>
          <a:xfrm>
            <a:off x="2366285" y="3284679"/>
            <a:ext cx="2228375" cy="707886"/>
          </a:xfrm>
          <a:prstGeom prst="rect">
            <a:avLst/>
          </a:prstGeom>
          <a:noFill/>
        </p:spPr>
        <p:txBody>
          <a:bodyPr wrap="square" rtlCol="0">
            <a:spAutoFit/>
          </a:bodyPr>
          <a:lstStyle/>
          <a:p>
            <a:pPr algn="ctr"/>
            <a:r>
              <a:rPr lang="en-US" sz="2000" b="1" dirty="0">
                <a:solidFill>
                  <a:srgbClr val="001F5B"/>
                </a:solidFill>
                <a:latin typeface="Montserrat" pitchFamily="2" charset="77"/>
              </a:rPr>
              <a:t>Partial upfront payment</a:t>
            </a:r>
          </a:p>
        </p:txBody>
      </p:sp>
      <p:grpSp>
        <p:nvGrpSpPr>
          <p:cNvPr id="2" name="Group 1">
            <a:extLst>
              <a:ext uri="{FF2B5EF4-FFF2-40B4-BE49-F238E27FC236}">
                <a16:creationId xmlns:a16="http://schemas.microsoft.com/office/drawing/2014/main" id="{7C8BA8D5-BE66-DE41-B40E-F097FAEED1F5}"/>
              </a:ext>
            </a:extLst>
          </p:cNvPr>
          <p:cNvGrpSpPr/>
          <p:nvPr/>
        </p:nvGrpSpPr>
        <p:grpSpPr>
          <a:xfrm>
            <a:off x="3185511" y="4170569"/>
            <a:ext cx="589922" cy="589922"/>
            <a:chOff x="7003691" y="4598915"/>
            <a:chExt cx="589922" cy="589922"/>
          </a:xfrm>
        </p:grpSpPr>
        <p:sp>
          <p:nvSpPr>
            <p:cNvPr id="71" name="Oval 70">
              <a:extLst>
                <a:ext uri="{FF2B5EF4-FFF2-40B4-BE49-F238E27FC236}">
                  <a16:creationId xmlns:a16="http://schemas.microsoft.com/office/drawing/2014/main" id="{A4E4EB05-5367-8D42-AE40-888045A83F44}"/>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74" name="Graphic 73" descr="Dollar with solid fill">
              <a:extLst>
                <a:ext uri="{FF2B5EF4-FFF2-40B4-BE49-F238E27FC236}">
                  <a16:creationId xmlns:a16="http://schemas.microsoft.com/office/drawing/2014/main" id="{999A3400-8BCC-5D4C-973C-ECAACA8A2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3107" y="4687294"/>
              <a:ext cx="413164" cy="413164"/>
            </a:xfrm>
            <a:prstGeom prst="rect">
              <a:avLst/>
            </a:prstGeom>
          </p:spPr>
        </p:pic>
      </p:grpSp>
      <p:sp>
        <p:nvSpPr>
          <p:cNvPr id="75" name="TextBox 74">
            <a:extLst>
              <a:ext uri="{FF2B5EF4-FFF2-40B4-BE49-F238E27FC236}">
                <a16:creationId xmlns:a16="http://schemas.microsoft.com/office/drawing/2014/main" id="{5FB6E307-B0AF-0B48-9C45-39C201A7FBE5}"/>
              </a:ext>
            </a:extLst>
          </p:cNvPr>
          <p:cNvSpPr txBox="1"/>
          <p:nvPr/>
        </p:nvSpPr>
        <p:spPr>
          <a:xfrm>
            <a:off x="4629623" y="3284679"/>
            <a:ext cx="2228375" cy="707886"/>
          </a:xfrm>
          <a:prstGeom prst="rect">
            <a:avLst/>
          </a:prstGeom>
          <a:noFill/>
        </p:spPr>
        <p:txBody>
          <a:bodyPr wrap="square" rtlCol="0">
            <a:spAutoFit/>
          </a:bodyPr>
          <a:lstStyle/>
          <a:p>
            <a:pPr algn="ctr"/>
            <a:r>
              <a:rPr lang="en-US" sz="2000" b="1" dirty="0">
                <a:solidFill>
                  <a:srgbClr val="001F5B"/>
                </a:solidFill>
                <a:latin typeface="Montserrat" pitchFamily="2" charset="77"/>
              </a:rPr>
              <a:t>Partial periodic payment</a:t>
            </a:r>
          </a:p>
        </p:txBody>
      </p:sp>
      <p:sp>
        <p:nvSpPr>
          <p:cNvPr id="76" name="Right Arrow 75">
            <a:extLst>
              <a:ext uri="{FF2B5EF4-FFF2-40B4-BE49-F238E27FC236}">
                <a16:creationId xmlns:a16="http://schemas.microsoft.com/office/drawing/2014/main" id="{41369A22-06A6-AA45-B0D9-4C25CE3E96C4}"/>
              </a:ext>
            </a:extLst>
          </p:cNvPr>
          <p:cNvSpPr/>
          <p:nvPr/>
        </p:nvSpPr>
        <p:spPr>
          <a:xfrm>
            <a:off x="8559081" y="4320093"/>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1" name="TextBox 80">
            <a:extLst>
              <a:ext uri="{FF2B5EF4-FFF2-40B4-BE49-F238E27FC236}">
                <a16:creationId xmlns:a16="http://schemas.microsoft.com/office/drawing/2014/main" id="{A6D4F784-CD38-8B4B-8577-02BDC0C61C19}"/>
              </a:ext>
            </a:extLst>
          </p:cNvPr>
          <p:cNvSpPr txBox="1"/>
          <p:nvPr/>
        </p:nvSpPr>
        <p:spPr>
          <a:xfrm>
            <a:off x="9707861" y="3665430"/>
            <a:ext cx="1841863" cy="1631216"/>
          </a:xfrm>
          <a:prstGeom prst="rect">
            <a:avLst/>
          </a:prstGeom>
          <a:noFill/>
        </p:spPr>
        <p:txBody>
          <a:bodyPr wrap="square" rtlCol="0">
            <a:spAutoFit/>
          </a:bodyPr>
          <a:lstStyle/>
          <a:p>
            <a:pPr algn="ctr"/>
            <a:r>
              <a:rPr lang="en-US" sz="2000" b="1" dirty="0">
                <a:solidFill>
                  <a:srgbClr val="001F5B"/>
                </a:solidFill>
                <a:latin typeface="Montserrat" pitchFamily="2" charset="77"/>
              </a:rPr>
              <a:t>Continue payments throughout duration of therapy</a:t>
            </a:r>
          </a:p>
        </p:txBody>
      </p:sp>
      <p:grpSp>
        <p:nvGrpSpPr>
          <p:cNvPr id="82" name="Group 81">
            <a:extLst>
              <a:ext uri="{FF2B5EF4-FFF2-40B4-BE49-F238E27FC236}">
                <a16:creationId xmlns:a16="http://schemas.microsoft.com/office/drawing/2014/main" id="{1836805E-90E6-214A-A28D-39ED9C4E3C87}"/>
              </a:ext>
            </a:extLst>
          </p:cNvPr>
          <p:cNvGrpSpPr/>
          <p:nvPr/>
        </p:nvGrpSpPr>
        <p:grpSpPr>
          <a:xfrm>
            <a:off x="5448849" y="4170569"/>
            <a:ext cx="589922" cy="589922"/>
            <a:chOff x="7003691" y="4598915"/>
            <a:chExt cx="589922" cy="589922"/>
          </a:xfrm>
        </p:grpSpPr>
        <p:sp>
          <p:nvSpPr>
            <p:cNvPr id="83" name="Oval 82">
              <a:extLst>
                <a:ext uri="{FF2B5EF4-FFF2-40B4-BE49-F238E27FC236}">
                  <a16:creationId xmlns:a16="http://schemas.microsoft.com/office/drawing/2014/main" id="{4A47AB85-EA19-BA4E-935A-8566E88B6BA6}"/>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4" name="Graphic 83" descr="Dollar with solid fill">
              <a:extLst>
                <a:ext uri="{FF2B5EF4-FFF2-40B4-BE49-F238E27FC236}">
                  <a16:creationId xmlns:a16="http://schemas.microsoft.com/office/drawing/2014/main" id="{CAB7F600-0445-124E-B8AF-8835D39A73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3107" y="4687294"/>
              <a:ext cx="413164" cy="413164"/>
            </a:xfrm>
            <a:prstGeom prst="rect">
              <a:avLst/>
            </a:prstGeom>
          </p:spPr>
        </p:pic>
      </p:grpSp>
      <p:grpSp>
        <p:nvGrpSpPr>
          <p:cNvPr id="85" name="Group 84">
            <a:extLst>
              <a:ext uri="{FF2B5EF4-FFF2-40B4-BE49-F238E27FC236}">
                <a16:creationId xmlns:a16="http://schemas.microsoft.com/office/drawing/2014/main" id="{07DC96F4-0C75-A84C-BC5C-A6FE66C5F5D6}"/>
              </a:ext>
            </a:extLst>
          </p:cNvPr>
          <p:cNvGrpSpPr/>
          <p:nvPr/>
        </p:nvGrpSpPr>
        <p:grpSpPr>
          <a:xfrm>
            <a:off x="7590178" y="4181455"/>
            <a:ext cx="589922" cy="589922"/>
            <a:chOff x="7003691" y="4598915"/>
            <a:chExt cx="589922" cy="589922"/>
          </a:xfrm>
        </p:grpSpPr>
        <p:sp>
          <p:nvSpPr>
            <p:cNvPr id="86" name="Oval 85">
              <a:extLst>
                <a:ext uri="{FF2B5EF4-FFF2-40B4-BE49-F238E27FC236}">
                  <a16:creationId xmlns:a16="http://schemas.microsoft.com/office/drawing/2014/main" id="{95F32679-D8D2-D846-8818-CFFF9F852E31}"/>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87" name="Graphic 86" descr="Dollar with solid fill">
              <a:extLst>
                <a:ext uri="{FF2B5EF4-FFF2-40B4-BE49-F238E27FC236}">
                  <a16:creationId xmlns:a16="http://schemas.microsoft.com/office/drawing/2014/main" id="{9EF1396A-4B7F-194A-86D0-0C9C57053F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3107" y="4687294"/>
              <a:ext cx="413164" cy="413164"/>
            </a:xfrm>
            <a:prstGeom prst="rect">
              <a:avLst/>
            </a:prstGeom>
          </p:spPr>
        </p:pic>
      </p:grpSp>
      <p:pic>
        <p:nvPicPr>
          <p:cNvPr id="4" name="Picture 3">
            <a:extLst>
              <a:ext uri="{FF2B5EF4-FFF2-40B4-BE49-F238E27FC236}">
                <a16:creationId xmlns:a16="http://schemas.microsoft.com/office/drawing/2014/main" id="{0B8D11FA-6EC1-A4AB-6F32-6908DF48569D}"/>
              </a:ext>
            </a:extLst>
          </p:cNvPr>
          <p:cNvPicPr>
            <a:picLocks noChangeAspect="1"/>
          </p:cNvPicPr>
          <p:nvPr/>
        </p:nvPicPr>
        <p:blipFill>
          <a:blip r:embed="rId5"/>
          <a:stretch>
            <a:fillRect/>
          </a:stretch>
        </p:blipFill>
        <p:spPr>
          <a:xfrm>
            <a:off x="86733" y="5396465"/>
            <a:ext cx="1247847" cy="1293018"/>
          </a:xfrm>
          <a:prstGeom prst="rect">
            <a:avLst/>
          </a:prstGeom>
        </p:spPr>
      </p:pic>
      <p:sp>
        <p:nvSpPr>
          <p:cNvPr id="7" name="TextBox 6">
            <a:extLst>
              <a:ext uri="{FF2B5EF4-FFF2-40B4-BE49-F238E27FC236}">
                <a16:creationId xmlns:a16="http://schemas.microsoft.com/office/drawing/2014/main" id="{0C0F48CD-5727-2DF1-86E5-1889923074B0}"/>
              </a:ext>
            </a:extLst>
          </p:cNvPr>
          <p:cNvSpPr txBox="1"/>
          <p:nvPr/>
        </p:nvSpPr>
        <p:spPr>
          <a:xfrm>
            <a:off x="1722778" y="6303358"/>
            <a:ext cx="5867400" cy="369332"/>
          </a:xfrm>
          <a:prstGeom prst="rect">
            <a:avLst/>
          </a:prstGeom>
          <a:noFill/>
        </p:spPr>
        <p:txBody>
          <a:bodyPr wrap="square" rtlCol="0">
            <a:spAutoFit/>
          </a:bodyPr>
          <a:lstStyle/>
          <a:p>
            <a:r>
              <a:rPr lang="en-US" sz="1800" i="1" dirty="0">
                <a:solidFill>
                  <a:srgbClr val="001F5B"/>
                </a:solidFill>
                <a:latin typeface="Montserrat"/>
              </a:rPr>
              <a:t>*Also referred to as a “Netflix-like model”</a:t>
            </a:r>
          </a:p>
        </p:txBody>
      </p:sp>
    </p:spTree>
    <p:extLst>
      <p:ext uri="{BB962C8B-B14F-4D97-AF65-F5344CB8AC3E}">
        <p14:creationId xmlns:p14="http://schemas.microsoft.com/office/powerpoint/2010/main" val="139796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2800" dirty="0">
                <a:solidFill>
                  <a:srgbClr val="001F5B"/>
                </a:solidFill>
                <a:latin typeface="Montserrat Light"/>
              </a:rPr>
              <a:t>“</a:t>
            </a:r>
            <a:r>
              <a:rPr lang="en-US" sz="2800" dirty="0">
                <a:solidFill>
                  <a:schemeClr val="accent1">
                    <a:lumMod val="75000"/>
                  </a:schemeClr>
                </a:solidFill>
                <a:latin typeface="Montserrat Light"/>
              </a:rPr>
              <a:t>Warranty Contracts” Offer Guaranteed Reimbursement for Additional Treatment-Related Costs </a:t>
            </a:r>
            <a:endParaRPr lang="en-US" sz="2800" dirty="0">
              <a:solidFill>
                <a:schemeClr val="accent1">
                  <a:lumMod val="75000"/>
                </a:schemeClr>
              </a:solidFill>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899F98DF-2A3E-F942-9C35-B140D7DFE6BC}"/>
              </a:ext>
            </a:extLst>
          </p:cNvPr>
          <p:cNvSpPr txBox="1"/>
          <p:nvPr/>
        </p:nvSpPr>
        <p:spPr>
          <a:xfrm>
            <a:off x="612648" y="2167128"/>
            <a:ext cx="10972800" cy="707886"/>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a:rPr>
              <a:t>A policy (typically through a third-party insurer) that reimburses treatment-related costs for suboptimal performance.</a:t>
            </a:r>
            <a:r>
              <a:rPr lang="en-US" sz="2000" dirty="0">
                <a:solidFill>
                  <a:srgbClr val="001F5B"/>
                </a:solidFill>
                <a:latin typeface="Montserrat"/>
              </a:rPr>
              <a:t> </a:t>
            </a:r>
            <a:endParaRPr lang="en-US" sz="2000" i="1" dirty="0">
              <a:solidFill>
                <a:srgbClr val="001F5B"/>
              </a:solidFill>
              <a:latin typeface="Montserrat" panose="00000500000000000000" pitchFamily="50" charset="0"/>
              <a:cs typeface="Calibri" panose="020F0502020204030204" pitchFamily="34" charset="0"/>
            </a:endParaRPr>
          </a:p>
        </p:txBody>
      </p:sp>
      <p:sp>
        <p:nvSpPr>
          <p:cNvPr id="64" name="Right Arrow 63">
            <a:extLst>
              <a:ext uri="{FF2B5EF4-FFF2-40B4-BE49-F238E27FC236}">
                <a16:creationId xmlns:a16="http://schemas.microsoft.com/office/drawing/2014/main" id="{F2E356F1-89FD-B04A-A3CB-3AB459797BC6}"/>
              </a:ext>
            </a:extLst>
          </p:cNvPr>
          <p:cNvSpPr/>
          <p:nvPr/>
        </p:nvSpPr>
        <p:spPr>
          <a:xfrm>
            <a:off x="6281928" y="4325112"/>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25E8DDB2-DAC3-6846-AA98-E4B01B17B3F7}"/>
              </a:ext>
            </a:extLst>
          </p:cNvPr>
          <p:cNvSpPr txBox="1"/>
          <p:nvPr/>
        </p:nvSpPr>
        <p:spPr>
          <a:xfrm>
            <a:off x="640080" y="4122615"/>
            <a:ext cx="1495312" cy="707886"/>
          </a:xfrm>
          <a:prstGeom prst="rect">
            <a:avLst/>
          </a:prstGeom>
          <a:noFill/>
        </p:spPr>
        <p:txBody>
          <a:bodyPr wrap="square" rtlCol="0">
            <a:spAutoFit/>
          </a:bodyPr>
          <a:lstStyle/>
          <a:p>
            <a:pPr algn="ctr"/>
            <a:r>
              <a:rPr lang="en-US" sz="2000" b="1" dirty="0">
                <a:solidFill>
                  <a:srgbClr val="001F5B"/>
                </a:solidFill>
                <a:latin typeface="Montserrat" pitchFamily="2" charset="77"/>
              </a:rPr>
              <a:t>Initiate therapy</a:t>
            </a:r>
          </a:p>
        </p:txBody>
      </p:sp>
      <p:sp>
        <p:nvSpPr>
          <p:cNvPr id="66" name="TextBox 65">
            <a:extLst>
              <a:ext uri="{FF2B5EF4-FFF2-40B4-BE49-F238E27FC236}">
                <a16:creationId xmlns:a16="http://schemas.microsoft.com/office/drawing/2014/main" id="{0DE25B4E-B46F-6F45-9887-D1649C3B059D}"/>
              </a:ext>
            </a:extLst>
          </p:cNvPr>
          <p:cNvSpPr txBox="1"/>
          <p:nvPr/>
        </p:nvSpPr>
        <p:spPr>
          <a:xfrm>
            <a:off x="9535825" y="3707117"/>
            <a:ext cx="2231136" cy="2246769"/>
          </a:xfrm>
          <a:prstGeom prst="rect">
            <a:avLst/>
          </a:prstGeom>
          <a:noFill/>
        </p:spPr>
        <p:txBody>
          <a:bodyPr wrap="square" rtlCol="0">
            <a:spAutoFit/>
          </a:bodyPr>
          <a:lstStyle/>
          <a:p>
            <a:pPr algn="ctr"/>
            <a:r>
              <a:rPr lang="en-US" sz="2000" b="1" dirty="0">
                <a:solidFill>
                  <a:srgbClr val="001F5B"/>
                </a:solidFill>
                <a:latin typeface="Montserrat" pitchFamily="2" charset="77"/>
              </a:rPr>
              <a:t>Manufacturer reimburses for treatment of adverse event</a:t>
            </a:r>
          </a:p>
        </p:txBody>
      </p:sp>
      <p:sp>
        <p:nvSpPr>
          <p:cNvPr id="70" name="Right Arrow 69">
            <a:extLst>
              <a:ext uri="{FF2B5EF4-FFF2-40B4-BE49-F238E27FC236}">
                <a16:creationId xmlns:a16="http://schemas.microsoft.com/office/drawing/2014/main" id="{C00A7DA6-B14E-4841-9AF4-35EC1E7B0CC9}"/>
              </a:ext>
            </a:extLst>
          </p:cNvPr>
          <p:cNvSpPr/>
          <p:nvPr/>
        </p:nvSpPr>
        <p:spPr>
          <a:xfrm>
            <a:off x="4005072" y="4325112"/>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Arrow 71">
            <a:extLst>
              <a:ext uri="{FF2B5EF4-FFF2-40B4-BE49-F238E27FC236}">
                <a16:creationId xmlns:a16="http://schemas.microsoft.com/office/drawing/2014/main" id="{EC2F3938-E1A6-A643-88C3-2C446C1B7D96}"/>
              </a:ext>
            </a:extLst>
          </p:cNvPr>
          <p:cNvSpPr/>
          <p:nvPr/>
        </p:nvSpPr>
        <p:spPr>
          <a:xfrm>
            <a:off x="2024794" y="4294601"/>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8ABFFFD0-D675-CB43-8306-1B31B2266CB7}"/>
              </a:ext>
            </a:extLst>
          </p:cNvPr>
          <p:cNvSpPr txBox="1"/>
          <p:nvPr/>
        </p:nvSpPr>
        <p:spPr>
          <a:xfrm>
            <a:off x="2368296" y="3282696"/>
            <a:ext cx="2231136" cy="704088"/>
          </a:xfrm>
          <a:prstGeom prst="rect">
            <a:avLst/>
          </a:prstGeom>
          <a:noFill/>
        </p:spPr>
        <p:txBody>
          <a:bodyPr wrap="square" rtlCol="0">
            <a:spAutoFit/>
          </a:bodyPr>
          <a:lstStyle/>
          <a:p>
            <a:pPr algn="ctr"/>
            <a:r>
              <a:rPr lang="en-US" sz="2000" b="1" dirty="0">
                <a:solidFill>
                  <a:srgbClr val="001F5B"/>
                </a:solidFill>
                <a:latin typeface="Montserrat" pitchFamily="2" charset="77"/>
              </a:rPr>
              <a:t>Full upfront payment</a:t>
            </a:r>
          </a:p>
        </p:txBody>
      </p:sp>
      <p:grpSp>
        <p:nvGrpSpPr>
          <p:cNvPr id="2" name="Group 1">
            <a:extLst>
              <a:ext uri="{FF2B5EF4-FFF2-40B4-BE49-F238E27FC236}">
                <a16:creationId xmlns:a16="http://schemas.microsoft.com/office/drawing/2014/main" id="{7C8BA8D5-BE66-DE41-B40E-F097FAEED1F5}"/>
              </a:ext>
            </a:extLst>
          </p:cNvPr>
          <p:cNvGrpSpPr/>
          <p:nvPr/>
        </p:nvGrpSpPr>
        <p:grpSpPr>
          <a:xfrm>
            <a:off x="3216078" y="4173013"/>
            <a:ext cx="589922" cy="589922"/>
            <a:chOff x="7003691" y="4598915"/>
            <a:chExt cx="589922" cy="589922"/>
          </a:xfrm>
        </p:grpSpPr>
        <p:sp>
          <p:nvSpPr>
            <p:cNvPr id="71" name="Oval 70">
              <a:extLst>
                <a:ext uri="{FF2B5EF4-FFF2-40B4-BE49-F238E27FC236}">
                  <a16:creationId xmlns:a16="http://schemas.microsoft.com/office/drawing/2014/main" id="{A4E4EB05-5367-8D42-AE40-888045A83F44}"/>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Graphic 73" descr="Dollar with solid fill">
              <a:extLst>
                <a:ext uri="{FF2B5EF4-FFF2-40B4-BE49-F238E27FC236}">
                  <a16:creationId xmlns:a16="http://schemas.microsoft.com/office/drawing/2014/main" id="{999A3400-8BCC-5D4C-973C-ECAACA8A2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3107" y="4687294"/>
              <a:ext cx="413164" cy="413164"/>
            </a:xfrm>
            <a:prstGeom prst="rect">
              <a:avLst/>
            </a:prstGeom>
          </p:spPr>
        </p:pic>
      </p:grpSp>
      <p:sp>
        <p:nvSpPr>
          <p:cNvPr id="75" name="TextBox 74">
            <a:extLst>
              <a:ext uri="{FF2B5EF4-FFF2-40B4-BE49-F238E27FC236}">
                <a16:creationId xmlns:a16="http://schemas.microsoft.com/office/drawing/2014/main" id="{5FB6E307-B0AF-0B48-9C45-39C201A7FBE5}"/>
              </a:ext>
            </a:extLst>
          </p:cNvPr>
          <p:cNvSpPr txBox="1"/>
          <p:nvPr/>
        </p:nvSpPr>
        <p:spPr>
          <a:xfrm>
            <a:off x="4779268" y="3282696"/>
            <a:ext cx="1748658" cy="707886"/>
          </a:xfrm>
          <a:prstGeom prst="rect">
            <a:avLst/>
          </a:prstGeom>
          <a:noFill/>
        </p:spPr>
        <p:txBody>
          <a:bodyPr wrap="square" rtlCol="0">
            <a:spAutoFit/>
          </a:bodyPr>
          <a:lstStyle/>
          <a:p>
            <a:pPr algn="ctr"/>
            <a:r>
              <a:rPr lang="en-US" sz="2000" b="1" dirty="0">
                <a:solidFill>
                  <a:srgbClr val="001F5B"/>
                </a:solidFill>
                <a:latin typeface="Montserrat" pitchFamily="2" charset="77"/>
              </a:rPr>
              <a:t>Adverse event</a:t>
            </a:r>
          </a:p>
        </p:txBody>
      </p:sp>
      <p:sp>
        <p:nvSpPr>
          <p:cNvPr id="76" name="Right Arrow 75">
            <a:extLst>
              <a:ext uri="{FF2B5EF4-FFF2-40B4-BE49-F238E27FC236}">
                <a16:creationId xmlns:a16="http://schemas.microsoft.com/office/drawing/2014/main" id="{41369A22-06A6-AA45-B0D9-4C25CE3E96C4}"/>
              </a:ext>
            </a:extLst>
          </p:cNvPr>
          <p:cNvSpPr/>
          <p:nvPr/>
        </p:nvSpPr>
        <p:spPr>
          <a:xfrm>
            <a:off x="8558784" y="4325112"/>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4A47AB85-EA19-BA4E-935A-8566E88B6BA6}"/>
              </a:ext>
            </a:extLst>
          </p:cNvPr>
          <p:cNvSpPr/>
          <p:nvPr/>
        </p:nvSpPr>
        <p:spPr>
          <a:xfrm>
            <a:off x="5358636" y="4169664"/>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95F32679-D8D2-D846-8818-CFFF9F852E31}"/>
              </a:ext>
            </a:extLst>
          </p:cNvPr>
          <p:cNvSpPr/>
          <p:nvPr/>
        </p:nvSpPr>
        <p:spPr>
          <a:xfrm>
            <a:off x="7690367" y="4169664"/>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edical with solid fill">
            <a:extLst>
              <a:ext uri="{FF2B5EF4-FFF2-40B4-BE49-F238E27FC236}">
                <a16:creationId xmlns:a16="http://schemas.microsoft.com/office/drawing/2014/main" id="{E12E9465-0B63-024A-AC98-95789B5F17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7868" y="4206841"/>
            <a:ext cx="491458" cy="499365"/>
          </a:xfrm>
          <a:prstGeom prst="rect">
            <a:avLst/>
          </a:prstGeom>
        </p:spPr>
      </p:pic>
      <p:pic>
        <p:nvPicPr>
          <p:cNvPr id="9" name="Graphic 8" descr="Transfer with solid fill">
            <a:extLst>
              <a:ext uri="{FF2B5EF4-FFF2-40B4-BE49-F238E27FC236}">
                <a16:creationId xmlns:a16="http://schemas.microsoft.com/office/drawing/2014/main" id="{4FCDA211-1286-3C4B-ADF7-EC819A6C4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15209" y="4245238"/>
            <a:ext cx="340237" cy="340237"/>
          </a:xfrm>
          <a:prstGeom prst="rect">
            <a:avLst/>
          </a:prstGeom>
        </p:spPr>
      </p:pic>
      <p:pic>
        <p:nvPicPr>
          <p:cNvPr id="34" name="Picture 33">
            <a:extLst>
              <a:ext uri="{FF2B5EF4-FFF2-40B4-BE49-F238E27FC236}">
                <a16:creationId xmlns:a16="http://schemas.microsoft.com/office/drawing/2014/main" id="{1131754A-6A8F-BFD8-3F31-84DB6E216D06}"/>
              </a:ext>
            </a:extLst>
          </p:cNvPr>
          <p:cNvPicPr>
            <a:picLocks noChangeAspect="1"/>
          </p:cNvPicPr>
          <p:nvPr/>
        </p:nvPicPr>
        <p:blipFill>
          <a:blip r:embed="rId9"/>
          <a:stretch>
            <a:fillRect/>
          </a:stretch>
        </p:blipFill>
        <p:spPr>
          <a:xfrm>
            <a:off x="86733" y="5396465"/>
            <a:ext cx="1247847" cy="1293018"/>
          </a:xfrm>
          <a:prstGeom prst="rect">
            <a:avLst/>
          </a:prstGeom>
        </p:spPr>
      </p:pic>
      <p:sp>
        <p:nvSpPr>
          <p:cNvPr id="35" name="TextBox 34">
            <a:extLst>
              <a:ext uri="{FF2B5EF4-FFF2-40B4-BE49-F238E27FC236}">
                <a16:creationId xmlns:a16="http://schemas.microsoft.com/office/drawing/2014/main" id="{FD22BF64-FA59-6B40-9446-DB98ACC4896B}"/>
              </a:ext>
            </a:extLst>
          </p:cNvPr>
          <p:cNvSpPr txBox="1"/>
          <p:nvPr/>
        </p:nvSpPr>
        <p:spPr>
          <a:xfrm>
            <a:off x="6869760" y="3282696"/>
            <a:ext cx="2231136" cy="707886"/>
          </a:xfrm>
          <a:prstGeom prst="rect">
            <a:avLst/>
          </a:prstGeom>
          <a:noFill/>
        </p:spPr>
        <p:txBody>
          <a:bodyPr wrap="square" rtlCol="0">
            <a:spAutoFit/>
          </a:bodyPr>
          <a:lstStyle/>
          <a:p>
            <a:pPr algn="ctr"/>
            <a:r>
              <a:rPr lang="en-US" sz="2000" b="1" dirty="0">
                <a:solidFill>
                  <a:srgbClr val="001F5B"/>
                </a:solidFill>
                <a:latin typeface="Montserrat" pitchFamily="2" charset="77"/>
              </a:rPr>
              <a:t>Reporting and Verification </a:t>
            </a:r>
          </a:p>
        </p:txBody>
      </p:sp>
    </p:spTree>
    <p:extLst>
      <p:ext uri="{BB962C8B-B14F-4D97-AF65-F5344CB8AC3E}">
        <p14:creationId xmlns:p14="http://schemas.microsoft.com/office/powerpoint/2010/main" val="40064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2800" dirty="0">
                <a:solidFill>
                  <a:schemeClr val="accent1">
                    <a:lumMod val="75000"/>
                  </a:schemeClr>
                </a:solidFill>
                <a:latin typeface="Montserrat Light"/>
              </a:rPr>
              <a:t>“Annuity-Based Contracts Over Time” Arrange for Payment, But do Not Require Measurement of Health Outcomes </a:t>
            </a:r>
          </a:p>
        </p:txBody>
      </p:sp>
      <p:sp>
        <p:nvSpPr>
          <p:cNvPr id="16" name="Rectangle 15">
            <a:extLst>
              <a:ext uri="{FF2B5EF4-FFF2-40B4-BE49-F238E27FC236}">
                <a16:creationId xmlns:a16="http://schemas.microsoft.com/office/drawing/2014/main" id="{0ADEB4F5-DF0B-A84C-A331-B07AF9EE688C}"/>
              </a:ext>
            </a:extLst>
          </p:cNvPr>
          <p:cNvSpPr/>
          <p:nvPr/>
        </p:nvSpPr>
        <p:spPr>
          <a:xfrm>
            <a:off x="0" y="6785989"/>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899F98DF-2A3E-F942-9C35-B140D7DFE6BC}"/>
              </a:ext>
            </a:extLst>
          </p:cNvPr>
          <p:cNvSpPr txBox="1"/>
          <p:nvPr/>
        </p:nvSpPr>
        <p:spPr>
          <a:xfrm>
            <a:off x="612648" y="2167128"/>
            <a:ext cx="10972800" cy="1015663"/>
          </a:xfrm>
          <a:prstGeom prst="rect">
            <a:avLst/>
          </a:prstGeom>
          <a:solidFill>
            <a:srgbClr val="EDF1FF"/>
          </a:solidFill>
          <a:ln>
            <a:solidFill>
              <a:schemeClr val="tx1"/>
            </a:solidFill>
            <a:prstDash val="dash"/>
          </a:ln>
        </p:spPr>
        <p:txBody>
          <a:bodyPr wrap="square" lIns="91440" tIns="45720" rIns="91440" bIns="45720" anchor="t">
            <a:spAutoFit/>
          </a:bodyPr>
          <a:lstStyle/>
          <a:p>
            <a:r>
              <a:rPr lang="en-US" sz="2000" i="1" dirty="0">
                <a:solidFill>
                  <a:srgbClr val="001F5B"/>
                </a:solidFill>
                <a:latin typeface="Montserrat"/>
              </a:rPr>
              <a:t>A multi-year contract that ties a biopharmaceutical manufacturer's reimbursement to installments at specified intervals. </a:t>
            </a:r>
            <a:endParaRPr lang="en-US" sz="2000" i="1" dirty="0">
              <a:solidFill>
                <a:srgbClr val="001F5B"/>
              </a:solidFill>
              <a:latin typeface="Montserrat" panose="00000500000000000000" pitchFamily="50" charset="0"/>
              <a:cs typeface="Calibri" panose="020F0502020204030204" pitchFamily="34" charset="0"/>
            </a:endParaRPr>
          </a:p>
        </p:txBody>
      </p:sp>
      <p:pic>
        <p:nvPicPr>
          <p:cNvPr id="34" name="Picture 33">
            <a:extLst>
              <a:ext uri="{FF2B5EF4-FFF2-40B4-BE49-F238E27FC236}">
                <a16:creationId xmlns:a16="http://schemas.microsoft.com/office/drawing/2014/main" id="{9C6E2595-782C-B1FC-94BF-0194933A5964}"/>
              </a:ext>
            </a:extLst>
          </p:cNvPr>
          <p:cNvPicPr>
            <a:picLocks noChangeAspect="1"/>
          </p:cNvPicPr>
          <p:nvPr/>
        </p:nvPicPr>
        <p:blipFill>
          <a:blip r:embed="rId3"/>
          <a:stretch>
            <a:fillRect/>
          </a:stretch>
        </p:blipFill>
        <p:spPr>
          <a:xfrm>
            <a:off x="86733" y="5396465"/>
            <a:ext cx="1247847" cy="1293018"/>
          </a:xfrm>
          <a:prstGeom prst="rect">
            <a:avLst/>
          </a:prstGeom>
        </p:spPr>
      </p:pic>
      <p:sp>
        <p:nvSpPr>
          <p:cNvPr id="35" name="TextBox 34">
            <a:extLst>
              <a:ext uri="{FF2B5EF4-FFF2-40B4-BE49-F238E27FC236}">
                <a16:creationId xmlns:a16="http://schemas.microsoft.com/office/drawing/2014/main" id="{DABC5312-C799-2077-FD31-E0A2C9F1775E}"/>
              </a:ext>
            </a:extLst>
          </p:cNvPr>
          <p:cNvSpPr txBox="1"/>
          <p:nvPr/>
        </p:nvSpPr>
        <p:spPr>
          <a:xfrm>
            <a:off x="9558850" y="4050302"/>
            <a:ext cx="2516282" cy="1631216"/>
          </a:xfrm>
          <a:prstGeom prst="rect">
            <a:avLst/>
          </a:prstGeom>
          <a:noFill/>
        </p:spPr>
        <p:txBody>
          <a:bodyPr wrap="square" rtlCol="0">
            <a:spAutoFit/>
          </a:bodyPr>
          <a:lstStyle/>
          <a:p>
            <a:pPr algn="ctr"/>
            <a:r>
              <a:rPr lang="en-US" sz="2000" b="1" dirty="0">
                <a:solidFill>
                  <a:srgbClr val="001F5B"/>
                </a:solidFill>
                <a:latin typeface="Montserrat" pitchFamily="2" charset="77"/>
              </a:rPr>
              <a:t>Continue milestone payments throughout contract duration</a:t>
            </a:r>
          </a:p>
        </p:txBody>
      </p:sp>
      <p:sp>
        <p:nvSpPr>
          <p:cNvPr id="37" name="Right Arrow 63">
            <a:extLst>
              <a:ext uri="{FF2B5EF4-FFF2-40B4-BE49-F238E27FC236}">
                <a16:creationId xmlns:a16="http://schemas.microsoft.com/office/drawing/2014/main" id="{4F936760-8CF0-EEB1-D34A-8A3458C6F04A}"/>
              </a:ext>
            </a:extLst>
          </p:cNvPr>
          <p:cNvSpPr/>
          <p:nvPr/>
        </p:nvSpPr>
        <p:spPr>
          <a:xfrm>
            <a:off x="6283690" y="4320093"/>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8" name="TextBox 37">
            <a:extLst>
              <a:ext uri="{FF2B5EF4-FFF2-40B4-BE49-F238E27FC236}">
                <a16:creationId xmlns:a16="http://schemas.microsoft.com/office/drawing/2014/main" id="{31AEDC4B-F597-7388-68D3-CCEC70461818}"/>
              </a:ext>
            </a:extLst>
          </p:cNvPr>
          <p:cNvSpPr txBox="1"/>
          <p:nvPr/>
        </p:nvSpPr>
        <p:spPr>
          <a:xfrm>
            <a:off x="639198" y="4111587"/>
            <a:ext cx="1495312" cy="707886"/>
          </a:xfrm>
          <a:prstGeom prst="rect">
            <a:avLst/>
          </a:prstGeom>
          <a:noFill/>
        </p:spPr>
        <p:txBody>
          <a:bodyPr wrap="square" rtlCol="0">
            <a:spAutoFit/>
          </a:bodyPr>
          <a:lstStyle/>
          <a:p>
            <a:pPr algn="ctr"/>
            <a:r>
              <a:rPr lang="en-US" sz="2000" b="1" dirty="0">
                <a:solidFill>
                  <a:srgbClr val="001F5B"/>
                </a:solidFill>
                <a:latin typeface="Montserrat" pitchFamily="2" charset="77"/>
              </a:rPr>
              <a:t>Initiate therapy</a:t>
            </a:r>
          </a:p>
        </p:txBody>
      </p:sp>
      <p:sp>
        <p:nvSpPr>
          <p:cNvPr id="39" name="TextBox 38">
            <a:extLst>
              <a:ext uri="{FF2B5EF4-FFF2-40B4-BE49-F238E27FC236}">
                <a16:creationId xmlns:a16="http://schemas.microsoft.com/office/drawing/2014/main" id="{ABC6C9E1-2848-B561-B509-F3103D59DCFA}"/>
              </a:ext>
            </a:extLst>
          </p:cNvPr>
          <p:cNvSpPr txBox="1"/>
          <p:nvPr/>
        </p:nvSpPr>
        <p:spPr>
          <a:xfrm>
            <a:off x="6876225" y="3284679"/>
            <a:ext cx="2228375" cy="707886"/>
          </a:xfrm>
          <a:prstGeom prst="rect">
            <a:avLst/>
          </a:prstGeom>
          <a:noFill/>
        </p:spPr>
        <p:txBody>
          <a:bodyPr wrap="square" rtlCol="0">
            <a:spAutoFit/>
          </a:bodyPr>
          <a:lstStyle/>
          <a:p>
            <a:pPr algn="ctr"/>
            <a:r>
              <a:rPr lang="en-US" sz="2000" b="1" dirty="0">
                <a:solidFill>
                  <a:srgbClr val="001F5B"/>
                </a:solidFill>
                <a:latin typeface="Montserrat" pitchFamily="2" charset="77"/>
              </a:rPr>
              <a:t>Milestone payment</a:t>
            </a:r>
          </a:p>
        </p:txBody>
      </p:sp>
      <p:sp>
        <p:nvSpPr>
          <p:cNvPr id="40" name="Right Arrow 69">
            <a:extLst>
              <a:ext uri="{FF2B5EF4-FFF2-40B4-BE49-F238E27FC236}">
                <a16:creationId xmlns:a16="http://schemas.microsoft.com/office/drawing/2014/main" id="{A565FA04-A827-D033-B021-A638E63889C8}"/>
              </a:ext>
            </a:extLst>
          </p:cNvPr>
          <p:cNvSpPr/>
          <p:nvPr/>
        </p:nvSpPr>
        <p:spPr>
          <a:xfrm>
            <a:off x="4007601" y="4320093"/>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6" name="Right Arrow 71">
            <a:extLst>
              <a:ext uri="{FF2B5EF4-FFF2-40B4-BE49-F238E27FC236}">
                <a16:creationId xmlns:a16="http://schemas.microsoft.com/office/drawing/2014/main" id="{0E4378FF-3E17-F845-BFAA-4D4A23974B42}"/>
              </a:ext>
            </a:extLst>
          </p:cNvPr>
          <p:cNvSpPr/>
          <p:nvPr/>
        </p:nvSpPr>
        <p:spPr>
          <a:xfrm>
            <a:off x="2009060" y="4297680"/>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7" name="TextBox 46">
            <a:extLst>
              <a:ext uri="{FF2B5EF4-FFF2-40B4-BE49-F238E27FC236}">
                <a16:creationId xmlns:a16="http://schemas.microsoft.com/office/drawing/2014/main" id="{A5A7D09C-1EEF-6F32-9C31-B0BA90490590}"/>
              </a:ext>
            </a:extLst>
          </p:cNvPr>
          <p:cNvSpPr txBox="1"/>
          <p:nvPr/>
        </p:nvSpPr>
        <p:spPr>
          <a:xfrm>
            <a:off x="2366285" y="3284679"/>
            <a:ext cx="2228375" cy="707886"/>
          </a:xfrm>
          <a:prstGeom prst="rect">
            <a:avLst/>
          </a:prstGeom>
          <a:noFill/>
        </p:spPr>
        <p:txBody>
          <a:bodyPr wrap="square" rtlCol="0">
            <a:spAutoFit/>
          </a:bodyPr>
          <a:lstStyle/>
          <a:p>
            <a:pPr algn="ctr"/>
            <a:r>
              <a:rPr lang="en-US" sz="2000" b="1" dirty="0">
                <a:solidFill>
                  <a:srgbClr val="001F5B"/>
                </a:solidFill>
                <a:latin typeface="Montserrat" pitchFamily="2" charset="77"/>
              </a:rPr>
              <a:t>Partial upfront payment</a:t>
            </a:r>
          </a:p>
        </p:txBody>
      </p:sp>
      <p:grpSp>
        <p:nvGrpSpPr>
          <p:cNvPr id="52" name="Group 51">
            <a:extLst>
              <a:ext uri="{FF2B5EF4-FFF2-40B4-BE49-F238E27FC236}">
                <a16:creationId xmlns:a16="http://schemas.microsoft.com/office/drawing/2014/main" id="{6773A8C1-616A-F2D8-4BB7-8425D3694BBD}"/>
              </a:ext>
            </a:extLst>
          </p:cNvPr>
          <p:cNvGrpSpPr/>
          <p:nvPr/>
        </p:nvGrpSpPr>
        <p:grpSpPr>
          <a:xfrm>
            <a:off x="3185511" y="4170569"/>
            <a:ext cx="589922" cy="589922"/>
            <a:chOff x="7003691" y="4598915"/>
            <a:chExt cx="589922" cy="589922"/>
          </a:xfrm>
        </p:grpSpPr>
        <p:sp>
          <p:nvSpPr>
            <p:cNvPr id="57" name="Oval 56">
              <a:extLst>
                <a:ext uri="{FF2B5EF4-FFF2-40B4-BE49-F238E27FC236}">
                  <a16:creationId xmlns:a16="http://schemas.microsoft.com/office/drawing/2014/main" id="{4CA163D3-C12B-531A-6AC5-9FC1C0727B65}"/>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8" name="Graphic 57" descr="Dollar with solid fill">
              <a:extLst>
                <a:ext uri="{FF2B5EF4-FFF2-40B4-BE49-F238E27FC236}">
                  <a16:creationId xmlns:a16="http://schemas.microsoft.com/office/drawing/2014/main" id="{C0110E7D-9185-0B59-CB3A-696820A6D3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3107" y="4687294"/>
              <a:ext cx="413164" cy="413164"/>
            </a:xfrm>
            <a:prstGeom prst="rect">
              <a:avLst/>
            </a:prstGeom>
          </p:spPr>
        </p:pic>
      </p:grpSp>
      <p:sp>
        <p:nvSpPr>
          <p:cNvPr id="59" name="TextBox 58">
            <a:extLst>
              <a:ext uri="{FF2B5EF4-FFF2-40B4-BE49-F238E27FC236}">
                <a16:creationId xmlns:a16="http://schemas.microsoft.com/office/drawing/2014/main" id="{0EFCF4BA-5E86-2E51-C44B-0C2FAFC0658E}"/>
              </a:ext>
            </a:extLst>
          </p:cNvPr>
          <p:cNvSpPr txBox="1"/>
          <p:nvPr/>
        </p:nvSpPr>
        <p:spPr>
          <a:xfrm>
            <a:off x="4629623" y="3284679"/>
            <a:ext cx="2228375" cy="707886"/>
          </a:xfrm>
          <a:prstGeom prst="rect">
            <a:avLst/>
          </a:prstGeom>
          <a:noFill/>
        </p:spPr>
        <p:txBody>
          <a:bodyPr wrap="square" rtlCol="0">
            <a:spAutoFit/>
          </a:bodyPr>
          <a:lstStyle/>
          <a:p>
            <a:pPr algn="ctr"/>
            <a:r>
              <a:rPr lang="en-US" sz="2000" b="1" dirty="0">
                <a:solidFill>
                  <a:srgbClr val="001F5B"/>
                </a:solidFill>
                <a:latin typeface="Montserrat" pitchFamily="2" charset="77"/>
              </a:rPr>
              <a:t>Milestone payment</a:t>
            </a:r>
          </a:p>
        </p:txBody>
      </p:sp>
      <p:sp>
        <p:nvSpPr>
          <p:cNvPr id="60" name="Right Arrow 75">
            <a:extLst>
              <a:ext uri="{FF2B5EF4-FFF2-40B4-BE49-F238E27FC236}">
                <a16:creationId xmlns:a16="http://schemas.microsoft.com/office/drawing/2014/main" id="{0CB55021-6F19-AF30-5149-F705DED1CC7D}"/>
              </a:ext>
            </a:extLst>
          </p:cNvPr>
          <p:cNvSpPr/>
          <p:nvPr/>
        </p:nvSpPr>
        <p:spPr>
          <a:xfrm>
            <a:off x="8559081" y="4320093"/>
            <a:ext cx="1097280" cy="290874"/>
          </a:xfrm>
          <a:prstGeom prst="rightArrow">
            <a:avLst/>
          </a:prstGeom>
          <a:solidFill>
            <a:srgbClr val="3F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61" name="Group 60">
            <a:extLst>
              <a:ext uri="{FF2B5EF4-FFF2-40B4-BE49-F238E27FC236}">
                <a16:creationId xmlns:a16="http://schemas.microsoft.com/office/drawing/2014/main" id="{89CEB4D3-BFD0-537C-CC88-0ED1DC020A14}"/>
              </a:ext>
            </a:extLst>
          </p:cNvPr>
          <p:cNvGrpSpPr/>
          <p:nvPr/>
        </p:nvGrpSpPr>
        <p:grpSpPr>
          <a:xfrm>
            <a:off x="5448849" y="4170569"/>
            <a:ext cx="589922" cy="589922"/>
            <a:chOff x="7003691" y="4598915"/>
            <a:chExt cx="589922" cy="589922"/>
          </a:xfrm>
        </p:grpSpPr>
        <p:sp>
          <p:nvSpPr>
            <p:cNvPr id="62" name="Oval 61">
              <a:extLst>
                <a:ext uri="{FF2B5EF4-FFF2-40B4-BE49-F238E27FC236}">
                  <a16:creationId xmlns:a16="http://schemas.microsoft.com/office/drawing/2014/main" id="{893F7010-5C14-7D70-D96C-E2A041256F6B}"/>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63" name="Graphic 62" descr="Dollar with solid fill">
              <a:extLst>
                <a:ext uri="{FF2B5EF4-FFF2-40B4-BE49-F238E27FC236}">
                  <a16:creationId xmlns:a16="http://schemas.microsoft.com/office/drawing/2014/main" id="{7A84DF88-83BB-A2A4-EF15-D03C3E5A3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3107" y="4687294"/>
              <a:ext cx="413164" cy="413164"/>
            </a:xfrm>
            <a:prstGeom prst="rect">
              <a:avLst/>
            </a:prstGeom>
          </p:spPr>
        </p:pic>
      </p:grpSp>
      <p:grpSp>
        <p:nvGrpSpPr>
          <p:cNvPr id="64" name="Group 63">
            <a:extLst>
              <a:ext uri="{FF2B5EF4-FFF2-40B4-BE49-F238E27FC236}">
                <a16:creationId xmlns:a16="http://schemas.microsoft.com/office/drawing/2014/main" id="{D37667B5-2D6E-8E08-A438-0D8ABBF56F42}"/>
              </a:ext>
            </a:extLst>
          </p:cNvPr>
          <p:cNvGrpSpPr/>
          <p:nvPr/>
        </p:nvGrpSpPr>
        <p:grpSpPr>
          <a:xfrm>
            <a:off x="7590178" y="4181455"/>
            <a:ext cx="589922" cy="589922"/>
            <a:chOff x="7003691" y="4598915"/>
            <a:chExt cx="589922" cy="589922"/>
          </a:xfrm>
        </p:grpSpPr>
        <p:sp>
          <p:nvSpPr>
            <p:cNvPr id="65" name="Oval 64">
              <a:extLst>
                <a:ext uri="{FF2B5EF4-FFF2-40B4-BE49-F238E27FC236}">
                  <a16:creationId xmlns:a16="http://schemas.microsoft.com/office/drawing/2014/main" id="{9169FB05-1987-ED38-F92E-A8EC05979DAC}"/>
                </a:ext>
              </a:extLst>
            </p:cNvPr>
            <p:cNvSpPr/>
            <p:nvPr/>
          </p:nvSpPr>
          <p:spPr>
            <a:xfrm>
              <a:off x="7003691" y="4598915"/>
              <a:ext cx="589922" cy="589922"/>
            </a:xfrm>
            <a:prstGeom prst="ellipse">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66" name="Graphic 65" descr="Dollar with solid fill">
              <a:extLst>
                <a:ext uri="{FF2B5EF4-FFF2-40B4-BE49-F238E27FC236}">
                  <a16:creationId xmlns:a16="http://schemas.microsoft.com/office/drawing/2014/main" id="{245DDB2A-9E69-F9F6-5C3F-98A8BE5C78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3107" y="4687294"/>
              <a:ext cx="413164" cy="413164"/>
            </a:xfrm>
            <a:prstGeom prst="rect">
              <a:avLst/>
            </a:prstGeom>
          </p:spPr>
        </p:pic>
      </p:grpSp>
    </p:spTree>
    <p:extLst>
      <p:ext uri="{BB962C8B-B14F-4D97-AF65-F5344CB8AC3E}">
        <p14:creationId xmlns:p14="http://schemas.microsoft.com/office/powerpoint/2010/main" val="11432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6E7EB6-8DC1-7147-BF78-D2D8AB12B388}"/>
              </a:ext>
            </a:extLst>
          </p:cNvPr>
          <p:cNvSpPr/>
          <p:nvPr/>
        </p:nvSpPr>
        <p:spPr>
          <a:xfrm>
            <a:off x="0" y="6785987"/>
            <a:ext cx="12192000" cy="93785"/>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23DEE8-69A0-6E46-89E7-66188F9F6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0" b="6739"/>
          <a:stretch/>
        </p:blipFill>
        <p:spPr>
          <a:xfrm>
            <a:off x="0" y="794657"/>
            <a:ext cx="5576897" cy="5380512"/>
          </a:xfrm>
          <a:prstGeom prst="rect">
            <a:avLst/>
          </a:prstGeom>
        </p:spPr>
      </p:pic>
      <p:sp>
        <p:nvSpPr>
          <p:cNvPr id="9" name="Text Placeholder 6">
            <a:extLst>
              <a:ext uri="{FF2B5EF4-FFF2-40B4-BE49-F238E27FC236}">
                <a16:creationId xmlns:a16="http://schemas.microsoft.com/office/drawing/2014/main" id="{54A6FD11-7589-1BF3-0C48-A7A706DCD254}"/>
              </a:ext>
            </a:extLst>
          </p:cNvPr>
          <p:cNvSpPr txBox="1">
            <a:spLocks/>
          </p:cNvSpPr>
          <p:nvPr/>
        </p:nvSpPr>
        <p:spPr>
          <a:xfrm>
            <a:off x="5576897" y="1769587"/>
            <a:ext cx="6102832" cy="3420424"/>
          </a:xfrm>
          <a:prstGeom prst="rect">
            <a:avLst/>
          </a:prstGeom>
        </p:spPr>
        <p:txBody>
          <a:bodyPr vert="horz" wrap="square"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7200" b="1" kern="1200">
                <a:solidFill>
                  <a:srgbClr val="0020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solidFill>
                  <a:schemeClr val="accent1">
                    <a:lumMod val="75000"/>
                  </a:schemeClr>
                </a:solidFill>
                <a:latin typeface="Montserrat"/>
                <a:cs typeface="Arial Black" panose="020B0604020202020204" pitchFamily="34" charset="0"/>
              </a:rPr>
              <a:t>What can you do? </a:t>
            </a:r>
          </a:p>
          <a:p>
            <a:pPr algn="l"/>
            <a:endParaRPr lang="en-US" sz="2400" b="0" dirty="0">
              <a:solidFill>
                <a:schemeClr val="accent1">
                  <a:lumMod val="75000"/>
                </a:schemeClr>
              </a:solidFill>
              <a:latin typeface="Montserrat"/>
              <a:cs typeface="Arial Black" panose="020B0604020202020204" pitchFamily="34" charset="0"/>
            </a:endParaRPr>
          </a:p>
          <a:p>
            <a:pPr algn="l"/>
            <a:endParaRPr lang="en-US" sz="2400" b="0" dirty="0">
              <a:solidFill>
                <a:schemeClr val="accent1">
                  <a:lumMod val="75000"/>
                </a:schemeClr>
              </a:solidFill>
              <a:latin typeface="Montserrat"/>
              <a:cs typeface="Arial Black" panose="020B0604020202020204" pitchFamily="34" charset="0"/>
            </a:endParaRPr>
          </a:p>
          <a:p>
            <a:pPr algn="l"/>
            <a:endParaRPr lang="en-US" sz="2400" b="0" dirty="0">
              <a:solidFill>
                <a:schemeClr val="accent1">
                  <a:lumMod val="75000"/>
                </a:schemeClr>
              </a:solidFill>
              <a:latin typeface="Montserrat"/>
              <a:cs typeface="Arial Black" panose="020B0604020202020204" pitchFamily="34" charset="0"/>
            </a:endParaRPr>
          </a:p>
          <a:p>
            <a:pPr algn="l"/>
            <a:endParaRPr lang="en-US" sz="2400" b="0" dirty="0">
              <a:solidFill>
                <a:schemeClr val="accent1">
                  <a:lumMod val="75000"/>
                </a:schemeClr>
              </a:solidFill>
              <a:latin typeface="Montserrat"/>
              <a:cs typeface="Arial Black" panose="020B0604020202020204" pitchFamily="34" charset="0"/>
            </a:endParaRPr>
          </a:p>
          <a:p>
            <a:pPr algn="l"/>
            <a:r>
              <a:rPr lang="en-US" sz="2400" b="0" dirty="0">
                <a:solidFill>
                  <a:schemeClr val="accent1">
                    <a:lumMod val="75000"/>
                  </a:schemeClr>
                </a:solidFill>
                <a:latin typeface="Montserrat"/>
                <a:cs typeface="Arial Black" panose="020B0604020202020204" pitchFamily="34" charset="0"/>
              </a:rPr>
              <a:t>Engage. Educate. Encourage. Disseminate. Discuss. Design. </a:t>
            </a:r>
          </a:p>
        </p:txBody>
      </p:sp>
    </p:spTree>
    <p:extLst>
      <p:ext uri="{BB962C8B-B14F-4D97-AF65-F5344CB8AC3E}">
        <p14:creationId xmlns:p14="http://schemas.microsoft.com/office/powerpoint/2010/main" val="32820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dirty="0">
                <a:solidFill>
                  <a:schemeClr val="accent1">
                    <a:lumMod val="75000"/>
                  </a:schemeClr>
                </a:solidFill>
                <a:latin typeface="Montserrat Light"/>
              </a:rPr>
              <a:t>Value-Based Purchasing Contracts Offer Opportunities and Challenges</a:t>
            </a:r>
          </a:p>
        </p:txBody>
      </p:sp>
      <p:sp>
        <p:nvSpPr>
          <p:cNvPr id="16" name="Rectangle 15">
            <a:extLst>
              <a:ext uri="{FF2B5EF4-FFF2-40B4-BE49-F238E27FC236}">
                <a16:creationId xmlns:a16="http://schemas.microsoft.com/office/drawing/2014/main" id="{0ADEB4F5-DF0B-A84C-A331-B07AF9EE688C}"/>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DB150FD-9702-024C-9598-40A884F5B735}"/>
              </a:ext>
            </a:extLst>
          </p:cNvPr>
          <p:cNvSpPr txBox="1"/>
          <p:nvPr/>
        </p:nvSpPr>
        <p:spPr>
          <a:xfrm>
            <a:off x="1502713" y="3728867"/>
            <a:ext cx="3657600" cy="2308324"/>
          </a:xfrm>
          <a:prstGeom prst="rect">
            <a:avLst/>
          </a:prstGeom>
          <a:noFill/>
        </p:spPr>
        <p:txBody>
          <a:bodyPr wrap="square" lIns="91440" tIns="45720" rIns="91440" bIns="45720" anchor="t">
            <a:spAutoFit/>
          </a:bodyPr>
          <a:lstStyle/>
          <a:p>
            <a:r>
              <a:rPr lang="en-US" sz="2400" dirty="0">
                <a:solidFill>
                  <a:srgbClr val="001F5B"/>
                </a:solidFill>
                <a:ea typeface="Open Sans" panose="020B0606030504020204" pitchFamily="34" charset="0"/>
                <a:cs typeface="Open Sans" panose="020B0606030504020204" pitchFamily="34" charset="0"/>
              </a:rPr>
              <a:t>Value-based contracts can help to: </a:t>
            </a:r>
          </a:p>
          <a:p>
            <a:pPr marL="342900"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Manage affordability </a:t>
            </a:r>
          </a:p>
          <a:p>
            <a:pPr marL="342900"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Incentivize value</a:t>
            </a:r>
          </a:p>
          <a:p>
            <a:pPr marL="342900"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Align risk and payment </a:t>
            </a:r>
          </a:p>
          <a:p>
            <a:pPr marL="342900"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Facilitate patient access</a:t>
            </a:r>
          </a:p>
        </p:txBody>
      </p:sp>
      <p:pic>
        <p:nvPicPr>
          <p:cNvPr id="8" name="Graphic 7" descr="Key with solid fill">
            <a:extLst>
              <a:ext uri="{FF2B5EF4-FFF2-40B4-BE49-F238E27FC236}">
                <a16:creationId xmlns:a16="http://schemas.microsoft.com/office/drawing/2014/main" id="{0C2255CF-07F2-7948-98FC-C9C0425E4C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530079" y="2116896"/>
            <a:ext cx="1382805" cy="1371600"/>
          </a:xfrm>
          <a:prstGeom prst="rect">
            <a:avLst/>
          </a:prstGeom>
        </p:spPr>
      </p:pic>
      <p:sp>
        <p:nvSpPr>
          <p:cNvPr id="39" name="TextBox 38">
            <a:extLst>
              <a:ext uri="{FF2B5EF4-FFF2-40B4-BE49-F238E27FC236}">
                <a16:creationId xmlns:a16="http://schemas.microsoft.com/office/drawing/2014/main" id="{B4A20952-6361-1649-A0AD-B0721916658B}"/>
              </a:ext>
            </a:extLst>
          </p:cNvPr>
          <p:cNvSpPr txBox="1"/>
          <p:nvPr/>
        </p:nvSpPr>
        <p:spPr>
          <a:xfrm>
            <a:off x="6969139" y="3728867"/>
            <a:ext cx="3702300" cy="2308324"/>
          </a:xfrm>
          <a:prstGeom prst="rect">
            <a:avLst/>
          </a:prstGeom>
          <a:noFill/>
        </p:spPr>
        <p:txBody>
          <a:bodyPr wrap="square" lIns="91440" tIns="45720" rIns="91440" bIns="45720" anchor="t">
            <a:spAutoFit/>
          </a:bodyPr>
          <a:lstStyle/>
          <a:p>
            <a:r>
              <a:rPr lang="en-US" sz="2400" dirty="0">
                <a:solidFill>
                  <a:srgbClr val="001F5B"/>
                </a:solidFill>
                <a:ea typeface="Open Sans" panose="020B0606030504020204" pitchFamily="34" charset="0"/>
                <a:cs typeface="Open Sans" panose="020B0606030504020204" pitchFamily="34" charset="0"/>
              </a:rPr>
              <a:t>Time to reach final contracts complicated by: </a:t>
            </a:r>
          </a:p>
          <a:p>
            <a:pPr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Data challenges </a:t>
            </a:r>
          </a:p>
          <a:p>
            <a:pPr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Regulatory barriers</a:t>
            </a:r>
          </a:p>
          <a:p>
            <a:pPr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Trust </a:t>
            </a:r>
          </a:p>
          <a:p>
            <a:pPr indent="-342900">
              <a:buFont typeface="Arial" panose="020B0604020202020204" pitchFamily="34" charset="0"/>
              <a:buChar char="•"/>
            </a:pPr>
            <a:r>
              <a:rPr lang="en-US" sz="2400" dirty="0">
                <a:solidFill>
                  <a:srgbClr val="001F5B"/>
                </a:solidFill>
                <a:ea typeface="Open Sans" panose="020B0606030504020204" pitchFamily="34" charset="0"/>
                <a:cs typeface="Open Sans" panose="020B0606030504020204" pitchFamily="34" charset="0"/>
              </a:rPr>
              <a:t>Common language</a:t>
            </a:r>
          </a:p>
        </p:txBody>
      </p:sp>
      <p:pic>
        <p:nvPicPr>
          <p:cNvPr id="10" name="Graphic 9" descr="Construction Barricade with solid fill">
            <a:extLst>
              <a:ext uri="{FF2B5EF4-FFF2-40B4-BE49-F238E27FC236}">
                <a16:creationId xmlns:a16="http://schemas.microsoft.com/office/drawing/2014/main" id="{88D7C476-55E8-CC4A-B9D1-B088F2F127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9955" y="2032888"/>
            <a:ext cx="1371600" cy="1371600"/>
          </a:xfrm>
          <a:prstGeom prst="rect">
            <a:avLst/>
          </a:prstGeom>
        </p:spPr>
      </p:pic>
    </p:spTree>
    <p:extLst>
      <p:ext uri="{BB962C8B-B14F-4D97-AF65-F5344CB8AC3E}">
        <p14:creationId xmlns:p14="http://schemas.microsoft.com/office/powerpoint/2010/main" val="238163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p:txBody>
          <a:bodyPr/>
          <a:lstStyle/>
          <a:p>
            <a:r>
              <a:rPr lang="en-US" sz="3600" b="1" dirty="0">
                <a:solidFill>
                  <a:schemeClr val="accent1">
                    <a:lumMod val="75000"/>
                  </a:schemeClr>
                </a:solidFill>
              </a:rPr>
              <a:t>What Can You Do? </a:t>
            </a:r>
            <a:endParaRPr lang="en-US" sz="2400" dirty="0">
              <a:solidFill>
                <a:schemeClr val="accent1">
                  <a:lumMod val="75000"/>
                </a:schemeClr>
              </a:solidFill>
            </a:endParaRPr>
          </a:p>
        </p:txBody>
      </p:sp>
      <p:sp>
        <p:nvSpPr>
          <p:cNvPr id="16" name="Rectangle 15">
            <a:extLst>
              <a:ext uri="{FF2B5EF4-FFF2-40B4-BE49-F238E27FC236}">
                <a16:creationId xmlns:a16="http://schemas.microsoft.com/office/drawing/2014/main" id="{0ADEB4F5-DF0B-A84C-A331-B07AF9EE688C}"/>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FD1643D-E2DD-5F4C-A4FA-27219353B512}"/>
              </a:ext>
            </a:extLst>
          </p:cNvPr>
          <p:cNvSpPr txBox="1"/>
          <p:nvPr/>
        </p:nvSpPr>
        <p:spPr>
          <a:xfrm>
            <a:off x="673872" y="1622447"/>
            <a:ext cx="5693044" cy="5432256"/>
          </a:xfrm>
          <a:prstGeom prst="rect">
            <a:avLst/>
          </a:prstGeom>
          <a:noFill/>
        </p:spPr>
        <p:txBody>
          <a:bodyPr wrap="square" rtlCol="0">
            <a:spAutoFit/>
          </a:bodyPr>
          <a:lstStyle/>
          <a:p>
            <a:pPr marL="457200" indent="-457200" defTabSz="609585">
              <a:spcBef>
                <a:spcPts val="1400"/>
              </a:spcBef>
              <a:buClr>
                <a:srgbClr val="EEA93B"/>
              </a:buClr>
              <a:buFont typeface="Wingdings" panose="05000000000000000000" pitchFamily="2" charset="2"/>
              <a:buChar char="ü"/>
            </a:pPr>
            <a:r>
              <a:rPr lang="en-US" sz="2600" b="1" dirty="0">
                <a:solidFill>
                  <a:srgbClr val="001F5B"/>
                </a:solidFill>
                <a:cs typeface="Calibri" panose="020F0502020204030204" pitchFamily="34" charset="0"/>
              </a:rPr>
              <a:t>Engage</a:t>
            </a:r>
            <a:r>
              <a:rPr lang="en-US" sz="2600" dirty="0">
                <a:solidFill>
                  <a:srgbClr val="001F5B"/>
                </a:solidFill>
                <a:cs typeface="Calibri" panose="020F0502020204030204" pitchFamily="34" charset="0"/>
              </a:rPr>
              <a:t> in the discussion on definitions and efforts to optimize current practices and operations for value-based contracts</a:t>
            </a:r>
          </a:p>
          <a:p>
            <a:pPr marL="457200" indent="-457200" defTabSz="609585">
              <a:spcBef>
                <a:spcPts val="1400"/>
              </a:spcBef>
              <a:buClr>
                <a:srgbClr val="EEA93B"/>
              </a:buClr>
              <a:buFont typeface="Wingdings" panose="05000000000000000000" pitchFamily="2" charset="2"/>
              <a:buChar char="ü"/>
            </a:pPr>
            <a:r>
              <a:rPr lang="en-US" sz="2600" b="1" dirty="0">
                <a:solidFill>
                  <a:srgbClr val="001F5B"/>
                </a:solidFill>
                <a:cs typeface="Calibri" panose="020F0502020204030204" pitchFamily="34" charset="0"/>
              </a:rPr>
              <a:t>Educate </a:t>
            </a:r>
            <a:r>
              <a:rPr lang="en-US" sz="2600" dirty="0">
                <a:solidFill>
                  <a:srgbClr val="001F5B"/>
                </a:solidFill>
                <a:cs typeface="Calibri" panose="020F0502020204030204" pitchFamily="34" charset="0"/>
              </a:rPr>
              <a:t>internal stakeholders including market access, pricing, health systems, finance, and clinical teams</a:t>
            </a:r>
          </a:p>
          <a:p>
            <a:pPr marL="457200" indent="-457200" defTabSz="609585">
              <a:spcBef>
                <a:spcPts val="1400"/>
              </a:spcBef>
              <a:buClr>
                <a:srgbClr val="EEA93B"/>
              </a:buClr>
              <a:buFont typeface="Wingdings" panose="05000000000000000000" pitchFamily="2" charset="2"/>
              <a:buChar char="ü"/>
            </a:pPr>
            <a:r>
              <a:rPr lang="en-US" sz="2600" b="1" dirty="0">
                <a:solidFill>
                  <a:srgbClr val="001F5B"/>
                </a:solidFill>
                <a:cs typeface="Calibri" panose="020F0502020204030204" pitchFamily="34" charset="0"/>
              </a:rPr>
              <a:t>Encourage</a:t>
            </a:r>
            <a:r>
              <a:rPr lang="en-US" sz="2600" dirty="0">
                <a:solidFill>
                  <a:srgbClr val="001F5B"/>
                </a:solidFill>
                <a:cs typeface="Calibri" panose="020F0502020204030204" pitchFamily="34" charset="0"/>
              </a:rPr>
              <a:t> adoption of this Lexicon within your organization’s tools and resources</a:t>
            </a:r>
          </a:p>
          <a:p>
            <a:pPr marL="457200" indent="-457200" defTabSz="609585">
              <a:spcBef>
                <a:spcPts val="1400"/>
              </a:spcBef>
              <a:buClr>
                <a:srgbClr val="EEA93B"/>
              </a:buClr>
              <a:buFont typeface="Wingdings" panose="05000000000000000000" pitchFamily="2" charset="2"/>
              <a:buChar char="ü"/>
            </a:pPr>
            <a:endParaRPr lang="en-US" sz="2600" dirty="0">
              <a:solidFill>
                <a:srgbClr val="001F5B"/>
              </a:solidFill>
              <a:cs typeface="Calibri" panose="020F0502020204030204" pitchFamily="34" charset="0"/>
            </a:endParaRPr>
          </a:p>
        </p:txBody>
      </p:sp>
      <p:sp>
        <p:nvSpPr>
          <p:cNvPr id="7" name="TextBox 6">
            <a:extLst>
              <a:ext uri="{FF2B5EF4-FFF2-40B4-BE49-F238E27FC236}">
                <a16:creationId xmlns:a16="http://schemas.microsoft.com/office/drawing/2014/main" id="{56676A40-EE12-44EE-A17B-1BA79608E4CE}"/>
              </a:ext>
            </a:extLst>
          </p:cNvPr>
          <p:cNvSpPr txBox="1"/>
          <p:nvPr/>
        </p:nvSpPr>
        <p:spPr>
          <a:xfrm>
            <a:off x="6516004" y="1622447"/>
            <a:ext cx="5534482" cy="4329390"/>
          </a:xfrm>
          <a:prstGeom prst="rect">
            <a:avLst/>
          </a:prstGeom>
          <a:noFill/>
        </p:spPr>
        <p:txBody>
          <a:bodyPr wrap="square" rtlCol="0">
            <a:spAutoFit/>
          </a:bodyPr>
          <a:lstStyle/>
          <a:p>
            <a:pPr marL="457200" indent="-457200" defTabSz="609585">
              <a:spcBef>
                <a:spcPts val="1400"/>
              </a:spcBef>
              <a:buClr>
                <a:srgbClr val="EEA93B"/>
              </a:buClr>
              <a:buFont typeface="Wingdings" panose="05000000000000000000" pitchFamily="2" charset="2"/>
              <a:buChar char="ü"/>
            </a:pPr>
            <a:r>
              <a:rPr lang="en-US" sz="2800" b="1" dirty="0">
                <a:solidFill>
                  <a:srgbClr val="001F5B"/>
                </a:solidFill>
                <a:cs typeface="Calibri" panose="020F0502020204030204" pitchFamily="34" charset="0"/>
              </a:rPr>
              <a:t>Disseminate </a:t>
            </a:r>
            <a:r>
              <a:rPr lang="en-US" sz="2800" dirty="0">
                <a:solidFill>
                  <a:srgbClr val="001F5B"/>
                </a:solidFill>
                <a:cs typeface="Calibri" panose="020F0502020204030204" pitchFamily="34" charset="0"/>
              </a:rPr>
              <a:t>the Lexicon to government affairs and policy departments to encourage adoption by CMS and state organizations</a:t>
            </a:r>
          </a:p>
          <a:p>
            <a:pPr marL="457200" indent="-457200" defTabSz="609585">
              <a:spcBef>
                <a:spcPts val="1400"/>
              </a:spcBef>
              <a:buClr>
                <a:srgbClr val="EEA93B"/>
              </a:buClr>
              <a:buFont typeface="Wingdings" panose="05000000000000000000" pitchFamily="2" charset="2"/>
              <a:buChar char="ü"/>
            </a:pPr>
            <a:r>
              <a:rPr lang="en-US" sz="2800" b="1" dirty="0">
                <a:solidFill>
                  <a:srgbClr val="001F5B"/>
                </a:solidFill>
                <a:cs typeface="Calibri" panose="020F0502020204030204" pitchFamily="34" charset="0"/>
              </a:rPr>
              <a:t>Discuss </a:t>
            </a:r>
            <a:r>
              <a:rPr lang="en-US" sz="2800" dirty="0">
                <a:solidFill>
                  <a:srgbClr val="001F5B"/>
                </a:solidFill>
                <a:cs typeface="Calibri" panose="020F0502020204030204" pitchFamily="34" charset="0"/>
              </a:rPr>
              <a:t>the lexicon with your contractual partners</a:t>
            </a:r>
          </a:p>
          <a:p>
            <a:pPr marL="457200" indent="-457200" defTabSz="609585">
              <a:spcBef>
                <a:spcPts val="1400"/>
              </a:spcBef>
              <a:buClr>
                <a:srgbClr val="EEA93B"/>
              </a:buClr>
              <a:buFont typeface="Wingdings" panose="05000000000000000000" pitchFamily="2" charset="2"/>
              <a:buChar char="ü"/>
            </a:pPr>
            <a:r>
              <a:rPr lang="en-US" sz="2800" b="1" dirty="0">
                <a:solidFill>
                  <a:srgbClr val="001F5B"/>
                </a:solidFill>
                <a:cs typeface="Calibri" panose="020F0502020204030204" pitchFamily="34" charset="0"/>
              </a:rPr>
              <a:t>Design value-based contracts </a:t>
            </a:r>
            <a:r>
              <a:rPr lang="en-US" sz="2800" dirty="0">
                <a:solidFill>
                  <a:srgbClr val="001F5B"/>
                </a:solidFill>
                <a:cs typeface="Calibri" panose="020F0502020204030204" pitchFamily="34" charset="0"/>
              </a:rPr>
              <a:t>using the definitions</a:t>
            </a:r>
          </a:p>
        </p:txBody>
      </p:sp>
    </p:spTree>
    <p:extLst>
      <p:ext uri="{BB962C8B-B14F-4D97-AF65-F5344CB8AC3E}">
        <p14:creationId xmlns:p14="http://schemas.microsoft.com/office/powerpoint/2010/main" val="131278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714DB5-7A4C-0C5B-1775-FBDFB7C6D663}"/>
              </a:ext>
            </a:extLst>
          </p:cNvPr>
          <p:cNvSpPr>
            <a:spLocks noGrp="1"/>
          </p:cNvSpPr>
          <p:nvPr>
            <p:ph type="title"/>
          </p:nvPr>
        </p:nvSpPr>
        <p:spPr>
          <a:xfrm>
            <a:off x="807451" y="394951"/>
            <a:ext cx="8840949" cy="581698"/>
          </a:xfrm>
        </p:spPr>
        <p:txBody>
          <a:bodyPr/>
          <a:lstStyle/>
          <a:p>
            <a:r>
              <a:rPr lang="en-US" dirty="0">
                <a:solidFill>
                  <a:schemeClr val="accent1">
                    <a:lumMod val="75000"/>
                  </a:schemeClr>
                </a:solidFill>
                <a:latin typeface="Montserrat Light"/>
              </a:rPr>
              <a:t>Talking the Talk: In the World of Value-Based Care, Words Matter</a:t>
            </a:r>
          </a:p>
        </p:txBody>
      </p:sp>
      <p:sp>
        <p:nvSpPr>
          <p:cNvPr id="7" name="Content Placeholder 6">
            <a:extLst>
              <a:ext uri="{FF2B5EF4-FFF2-40B4-BE49-F238E27FC236}">
                <a16:creationId xmlns:a16="http://schemas.microsoft.com/office/drawing/2014/main" id="{24936BFE-0A53-B5B6-853C-B79C1D323F67}"/>
              </a:ext>
            </a:extLst>
          </p:cNvPr>
          <p:cNvSpPr>
            <a:spLocks noGrp="1"/>
          </p:cNvSpPr>
          <p:nvPr>
            <p:ph idx="1"/>
          </p:nvPr>
        </p:nvSpPr>
        <p:spPr>
          <a:xfrm>
            <a:off x="807450" y="1747269"/>
            <a:ext cx="6912813" cy="3735590"/>
          </a:xfrm>
        </p:spPr>
        <p:txBody>
          <a:bodyPr/>
          <a:lstStyle/>
          <a:p>
            <a:r>
              <a:rPr lang="en-US" sz="3600" b="1" dirty="0"/>
              <a:t>Why: </a:t>
            </a:r>
          </a:p>
          <a:p>
            <a:pPr marL="457200" indent="-457200">
              <a:lnSpc>
                <a:spcPct val="100000"/>
              </a:lnSpc>
              <a:buFont typeface="Arial" panose="020B0604020202020204" pitchFamily="34" charset="0"/>
              <a:buChar char="•"/>
            </a:pPr>
            <a:r>
              <a:rPr lang="en-US" dirty="0"/>
              <a:t>Negotiating value-based contracts are complex, time-consuming, and resource intense</a:t>
            </a:r>
          </a:p>
          <a:p>
            <a:pPr marL="457200" indent="-457200">
              <a:lnSpc>
                <a:spcPct val="100000"/>
              </a:lnSpc>
              <a:buFont typeface="Arial" panose="020B0604020202020204" pitchFamily="34" charset="0"/>
              <a:buChar char="•"/>
            </a:pPr>
            <a:r>
              <a:rPr lang="en-US" dirty="0"/>
              <a:t>A unified language is needed for stakeholders discussing, designing, and negotiating value-based contracts</a:t>
            </a:r>
          </a:p>
          <a:p>
            <a:pPr marL="457200" indent="-457200">
              <a:lnSpc>
                <a:spcPct val="100000"/>
              </a:lnSpc>
              <a:buFont typeface="Arial" panose="020B0604020202020204" pitchFamily="34" charset="0"/>
              <a:buChar char="•"/>
            </a:pPr>
            <a:r>
              <a:rPr lang="en-US" dirty="0"/>
              <a:t>The AMCP VBC Lexicon can help stakeholders build alignment and streamline contract negotiation and implementation </a:t>
            </a:r>
          </a:p>
        </p:txBody>
      </p:sp>
      <p:pic>
        <p:nvPicPr>
          <p:cNvPr id="9" name="Picture 8">
            <a:extLst>
              <a:ext uri="{FF2B5EF4-FFF2-40B4-BE49-F238E27FC236}">
                <a16:creationId xmlns:a16="http://schemas.microsoft.com/office/drawing/2014/main" id="{6BB654CB-AB10-4875-42DB-114F2922F4E8}"/>
              </a:ext>
            </a:extLst>
          </p:cNvPr>
          <p:cNvPicPr>
            <a:picLocks noChangeAspect="1"/>
          </p:cNvPicPr>
          <p:nvPr/>
        </p:nvPicPr>
        <p:blipFill>
          <a:blip r:embed="rId3"/>
          <a:stretch>
            <a:fillRect/>
          </a:stretch>
        </p:blipFill>
        <p:spPr>
          <a:xfrm>
            <a:off x="7720264" y="1645442"/>
            <a:ext cx="2474517" cy="3138055"/>
          </a:xfrm>
          <a:prstGeom prst="rect">
            <a:avLst/>
          </a:prstGeom>
          <a:solidFill>
            <a:srgbClr val="FFFFFF">
              <a:shade val="85000"/>
            </a:srgbClr>
          </a:solidFill>
          <a:ln w="19050" cap="rnd">
            <a:solidFill>
              <a:schemeClr val="bg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7E79CAD2-0FB6-51BC-5A45-E3DA1C047153}"/>
              </a:ext>
            </a:extLst>
          </p:cNvPr>
          <p:cNvPicPr>
            <a:picLocks noChangeAspect="1"/>
          </p:cNvPicPr>
          <p:nvPr/>
        </p:nvPicPr>
        <p:blipFill>
          <a:blip r:embed="rId4"/>
          <a:stretch>
            <a:fillRect/>
          </a:stretch>
        </p:blipFill>
        <p:spPr>
          <a:xfrm>
            <a:off x="8608098" y="2552210"/>
            <a:ext cx="2776451" cy="3534415"/>
          </a:xfrm>
          <a:prstGeom prst="rect">
            <a:avLst/>
          </a:prstGeom>
          <a:solidFill>
            <a:srgbClr val="FFFFFF">
              <a:shade val="85000"/>
            </a:srgbClr>
          </a:solidFill>
          <a:ln w="1905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600E60C1-E595-F297-BC7B-2881573A104C}"/>
              </a:ext>
            </a:extLst>
          </p:cNvPr>
          <p:cNvSpPr txBox="1"/>
          <p:nvPr/>
        </p:nvSpPr>
        <p:spPr>
          <a:xfrm>
            <a:off x="156436" y="6253479"/>
            <a:ext cx="7953421" cy="369332"/>
          </a:xfrm>
          <a:prstGeom prst="rect">
            <a:avLst/>
          </a:prstGeom>
          <a:noFill/>
        </p:spPr>
        <p:txBody>
          <a:bodyPr wrap="square" rtlCol="0">
            <a:spAutoFit/>
          </a:bodyPr>
          <a:lstStyle/>
          <a:p>
            <a:pPr algn="ctr"/>
            <a:r>
              <a:rPr lang="en-US" dirty="0">
                <a:solidFill>
                  <a:schemeClr val="tx1">
                    <a:lumMod val="50000"/>
                    <a:lumOff val="50000"/>
                  </a:schemeClr>
                </a:solidFill>
              </a:rPr>
              <a:t>Find out more at Value-Based Contract Resource Center at </a:t>
            </a:r>
            <a:r>
              <a:rPr lang="en-US" dirty="0">
                <a:solidFill>
                  <a:schemeClr val="tx1">
                    <a:lumMod val="50000"/>
                    <a:lumOff val="50000"/>
                  </a:schemeClr>
                </a:solidFill>
                <a:hlinkClick r:id="rId5"/>
              </a:rPr>
              <a:t>www.amcp.org</a:t>
            </a:r>
            <a:endParaRPr lang="en-US" dirty="0">
              <a:solidFill>
                <a:schemeClr val="tx1">
                  <a:lumMod val="50000"/>
                  <a:lumOff val="50000"/>
                </a:schemeClr>
              </a:solidFill>
            </a:endParaRPr>
          </a:p>
        </p:txBody>
      </p:sp>
      <p:sp>
        <p:nvSpPr>
          <p:cNvPr id="11" name="Rectangle 10">
            <a:extLst>
              <a:ext uri="{FF2B5EF4-FFF2-40B4-BE49-F238E27FC236}">
                <a16:creationId xmlns:a16="http://schemas.microsoft.com/office/drawing/2014/main" id="{EFA72D4A-CED6-4BC1-686C-0FBFDB454A9F}"/>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6550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B782A6AD-94C9-554D-A52C-78CB72430EFE}"/>
              </a:ext>
            </a:extLst>
          </p:cNvPr>
          <p:cNvPicPr>
            <a:picLocks noChangeAspect="1"/>
          </p:cNvPicPr>
          <p:nvPr/>
        </p:nvPicPr>
        <p:blipFill rotWithShape="1">
          <a:blip r:embed="rId3"/>
          <a:srcRect t="11562" b="17107"/>
          <a:stretch/>
        </p:blipFill>
        <p:spPr>
          <a:xfrm>
            <a:off x="1066800" y="772160"/>
            <a:ext cx="10058400" cy="3228622"/>
          </a:xfrm>
          <a:prstGeom prst="rect">
            <a:avLst/>
          </a:prstGeom>
        </p:spPr>
      </p:pic>
      <p:sp>
        <p:nvSpPr>
          <p:cNvPr id="5" name="Text Placeholder 6">
            <a:extLst>
              <a:ext uri="{FF2B5EF4-FFF2-40B4-BE49-F238E27FC236}">
                <a16:creationId xmlns:a16="http://schemas.microsoft.com/office/drawing/2014/main" id="{867F2A43-B9EC-1F47-9B20-8FC8B41EDADC}"/>
              </a:ext>
            </a:extLst>
          </p:cNvPr>
          <p:cNvSpPr txBox="1">
            <a:spLocks/>
          </p:cNvSpPr>
          <p:nvPr/>
        </p:nvSpPr>
        <p:spPr>
          <a:xfrm>
            <a:off x="1761067" y="4074162"/>
            <a:ext cx="8754533" cy="2307656"/>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Thank you </a:t>
            </a: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our sponsors.</a:t>
            </a:r>
          </a:p>
        </p:txBody>
      </p:sp>
      <p:cxnSp>
        <p:nvCxnSpPr>
          <p:cNvPr id="7" name="Straight Connector 6">
            <a:extLst>
              <a:ext uri="{FF2B5EF4-FFF2-40B4-BE49-F238E27FC236}">
                <a16:creationId xmlns:a16="http://schemas.microsoft.com/office/drawing/2014/main" id="{CDF2902A-19FF-444F-8A35-52C5A5794C2E}"/>
              </a:ext>
            </a:extLst>
          </p:cNvPr>
          <p:cNvCxnSpPr/>
          <p:nvPr/>
        </p:nvCxnSpPr>
        <p:spPr>
          <a:xfrm>
            <a:off x="1761067" y="4378959"/>
            <a:ext cx="87545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754FC1B-116B-B34A-99EE-7D635F4F7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6448" y="-100809"/>
            <a:ext cx="1179576" cy="1390843"/>
          </a:xfrm>
          <a:prstGeom prst="rect">
            <a:avLst/>
          </a:prstGeom>
        </p:spPr>
      </p:pic>
      <p:pic>
        <p:nvPicPr>
          <p:cNvPr id="8" name="Picture 7">
            <a:extLst>
              <a:ext uri="{FF2B5EF4-FFF2-40B4-BE49-F238E27FC236}">
                <a16:creationId xmlns:a16="http://schemas.microsoft.com/office/drawing/2014/main" id="{3015F7F7-7797-69BD-2FE5-B00B3CC8CCD6}"/>
              </a:ext>
            </a:extLst>
          </p:cNvPr>
          <p:cNvPicPr>
            <a:picLocks noChangeAspect="1"/>
          </p:cNvPicPr>
          <p:nvPr/>
        </p:nvPicPr>
        <p:blipFill>
          <a:blip r:embed="rId5"/>
          <a:stretch>
            <a:fillRect/>
          </a:stretch>
        </p:blipFill>
        <p:spPr>
          <a:xfrm>
            <a:off x="2242457" y="905952"/>
            <a:ext cx="1408298" cy="768163"/>
          </a:xfrm>
          <a:prstGeom prst="rect">
            <a:avLst/>
          </a:prstGeom>
        </p:spPr>
      </p:pic>
      <p:sp>
        <p:nvSpPr>
          <p:cNvPr id="10" name="Rectangle 9">
            <a:extLst>
              <a:ext uri="{FF2B5EF4-FFF2-40B4-BE49-F238E27FC236}">
                <a16:creationId xmlns:a16="http://schemas.microsoft.com/office/drawing/2014/main" id="{FA2659C9-5233-BA13-0285-557128D9BBBC}"/>
              </a:ext>
            </a:extLst>
          </p:cNvPr>
          <p:cNvSpPr/>
          <p:nvPr/>
        </p:nvSpPr>
        <p:spPr>
          <a:xfrm>
            <a:off x="2242457" y="1066800"/>
            <a:ext cx="2090057" cy="1164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8" descr="Logo&#10;&#10;Description automatically generated">
            <a:extLst>
              <a:ext uri="{FF2B5EF4-FFF2-40B4-BE49-F238E27FC236}">
                <a16:creationId xmlns:a16="http://schemas.microsoft.com/office/drawing/2014/main" id="{6FB5C114-2E4D-A9A6-7A05-E357E4A55BEC}"/>
              </a:ext>
            </a:extLst>
          </p:cNvPr>
          <p:cNvPicPr>
            <a:picLocks noChangeAspect="1"/>
          </p:cNvPicPr>
          <p:nvPr/>
        </p:nvPicPr>
        <p:blipFill>
          <a:blip r:embed="rId6"/>
          <a:stretch>
            <a:fillRect/>
          </a:stretch>
        </p:blipFill>
        <p:spPr>
          <a:xfrm>
            <a:off x="1283051" y="870134"/>
            <a:ext cx="2920863" cy="1594580"/>
          </a:xfrm>
          <a:prstGeom prst="rect">
            <a:avLst/>
          </a:prstGeom>
        </p:spPr>
      </p:pic>
    </p:spTree>
    <p:extLst>
      <p:ext uri="{BB962C8B-B14F-4D97-AF65-F5344CB8AC3E}">
        <p14:creationId xmlns:p14="http://schemas.microsoft.com/office/powerpoint/2010/main" val="106200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a:xfrm>
            <a:off x="822960" y="685800"/>
            <a:ext cx="9845040" cy="581698"/>
          </a:xfrm>
        </p:spPr>
        <p:txBody>
          <a:bodyPr/>
          <a:lstStyle/>
          <a:p>
            <a:r>
              <a:rPr lang="en-US" sz="3800" dirty="0">
                <a:solidFill>
                  <a:schemeClr val="accent1">
                    <a:lumMod val="75000"/>
                  </a:schemeClr>
                </a:solidFill>
                <a:latin typeface="Montserrat Light"/>
              </a:rPr>
              <a:t>Disconnects in Value-Based Purchasing Stalls Discussion and Negotiation</a:t>
            </a:r>
          </a:p>
        </p:txBody>
      </p:sp>
      <p:sp>
        <p:nvSpPr>
          <p:cNvPr id="7" name="Content Placeholder 6">
            <a:extLst>
              <a:ext uri="{FF2B5EF4-FFF2-40B4-BE49-F238E27FC236}">
                <a16:creationId xmlns:a16="http://schemas.microsoft.com/office/drawing/2014/main" id="{926F896A-C6BD-D29D-D174-69A0D1EDCEE3}"/>
              </a:ext>
            </a:extLst>
          </p:cNvPr>
          <p:cNvSpPr>
            <a:spLocks noGrp="1"/>
          </p:cNvSpPr>
          <p:nvPr>
            <p:ph idx="1"/>
          </p:nvPr>
        </p:nvSpPr>
        <p:spPr>
          <a:xfrm>
            <a:off x="775058" y="3456724"/>
            <a:ext cx="5865228" cy="2193394"/>
          </a:xfrm>
        </p:spPr>
        <p:txBody>
          <a:bodyPr/>
          <a:lstStyle/>
          <a:p>
            <a:pPr marL="342900" indent="-342900">
              <a:buFont typeface="Arial" panose="020B0604020202020204" pitchFamily="34" charset="0"/>
              <a:buChar char="•"/>
            </a:pPr>
            <a:r>
              <a:rPr lang="en-US" sz="1800" dirty="0">
                <a:solidFill>
                  <a:schemeClr val="accent1">
                    <a:lumMod val="50000"/>
                  </a:schemeClr>
                </a:solidFill>
                <a:latin typeface="Montserrat" panose="00000500000000000000" pitchFamily="50" charset="0"/>
              </a:rPr>
              <a:t>What is value-based care?</a:t>
            </a:r>
          </a:p>
          <a:p>
            <a:pPr marL="342900" indent="-342900">
              <a:buFont typeface="Arial" panose="020B0604020202020204" pitchFamily="34" charset="0"/>
              <a:buChar char="•"/>
            </a:pPr>
            <a:r>
              <a:rPr lang="en-US" sz="1800" dirty="0">
                <a:solidFill>
                  <a:schemeClr val="accent1">
                    <a:lumMod val="50000"/>
                  </a:schemeClr>
                </a:solidFill>
                <a:latin typeface="Montserrat" panose="00000500000000000000" pitchFamily="50" charset="0"/>
              </a:rPr>
              <a:t>Is this an outcomes-based contract or a risk-based contract?</a:t>
            </a:r>
          </a:p>
          <a:p>
            <a:pPr marL="342900" indent="-342900">
              <a:buFont typeface="Arial" panose="020B0604020202020204" pitchFamily="34" charset="0"/>
              <a:buChar char="•"/>
            </a:pPr>
            <a:r>
              <a:rPr lang="en-US" sz="1800" dirty="0">
                <a:solidFill>
                  <a:schemeClr val="accent1">
                    <a:lumMod val="50000"/>
                  </a:schemeClr>
                </a:solidFill>
                <a:latin typeface="Montserrat" panose="00000500000000000000" pitchFamily="50" charset="0"/>
              </a:rPr>
              <a:t>What is the difference between an annuity versus subscription payment model?</a:t>
            </a:r>
          </a:p>
          <a:p>
            <a:pPr marL="342900" indent="-342900">
              <a:buFont typeface="Arial" panose="020B0604020202020204" pitchFamily="34" charset="0"/>
              <a:buChar char="•"/>
            </a:pPr>
            <a:r>
              <a:rPr lang="en-US" sz="1800" dirty="0">
                <a:solidFill>
                  <a:schemeClr val="accent1">
                    <a:lumMod val="50000"/>
                  </a:schemeClr>
                </a:solidFill>
                <a:latin typeface="Montserrat" panose="00000500000000000000" pitchFamily="50" charset="0"/>
              </a:rPr>
              <a:t>Are alternative payment models value-based contracts? </a:t>
            </a:r>
          </a:p>
          <a:p>
            <a:pPr marL="342900" indent="-342900">
              <a:buFont typeface="Arial" panose="020B0604020202020204" pitchFamily="34" charset="0"/>
              <a:buChar char="•"/>
            </a:pPr>
            <a:r>
              <a:rPr lang="en-US" sz="1800" dirty="0">
                <a:solidFill>
                  <a:schemeClr val="accent1">
                    <a:lumMod val="50000"/>
                  </a:schemeClr>
                </a:solidFill>
                <a:latin typeface="Montserrat" panose="00000500000000000000" pitchFamily="50" charset="0"/>
              </a:rPr>
              <a:t>Is one contract type preferred over other contract models for a potential disease or treatment? </a:t>
            </a:r>
          </a:p>
        </p:txBody>
      </p:sp>
      <p:sp>
        <p:nvSpPr>
          <p:cNvPr id="16" name="Rectangle 15">
            <a:extLst>
              <a:ext uri="{FF2B5EF4-FFF2-40B4-BE49-F238E27FC236}">
                <a16:creationId xmlns:a16="http://schemas.microsoft.com/office/drawing/2014/main" id="{0ADEB4F5-DF0B-A84C-A331-B07AF9EE688C}"/>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DB4D66A-55EF-68B8-3BE3-C40444B35F45}"/>
              </a:ext>
            </a:extLst>
          </p:cNvPr>
          <p:cNvSpPr txBox="1"/>
          <p:nvPr/>
        </p:nvSpPr>
        <p:spPr>
          <a:xfrm>
            <a:off x="8361323" y="3456724"/>
            <a:ext cx="3461709" cy="1569660"/>
          </a:xfrm>
          <a:prstGeom prst="rect">
            <a:avLst/>
          </a:prstGeom>
          <a:noFill/>
        </p:spPr>
        <p:txBody>
          <a:bodyPr wrap="square" lIns="91440" tIns="45720" rIns="91440" bIns="45720" anchor="t">
            <a:spAutoFit/>
          </a:bodyPr>
          <a:lstStyle/>
          <a:p>
            <a:r>
              <a:rPr lang="en-US" sz="2400" dirty="0">
                <a:solidFill>
                  <a:srgbClr val="001F5B"/>
                </a:solidFill>
                <a:ea typeface="Open Sans" panose="020B0606030504020204" pitchFamily="34" charset="0"/>
                <a:cs typeface="Open Sans" panose="020B0606030504020204" pitchFamily="34" charset="0"/>
              </a:rPr>
              <a:t>Stakeholders need a unified language to discuss and design value-based contracts </a:t>
            </a:r>
          </a:p>
        </p:txBody>
      </p:sp>
      <p:pic>
        <p:nvPicPr>
          <p:cNvPr id="21" name="Picture 3" descr="Icon&#10;&#10;Description automatically generated">
            <a:extLst>
              <a:ext uri="{FF2B5EF4-FFF2-40B4-BE49-F238E27FC236}">
                <a16:creationId xmlns:a16="http://schemas.microsoft.com/office/drawing/2014/main" id="{DFE58740-6E7A-2629-8273-A2E6B2D570B8}"/>
              </a:ext>
            </a:extLst>
          </p:cNvPr>
          <p:cNvPicPr>
            <a:picLocks noChangeAspect="1"/>
          </p:cNvPicPr>
          <p:nvPr/>
        </p:nvPicPr>
        <p:blipFill>
          <a:blip r:embed="rId3"/>
          <a:stretch>
            <a:fillRect/>
          </a:stretch>
        </p:blipFill>
        <p:spPr>
          <a:xfrm>
            <a:off x="9165671" y="1783937"/>
            <a:ext cx="1333500" cy="1600200"/>
          </a:xfrm>
          <a:prstGeom prst="rect">
            <a:avLst/>
          </a:prstGeom>
        </p:spPr>
      </p:pic>
      <p:pic>
        <p:nvPicPr>
          <p:cNvPr id="9" name="Graphic 8" descr="Questions outline">
            <a:extLst>
              <a:ext uri="{FF2B5EF4-FFF2-40B4-BE49-F238E27FC236}">
                <a16:creationId xmlns:a16="http://schemas.microsoft.com/office/drawing/2014/main" id="{D7B0BF3B-29A9-A96C-0DD5-AEF0DECDD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7399" y="1898237"/>
            <a:ext cx="1371600" cy="1371600"/>
          </a:xfrm>
          <a:prstGeom prst="rect">
            <a:avLst/>
          </a:prstGeom>
        </p:spPr>
      </p:pic>
    </p:spTree>
    <p:extLst>
      <p:ext uri="{BB962C8B-B14F-4D97-AF65-F5344CB8AC3E}">
        <p14:creationId xmlns:p14="http://schemas.microsoft.com/office/powerpoint/2010/main" val="39463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714DB5-7A4C-0C5B-1775-FBDFB7C6D663}"/>
              </a:ext>
            </a:extLst>
          </p:cNvPr>
          <p:cNvSpPr>
            <a:spLocks noGrp="1"/>
          </p:cNvSpPr>
          <p:nvPr>
            <p:ph type="title"/>
          </p:nvPr>
        </p:nvSpPr>
        <p:spPr>
          <a:xfrm>
            <a:off x="807451" y="394951"/>
            <a:ext cx="9675492" cy="581698"/>
          </a:xfrm>
        </p:spPr>
        <p:txBody>
          <a:bodyPr/>
          <a:lstStyle/>
          <a:p>
            <a:r>
              <a:rPr lang="en-US" sz="4000" dirty="0">
                <a:solidFill>
                  <a:schemeClr val="accent1">
                    <a:lumMod val="75000"/>
                  </a:schemeClr>
                </a:solidFill>
                <a:latin typeface="Montserrat Light"/>
              </a:rPr>
              <a:t>Shared Language Enables Discussion and Value-Based Contract Design</a:t>
            </a:r>
            <a:endParaRPr lang="en-US" dirty="0">
              <a:solidFill>
                <a:schemeClr val="accent1">
                  <a:lumMod val="75000"/>
                </a:schemeClr>
              </a:solidFill>
              <a:latin typeface="Montserrat Light"/>
            </a:endParaRPr>
          </a:p>
        </p:txBody>
      </p:sp>
      <p:sp>
        <p:nvSpPr>
          <p:cNvPr id="7" name="Content Placeholder 6">
            <a:extLst>
              <a:ext uri="{FF2B5EF4-FFF2-40B4-BE49-F238E27FC236}">
                <a16:creationId xmlns:a16="http://schemas.microsoft.com/office/drawing/2014/main" id="{24936BFE-0A53-B5B6-853C-B79C1D323F67}"/>
              </a:ext>
            </a:extLst>
          </p:cNvPr>
          <p:cNvSpPr>
            <a:spLocks noGrp="1"/>
          </p:cNvSpPr>
          <p:nvPr>
            <p:ph idx="1"/>
          </p:nvPr>
        </p:nvSpPr>
        <p:spPr>
          <a:xfrm>
            <a:off x="807450" y="1747269"/>
            <a:ext cx="6912813" cy="3735590"/>
          </a:xfrm>
        </p:spPr>
        <p:txBody>
          <a:bodyPr/>
          <a:lstStyle/>
          <a:p>
            <a:pPr marL="457200" indent="-457200">
              <a:lnSpc>
                <a:spcPct val="100000"/>
              </a:lnSpc>
              <a:buFont typeface="Arial" panose="020B0604020202020204" pitchFamily="34" charset="0"/>
              <a:buChar char="•"/>
            </a:pPr>
            <a:endParaRPr lang="en-US" dirty="0"/>
          </a:p>
          <a:p>
            <a:pPr marL="457200" indent="-457200">
              <a:lnSpc>
                <a:spcPct val="100000"/>
              </a:lnSpc>
              <a:buFont typeface="Arial" panose="020B0604020202020204" pitchFamily="34" charset="0"/>
              <a:buChar char="•"/>
            </a:pPr>
            <a:r>
              <a:rPr lang="en-US" dirty="0"/>
              <a:t>Create a unified language for stakeholders discussing, designing, and negotiating value-based contracts</a:t>
            </a:r>
          </a:p>
          <a:p>
            <a:pPr marL="457200" indent="-457200">
              <a:lnSpc>
                <a:spcPct val="100000"/>
              </a:lnSpc>
              <a:buFont typeface="Arial" panose="020B0604020202020204" pitchFamily="34" charset="0"/>
              <a:buChar char="•"/>
            </a:pPr>
            <a:r>
              <a:rPr lang="en-US" dirty="0"/>
              <a:t>Provide real-world examples </a:t>
            </a:r>
          </a:p>
          <a:p>
            <a:pPr marL="457200" indent="-457200">
              <a:lnSpc>
                <a:spcPct val="100000"/>
              </a:lnSpc>
              <a:buFont typeface="Arial" panose="020B0604020202020204" pitchFamily="34" charset="0"/>
              <a:buChar char="•"/>
            </a:pPr>
            <a:r>
              <a:rPr lang="en-US" dirty="0"/>
              <a:t>The AMCP VBC Lexicon can help stakeholders build alignment and streamline contract negotiation and implementation </a:t>
            </a:r>
          </a:p>
        </p:txBody>
      </p:sp>
      <p:pic>
        <p:nvPicPr>
          <p:cNvPr id="9" name="Picture 8">
            <a:extLst>
              <a:ext uri="{FF2B5EF4-FFF2-40B4-BE49-F238E27FC236}">
                <a16:creationId xmlns:a16="http://schemas.microsoft.com/office/drawing/2014/main" id="{6BB654CB-AB10-4875-42DB-114F2922F4E8}"/>
              </a:ext>
            </a:extLst>
          </p:cNvPr>
          <p:cNvPicPr>
            <a:picLocks noChangeAspect="1"/>
          </p:cNvPicPr>
          <p:nvPr/>
        </p:nvPicPr>
        <p:blipFill>
          <a:blip r:embed="rId3"/>
          <a:stretch>
            <a:fillRect/>
          </a:stretch>
        </p:blipFill>
        <p:spPr>
          <a:xfrm>
            <a:off x="7720264" y="1645442"/>
            <a:ext cx="2474517" cy="3138055"/>
          </a:xfrm>
          <a:prstGeom prst="rect">
            <a:avLst/>
          </a:prstGeom>
          <a:solidFill>
            <a:srgbClr val="FFFFFF">
              <a:shade val="85000"/>
            </a:srgbClr>
          </a:solidFill>
          <a:ln w="19050" cap="rnd">
            <a:solidFill>
              <a:schemeClr val="bg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7E79CAD2-0FB6-51BC-5A45-E3DA1C047153}"/>
              </a:ext>
            </a:extLst>
          </p:cNvPr>
          <p:cNvPicPr>
            <a:picLocks noChangeAspect="1"/>
          </p:cNvPicPr>
          <p:nvPr/>
        </p:nvPicPr>
        <p:blipFill>
          <a:blip r:embed="rId4"/>
          <a:stretch>
            <a:fillRect/>
          </a:stretch>
        </p:blipFill>
        <p:spPr>
          <a:xfrm>
            <a:off x="8608098" y="2552210"/>
            <a:ext cx="2776451" cy="3534415"/>
          </a:xfrm>
          <a:prstGeom prst="rect">
            <a:avLst/>
          </a:prstGeom>
          <a:solidFill>
            <a:srgbClr val="FFFFFF">
              <a:shade val="85000"/>
            </a:srgbClr>
          </a:solidFill>
          <a:ln w="1905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600E60C1-E595-F297-BC7B-2881573A104C}"/>
              </a:ext>
            </a:extLst>
          </p:cNvPr>
          <p:cNvSpPr txBox="1"/>
          <p:nvPr/>
        </p:nvSpPr>
        <p:spPr>
          <a:xfrm>
            <a:off x="156436" y="6253479"/>
            <a:ext cx="5558563" cy="369332"/>
          </a:xfrm>
          <a:prstGeom prst="rect">
            <a:avLst/>
          </a:prstGeom>
          <a:noFill/>
        </p:spPr>
        <p:txBody>
          <a:bodyPr wrap="square" rtlCol="0">
            <a:spAutoFit/>
          </a:bodyPr>
          <a:lstStyle/>
          <a:p>
            <a:pPr algn="ctr"/>
            <a:r>
              <a:rPr lang="en-US" dirty="0">
                <a:solidFill>
                  <a:schemeClr val="tx1">
                    <a:lumMod val="50000"/>
                    <a:lumOff val="50000"/>
                  </a:schemeClr>
                </a:solidFill>
              </a:rPr>
              <a:t>Find out more at </a:t>
            </a:r>
            <a:r>
              <a:rPr lang="en-US" dirty="0">
                <a:solidFill>
                  <a:schemeClr val="tx1">
                    <a:lumMod val="50000"/>
                    <a:lumOff val="50000"/>
                  </a:schemeClr>
                </a:solidFill>
                <a:hlinkClick r:id="rId5"/>
              </a:rPr>
              <a:t>www.amcp.org</a:t>
            </a:r>
            <a:r>
              <a:rPr lang="en-US" dirty="0">
                <a:solidFill>
                  <a:schemeClr val="tx1">
                    <a:lumMod val="50000"/>
                    <a:lumOff val="50000"/>
                  </a:schemeClr>
                </a:solidFill>
              </a:rPr>
              <a:t> Resource Center </a:t>
            </a:r>
          </a:p>
        </p:txBody>
      </p:sp>
      <p:sp>
        <p:nvSpPr>
          <p:cNvPr id="11" name="Rectangle 10">
            <a:extLst>
              <a:ext uri="{FF2B5EF4-FFF2-40B4-BE49-F238E27FC236}">
                <a16:creationId xmlns:a16="http://schemas.microsoft.com/office/drawing/2014/main" id="{EFA72D4A-CED6-4BC1-686C-0FBFDB454A9F}"/>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780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6E7EB6-8DC1-7147-BF78-D2D8AB12B388}"/>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CC33033A-EB03-8149-B5DF-6BFD539164BF}"/>
              </a:ext>
            </a:extLst>
          </p:cNvPr>
          <p:cNvSpPr txBox="1">
            <a:spLocks/>
          </p:cNvSpPr>
          <p:nvPr/>
        </p:nvSpPr>
        <p:spPr>
          <a:xfrm>
            <a:off x="6081016" y="2361282"/>
            <a:ext cx="5489575" cy="9239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i="1" dirty="0">
                <a:solidFill>
                  <a:srgbClr val="109EC6"/>
                </a:solidFill>
                <a:latin typeface="Montserrat" pitchFamily="2" charset="77"/>
              </a:rPr>
              <a:t>Today’s Agenda</a:t>
            </a:r>
          </a:p>
        </p:txBody>
      </p:sp>
      <p:cxnSp>
        <p:nvCxnSpPr>
          <p:cNvPr id="10" name="Straight Connector 9">
            <a:extLst>
              <a:ext uri="{FF2B5EF4-FFF2-40B4-BE49-F238E27FC236}">
                <a16:creationId xmlns:a16="http://schemas.microsoft.com/office/drawing/2014/main" id="{891D6B8C-04FE-E94D-B3B9-EA1191FB6854}"/>
              </a:ext>
            </a:extLst>
          </p:cNvPr>
          <p:cNvCxnSpPr>
            <a:cxnSpLocks/>
          </p:cNvCxnSpPr>
          <p:nvPr/>
        </p:nvCxnSpPr>
        <p:spPr>
          <a:xfrm>
            <a:off x="6302201" y="3330984"/>
            <a:ext cx="442904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66CD61-C73D-B444-A550-EAE94DAF77E0}"/>
              </a:ext>
            </a:extLst>
          </p:cNvPr>
          <p:cNvCxnSpPr/>
          <p:nvPr/>
        </p:nvCxnSpPr>
        <p:spPr>
          <a:xfrm rot="5400000">
            <a:off x="5995971" y="3000928"/>
            <a:ext cx="0" cy="612460"/>
          </a:xfrm>
          <a:prstGeom prst="line">
            <a:avLst/>
          </a:prstGeom>
          <a:ln w="57150" cmpd="sng">
            <a:solidFill>
              <a:srgbClr val="109EC6"/>
            </a:solidFill>
          </a:ln>
        </p:spPr>
        <p:style>
          <a:lnRef idx="2">
            <a:schemeClr val="accent1"/>
          </a:lnRef>
          <a:fillRef idx="0">
            <a:schemeClr val="accent1"/>
          </a:fillRef>
          <a:effectRef idx="1">
            <a:schemeClr val="accent1"/>
          </a:effectRef>
          <a:fontRef idx="minor">
            <a:schemeClr val="tx1"/>
          </a:fontRef>
        </p:style>
      </p:cxnSp>
      <p:sp>
        <p:nvSpPr>
          <p:cNvPr id="12" name="Content Placeholder 1">
            <a:extLst>
              <a:ext uri="{FF2B5EF4-FFF2-40B4-BE49-F238E27FC236}">
                <a16:creationId xmlns:a16="http://schemas.microsoft.com/office/drawing/2014/main" id="{2F3DB380-D728-7940-8366-BC737DC6E191}"/>
              </a:ext>
            </a:extLst>
          </p:cNvPr>
          <p:cNvSpPr txBox="1">
            <a:spLocks/>
          </p:cNvSpPr>
          <p:nvPr/>
        </p:nvSpPr>
        <p:spPr>
          <a:xfrm>
            <a:off x="6001407" y="3799712"/>
            <a:ext cx="4834758" cy="1941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E24E23"/>
              </a:buClr>
            </a:pPr>
            <a:r>
              <a:rPr lang="en-US" sz="1600" dirty="0">
                <a:solidFill>
                  <a:srgbClr val="17203E"/>
                </a:solidFill>
                <a:latin typeface="Montserrat Light" pitchFamily="2" charset="77"/>
              </a:rPr>
              <a:t>Overview</a:t>
            </a:r>
          </a:p>
          <a:p>
            <a:pPr>
              <a:spcAft>
                <a:spcPts val="1200"/>
              </a:spcAft>
              <a:buClr>
                <a:srgbClr val="E24E23"/>
              </a:buClr>
            </a:pPr>
            <a:r>
              <a:rPr lang="en-US" sz="1600" dirty="0">
                <a:solidFill>
                  <a:srgbClr val="17203E"/>
                </a:solidFill>
                <a:latin typeface="Montserrat Light" pitchFamily="2" charset="77"/>
              </a:rPr>
              <a:t>Methodology</a:t>
            </a:r>
          </a:p>
          <a:p>
            <a:pPr>
              <a:spcAft>
                <a:spcPts val="1200"/>
              </a:spcAft>
              <a:buClr>
                <a:srgbClr val="E24E23"/>
              </a:buClr>
            </a:pPr>
            <a:r>
              <a:rPr lang="en-US" sz="1600" dirty="0">
                <a:solidFill>
                  <a:srgbClr val="17203E"/>
                </a:solidFill>
                <a:latin typeface="Montserrat Light" pitchFamily="2" charset="77"/>
              </a:rPr>
              <a:t>Definitions</a:t>
            </a:r>
          </a:p>
          <a:p>
            <a:pPr>
              <a:spcAft>
                <a:spcPts val="1200"/>
              </a:spcAft>
              <a:buClr>
                <a:srgbClr val="E24E23"/>
              </a:buClr>
            </a:pPr>
            <a:r>
              <a:rPr lang="en-US" sz="1600" dirty="0">
                <a:solidFill>
                  <a:srgbClr val="17203E"/>
                </a:solidFill>
                <a:latin typeface="Montserrat Light" pitchFamily="2" charset="77"/>
              </a:rPr>
              <a:t>Next steps</a:t>
            </a:r>
          </a:p>
          <a:p>
            <a:pPr>
              <a:spcAft>
                <a:spcPts val="1200"/>
              </a:spcAft>
              <a:buClr>
                <a:srgbClr val="E24E23"/>
              </a:buClr>
            </a:pPr>
            <a:endParaRPr lang="en-US" sz="1600" dirty="0">
              <a:solidFill>
                <a:srgbClr val="17203E"/>
              </a:solidFill>
              <a:latin typeface="Montserrat Light" pitchFamily="2" charset="77"/>
            </a:endParaRPr>
          </a:p>
          <a:p>
            <a:pPr>
              <a:spcAft>
                <a:spcPts val="1200"/>
              </a:spcAft>
              <a:buClr>
                <a:srgbClr val="E24E23"/>
              </a:buClr>
            </a:pPr>
            <a:endParaRPr lang="en-US" sz="1600" dirty="0">
              <a:solidFill>
                <a:srgbClr val="17203E"/>
              </a:solidFill>
              <a:latin typeface="Montserrat Light" pitchFamily="2" charset="77"/>
            </a:endParaRPr>
          </a:p>
        </p:txBody>
      </p:sp>
      <p:pic>
        <p:nvPicPr>
          <p:cNvPr id="15" name="Picture 14">
            <a:extLst>
              <a:ext uri="{FF2B5EF4-FFF2-40B4-BE49-F238E27FC236}">
                <a16:creationId xmlns:a16="http://schemas.microsoft.com/office/drawing/2014/main" id="{8A8CA786-8B6A-4E42-AF63-FCAD6BF1CD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0" b="6739"/>
          <a:stretch/>
        </p:blipFill>
        <p:spPr>
          <a:xfrm>
            <a:off x="271506" y="1163284"/>
            <a:ext cx="5576897" cy="5380512"/>
          </a:xfrm>
          <a:prstGeom prst="rect">
            <a:avLst/>
          </a:prstGeom>
        </p:spPr>
      </p:pic>
      <p:sp>
        <p:nvSpPr>
          <p:cNvPr id="3" name="Oval 2">
            <a:extLst>
              <a:ext uri="{FF2B5EF4-FFF2-40B4-BE49-F238E27FC236}">
                <a16:creationId xmlns:a16="http://schemas.microsoft.com/office/drawing/2014/main" id="{A7FDB729-64EB-4B46-90B7-1231924564CF}"/>
              </a:ext>
            </a:extLst>
          </p:cNvPr>
          <p:cNvSpPr/>
          <p:nvPr/>
        </p:nvSpPr>
        <p:spPr>
          <a:xfrm>
            <a:off x="5262383" y="1044141"/>
            <a:ext cx="1141745" cy="1141745"/>
          </a:xfrm>
          <a:prstGeom prst="ellipse">
            <a:avLst/>
          </a:prstGeom>
          <a:noFill/>
          <a:ln w="38100">
            <a:solidFill>
              <a:srgbClr val="001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5BB215F-537C-B846-82CF-3526FE2A88BA}"/>
              </a:ext>
            </a:extLst>
          </p:cNvPr>
          <p:cNvSpPr txBox="1"/>
          <p:nvPr/>
        </p:nvSpPr>
        <p:spPr>
          <a:xfrm>
            <a:off x="6597610" y="1295921"/>
            <a:ext cx="1919115" cy="830997"/>
          </a:xfrm>
          <a:prstGeom prst="rect">
            <a:avLst/>
          </a:prstGeom>
          <a:noFill/>
        </p:spPr>
        <p:txBody>
          <a:bodyPr wrap="none" rtlCol="0">
            <a:spAutoFit/>
          </a:bodyPr>
          <a:lstStyle/>
          <a:p>
            <a:r>
              <a:rPr lang="en-US" sz="1600" b="1" dirty="0">
                <a:solidFill>
                  <a:srgbClr val="001F5B"/>
                </a:solidFill>
                <a:latin typeface="Montserrat" pitchFamily="2" charset="77"/>
              </a:rPr>
              <a:t>Today’s speaker</a:t>
            </a:r>
          </a:p>
          <a:p>
            <a:r>
              <a:rPr lang="en-US" sz="1600" i="1" dirty="0">
                <a:solidFill>
                  <a:srgbClr val="001F5B"/>
                </a:solidFill>
                <a:latin typeface="Montserrat" pitchFamily="2" charset="77"/>
              </a:rPr>
              <a:t>Name</a:t>
            </a:r>
          </a:p>
          <a:p>
            <a:r>
              <a:rPr lang="en-US" sz="1600" i="1" dirty="0">
                <a:solidFill>
                  <a:srgbClr val="001F5B"/>
                </a:solidFill>
                <a:latin typeface="Montserrat" pitchFamily="2" charset="77"/>
              </a:rPr>
              <a:t>Title/affiliation</a:t>
            </a:r>
          </a:p>
        </p:txBody>
      </p:sp>
      <p:pic>
        <p:nvPicPr>
          <p:cNvPr id="6" name="Graphic 5" descr="User with solid fill">
            <a:extLst>
              <a:ext uri="{FF2B5EF4-FFF2-40B4-BE49-F238E27FC236}">
                <a16:creationId xmlns:a16="http://schemas.microsoft.com/office/drawing/2014/main" id="{E979694B-EDCE-964E-AB47-37E1463EE3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6055" y="1134922"/>
            <a:ext cx="914400" cy="914400"/>
          </a:xfrm>
          <a:prstGeom prst="rect">
            <a:avLst/>
          </a:prstGeom>
        </p:spPr>
      </p:pic>
      <p:sp>
        <p:nvSpPr>
          <p:cNvPr id="13" name="TextBox 12">
            <a:extLst>
              <a:ext uri="{FF2B5EF4-FFF2-40B4-BE49-F238E27FC236}">
                <a16:creationId xmlns:a16="http://schemas.microsoft.com/office/drawing/2014/main" id="{39FDB6B2-DA9C-524D-98C4-B35F960EBB7C}"/>
              </a:ext>
            </a:extLst>
          </p:cNvPr>
          <p:cNvSpPr txBox="1"/>
          <p:nvPr/>
        </p:nvSpPr>
        <p:spPr>
          <a:xfrm>
            <a:off x="392873" y="6440518"/>
            <a:ext cx="2475358" cy="253916"/>
          </a:xfrm>
          <a:prstGeom prst="rect">
            <a:avLst/>
          </a:prstGeom>
          <a:noFill/>
        </p:spPr>
        <p:txBody>
          <a:bodyPr wrap="none" rtlCol="0">
            <a:spAutoFit/>
          </a:bodyPr>
          <a:lstStyle/>
          <a:p>
            <a:pPr algn="ctr"/>
            <a:r>
              <a:rPr lang="en-US" sz="1050" dirty="0">
                <a:solidFill>
                  <a:schemeClr val="tx1">
                    <a:lumMod val="50000"/>
                    <a:lumOff val="50000"/>
                  </a:schemeClr>
                </a:solidFill>
              </a:rPr>
              <a:t>CONFIDENTIAL –  NOT FOR DISTRIBUTION</a:t>
            </a:r>
          </a:p>
        </p:txBody>
      </p:sp>
    </p:spTree>
    <p:extLst>
      <p:ext uri="{BB962C8B-B14F-4D97-AF65-F5344CB8AC3E}">
        <p14:creationId xmlns:p14="http://schemas.microsoft.com/office/powerpoint/2010/main" val="230977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374F3-B9E4-754F-8DA2-5D09DDCF07DC}"/>
              </a:ext>
            </a:extLst>
          </p:cNvPr>
          <p:cNvSpPr>
            <a:spLocks noGrp="1"/>
          </p:cNvSpPr>
          <p:nvPr>
            <p:ph type="title"/>
          </p:nvPr>
        </p:nvSpPr>
        <p:spPr>
          <a:xfrm>
            <a:off x="645173" y="333015"/>
            <a:ext cx="8840949" cy="581698"/>
          </a:xfrm>
        </p:spPr>
        <p:txBody>
          <a:bodyPr/>
          <a:lstStyle/>
          <a:p>
            <a:r>
              <a:rPr lang="en-US" sz="3600" dirty="0">
                <a:solidFill>
                  <a:schemeClr val="accent1">
                    <a:lumMod val="75000"/>
                  </a:schemeClr>
                </a:solidFill>
                <a:latin typeface="Montserrat Light"/>
              </a:rPr>
              <a:t>AMCP Value-Based Contracting </a:t>
            </a:r>
            <a:br>
              <a:rPr lang="en-US" sz="3600" dirty="0"/>
            </a:br>
            <a:r>
              <a:rPr lang="en-US" sz="3600" dirty="0">
                <a:solidFill>
                  <a:schemeClr val="accent1">
                    <a:lumMod val="75000"/>
                  </a:schemeClr>
                </a:solidFill>
                <a:latin typeface="Montserrat Light"/>
              </a:rPr>
              <a:t>Advisory Group Members 2021-2022</a:t>
            </a:r>
          </a:p>
        </p:txBody>
      </p:sp>
      <p:sp>
        <p:nvSpPr>
          <p:cNvPr id="16" name="Rectangle 15">
            <a:extLst>
              <a:ext uri="{FF2B5EF4-FFF2-40B4-BE49-F238E27FC236}">
                <a16:creationId xmlns:a16="http://schemas.microsoft.com/office/drawing/2014/main" id="{0ADEB4F5-DF0B-A84C-A331-B07AF9EE688C}"/>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27F769C-6002-9142-9ADC-071E79AEDDCD}"/>
              </a:ext>
            </a:extLst>
          </p:cNvPr>
          <p:cNvSpPr txBox="1"/>
          <p:nvPr/>
        </p:nvSpPr>
        <p:spPr>
          <a:xfrm>
            <a:off x="10922948" y="4548337"/>
            <a:ext cx="131968" cy="263843"/>
          </a:xfrm>
          <a:prstGeom prst="rect">
            <a:avLst/>
          </a:prstGeom>
          <a:noFill/>
        </p:spPr>
        <p:txBody>
          <a:bodyPr wrap="square" rtlCol="0">
            <a:spAutoFit/>
          </a:bodyPr>
          <a:lstStyle/>
          <a:p>
            <a:endParaRPr lang="en-US" dirty="0"/>
          </a:p>
        </p:txBody>
      </p:sp>
      <p:pic>
        <p:nvPicPr>
          <p:cNvPr id="1028" name="Picture 4" descr="Lilly – Logos Download">
            <a:extLst>
              <a:ext uri="{FF2B5EF4-FFF2-40B4-BE49-F238E27FC236}">
                <a16:creationId xmlns:a16="http://schemas.microsoft.com/office/drawing/2014/main" id="{FDE36BE1-24C8-6C42-85AE-AA9AEC284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1315" y="1624234"/>
            <a:ext cx="1407643" cy="766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Pharmaceutical Council Appoints John M. O'Brien as President and  CEO">
            <a:extLst>
              <a:ext uri="{FF2B5EF4-FFF2-40B4-BE49-F238E27FC236}">
                <a16:creationId xmlns:a16="http://schemas.microsoft.com/office/drawing/2014/main" id="{04C08F93-E741-D448-A23B-3F3EC9D8B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785" y="2685378"/>
            <a:ext cx="1897919" cy="6121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fizer Logo, history, meaning, symbol, PNG">
            <a:extLst>
              <a:ext uri="{FF2B5EF4-FFF2-40B4-BE49-F238E27FC236}">
                <a16:creationId xmlns:a16="http://schemas.microsoft.com/office/drawing/2014/main" id="{DAF5F20F-71B2-8D4B-B01E-DF596882C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5541" y="2507920"/>
            <a:ext cx="1719191" cy="9670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RMA Logo - Congressional Baseball Game">
            <a:extLst>
              <a:ext uri="{FF2B5EF4-FFF2-40B4-BE49-F238E27FC236}">
                <a16:creationId xmlns:a16="http://schemas.microsoft.com/office/drawing/2014/main" id="{D0A289E6-6505-5A44-9285-13C05CAE6F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672" y="3702590"/>
            <a:ext cx="1460712" cy="5049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8283D05-5A14-D344-AEE6-6D94826BEE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192" b="31432"/>
          <a:stretch/>
        </p:blipFill>
        <p:spPr bwMode="auto">
          <a:xfrm>
            <a:off x="6062784" y="4665680"/>
            <a:ext cx="1897920" cy="74732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4D181CC0-5DC5-5345-8786-90457878B370}"/>
              </a:ext>
            </a:extLst>
          </p:cNvPr>
          <p:cNvCxnSpPr>
            <a:cxnSpLocks/>
          </p:cNvCxnSpPr>
          <p:nvPr/>
        </p:nvCxnSpPr>
        <p:spPr>
          <a:xfrm>
            <a:off x="5397500" y="4669309"/>
            <a:ext cx="0" cy="1455720"/>
          </a:xfrm>
          <a:prstGeom prst="line">
            <a:avLst/>
          </a:prstGeom>
          <a:ln>
            <a:solidFill>
              <a:srgbClr val="001F5B"/>
            </a:solidFill>
          </a:ln>
        </p:spPr>
        <p:style>
          <a:lnRef idx="1">
            <a:schemeClr val="accent1"/>
          </a:lnRef>
          <a:fillRef idx="0">
            <a:schemeClr val="accent1"/>
          </a:fillRef>
          <a:effectRef idx="0">
            <a:schemeClr val="accent1"/>
          </a:effectRef>
          <a:fontRef idx="minor">
            <a:schemeClr val="tx1"/>
          </a:fontRef>
        </p:style>
      </p:cxnSp>
      <p:pic>
        <p:nvPicPr>
          <p:cNvPr id="1038" name="Picture 14" descr="Mid-America Coalition on Health Care">
            <a:extLst>
              <a:ext uri="{FF2B5EF4-FFF2-40B4-BE49-F238E27FC236}">
                <a16:creationId xmlns:a16="http://schemas.microsoft.com/office/drawing/2014/main" id="{D621DB04-78FC-E340-9C3C-C659CAD85E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6415" y="2728744"/>
            <a:ext cx="1617904" cy="5253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ercy-health-logo - Hamilton County Public Health | Hamilton County Public  Health">
            <a:extLst>
              <a:ext uri="{FF2B5EF4-FFF2-40B4-BE49-F238E27FC236}">
                <a16:creationId xmlns:a16="http://schemas.microsoft.com/office/drawing/2014/main" id="{526C060A-607D-014D-AECB-5CD69B70C9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735" y="2761986"/>
            <a:ext cx="1510587" cy="4589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PMC: #1 Ranked Hospital in Pittsburgh">
            <a:extLst>
              <a:ext uri="{FF2B5EF4-FFF2-40B4-BE49-F238E27FC236}">
                <a16:creationId xmlns:a16="http://schemas.microsoft.com/office/drawing/2014/main" id="{025D5FB7-3694-E44E-868D-720F96E0F0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7915" y="4784506"/>
            <a:ext cx="1195465" cy="53035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Penn Logo - LogoDix">
            <a:extLst>
              <a:ext uri="{FF2B5EF4-FFF2-40B4-BE49-F238E27FC236}">
                <a16:creationId xmlns:a16="http://schemas.microsoft.com/office/drawing/2014/main" id="{AE7AE1C3-B451-6349-89F1-3FC45D82F23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3248" b="34280"/>
          <a:stretch/>
        </p:blipFill>
        <p:spPr bwMode="auto">
          <a:xfrm>
            <a:off x="8250144" y="2760199"/>
            <a:ext cx="1671006" cy="53227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47C3317-6659-F344-B49B-674FDE26B5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424" y="1713881"/>
            <a:ext cx="1751209" cy="59833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remier Inc. Earns First Place in AHRQ Predictive Analytics Challenge |  Business Wire">
            <a:extLst>
              <a:ext uri="{FF2B5EF4-FFF2-40B4-BE49-F238E27FC236}">
                <a16:creationId xmlns:a16="http://schemas.microsoft.com/office/drawing/2014/main" id="{0A262ABD-CE8D-3643-91F8-50963601484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9524" b="30555"/>
          <a:stretch/>
        </p:blipFill>
        <p:spPr bwMode="auto">
          <a:xfrm>
            <a:off x="2438904" y="3761816"/>
            <a:ext cx="1852927" cy="38652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entara Healthcare - Your Community Not-For-Profit Health Provider | Sentara  Healthcare">
            <a:extLst>
              <a:ext uri="{FF2B5EF4-FFF2-40B4-BE49-F238E27FC236}">
                <a16:creationId xmlns:a16="http://schemas.microsoft.com/office/drawing/2014/main" id="{B183A6FD-B431-E94C-8B2C-6273EBFEB5B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5655" y="3822149"/>
            <a:ext cx="1898963" cy="26585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ome | Harvard Pilgrim Health Care">
            <a:extLst>
              <a:ext uri="{FF2B5EF4-FFF2-40B4-BE49-F238E27FC236}">
                <a16:creationId xmlns:a16="http://schemas.microsoft.com/office/drawing/2014/main" id="{9D6BB9BD-D505-ED40-9DD7-C2000D05D5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84586" y="1812493"/>
            <a:ext cx="1854317" cy="39058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ommonwealth Medicine">
            <a:extLst>
              <a:ext uri="{FF2B5EF4-FFF2-40B4-BE49-F238E27FC236}">
                <a16:creationId xmlns:a16="http://schemas.microsoft.com/office/drawing/2014/main" id="{28CE5659-2A63-3143-9356-6CF59E98EE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30180" y="1803528"/>
            <a:ext cx="1670375" cy="41802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5EB671DD-D764-024D-9DDB-A94BE5CAA3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1666" y="3741445"/>
            <a:ext cx="1494932" cy="42726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Leavitt Partners Insight | HLTH">
            <a:extLst>
              <a:ext uri="{FF2B5EF4-FFF2-40B4-BE49-F238E27FC236}">
                <a16:creationId xmlns:a16="http://schemas.microsoft.com/office/drawing/2014/main" id="{5157FAFF-C780-0247-8A11-DA446268692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43082"/>
          <a:stretch/>
        </p:blipFill>
        <p:spPr bwMode="auto">
          <a:xfrm>
            <a:off x="8297802" y="1812493"/>
            <a:ext cx="1575690" cy="39319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Logo - Priority Health Awarded Michigan Health Endowment Fund Grant,  Partnering With Real Time Medical Systems and Probari to Support Advance  Care Planning Efforts">
            <a:extLst>
              <a:ext uri="{FF2B5EF4-FFF2-40B4-BE49-F238E27FC236}">
                <a16:creationId xmlns:a16="http://schemas.microsoft.com/office/drawing/2014/main" id="{668C990D-4659-614E-BE51-3FC0455BB7C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96014" y="3704571"/>
            <a:ext cx="1431461" cy="50101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5F68D80B-BFBD-AE4D-B7E5-BF7AB111F7B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20278" y="2859930"/>
            <a:ext cx="1297384" cy="2630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984AD97-6BF3-E342-AF1C-650FA4311ADB}"/>
              </a:ext>
            </a:extLst>
          </p:cNvPr>
          <p:cNvSpPr txBox="1"/>
          <p:nvPr/>
        </p:nvSpPr>
        <p:spPr>
          <a:xfrm>
            <a:off x="359297" y="4774642"/>
            <a:ext cx="896399" cy="400110"/>
          </a:xfrm>
          <a:prstGeom prst="rect">
            <a:avLst/>
          </a:prstGeom>
          <a:noFill/>
        </p:spPr>
        <p:txBody>
          <a:bodyPr wrap="none" rtlCol="0">
            <a:spAutoFit/>
          </a:bodyPr>
          <a:lstStyle/>
          <a:p>
            <a:pPr defTabSz="609585"/>
            <a:r>
              <a:rPr lang="en-US" sz="2000" b="1" dirty="0">
                <a:solidFill>
                  <a:srgbClr val="FDBE0E"/>
                </a:solidFill>
                <a:latin typeface="Montserrat" pitchFamily="2" charset="77"/>
                <a:cs typeface="Calibri" panose="020F0502020204030204" pitchFamily="34" charset="0"/>
              </a:rPr>
              <a:t>Chair</a:t>
            </a:r>
          </a:p>
        </p:txBody>
      </p:sp>
      <p:pic>
        <p:nvPicPr>
          <p:cNvPr id="32" name="Valuate logo">
            <a:extLst>
              <a:ext uri="{FF2B5EF4-FFF2-40B4-BE49-F238E27FC236}">
                <a16:creationId xmlns:a16="http://schemas.microsoft.com/office/drawing/2014/main" id="{6FFF1FAF-F90D-F74C-B4B4-5E8D3555136B}"/>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2868231" y="5411177"/>
            <a:ext cx="1914478" cy="687381"/>
          </a:xfrm>
          <a:prstGeom prst="rect">
            <a:avLst/>
          </a:prstGeom>
        </p:spPr>
      </p:pic>
      <p:cxnSp>
        <p:nvCxnSpPr>
          <p:cNvPr id="33" name="Straight Connector 32">
            <a:extLst>
              <a:ext uri="{FF2B5EF4-FFF2-40B4-BE49-F238E27FC236}">
                <a16:creationId xmlns:a16="http://schemas.microsoft.com/office/drawing/2014/main" id="{5DEF1F2D-4489-1740-898F-0A1E2D2EFB9F}"/>
              </a:ext>
            </a:extLst>
          </p:cNvPr>
          <p:cNvCxnSpPr>
            <a:cxnSpLocks/>
          </p:cNvCxnSpPr>
          <p:nvPr/>
        </p:nvCxnSpPr>
        <p:spPr>
          <a:xfrm>
            <a:off x="807497" y="4683088"/>
            <a:ext cx="4590003" cy="0"/>
          </a:xfrm>
          <a:prstGeom prst="line">
            <a:avLst/>
          </a:prstGeom>
          <a:ln>
            <a:solidFill>
              <a:srgbClr val="001F5B"/>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B91B76-8940-1A49-BEAE-FDDA1685AE37}"/>
              </a:ext>
            </a:extLst>
          </p:cNvPr>
          <p:cNvSpPr txBox="1"/>
          <p:nvPr/>
        </p:nvSpPr>
        <p:spPr>
          <a:xfrm>
            <a:off x="392873" y="6440518"/>
            <a:ext cx="2475358" cy="253916"/>
          </a:xfrm>
          <a:prstGeom prst="rect">
            <a:avLst/>
          </a:prstGeom>
          <a:noFill/>
        </p:spPr>
        <p:txBody>
          <a:bodyPr wrap="none" rtlCol="0">
            <a:spAutoFit/>
          </a:bodyPr>
          <a:lstStyle/>
          <a:p>
            <a:pPr algn="ctr"/>
            <a:r>
              <a:rPr lang="en-US" sz="1050" dirty="0">
                <a:solidFill>
                  <a:schemeClr val="tx1">
                    <a:lumMod val="50000"/>
                    <a:lumOff val="50000"/>
                  </a:schemeClr>
                </a:solidFill>
              </a:rPr>
              <a:t>CONFIDENTIAL –  NOT FOR DISTRIBUTION</a:t>
            </a:r>
          </a:p>
        </p:txBody>
      </p:sp>
      <p:sp>
        <p:nvSpPr>
          <p:cNvPr id="35" name="TextBox 34">
            <a:extLst>
              <a:ext uri="{FF2B5EF4-FFF2-40B4-BE49-F238E27FC236}">
                <a16:creationId xmlns:a16="http://schemas.microsoft.com/office/drawing/2014/main" id="{19FD1264-D7E1-6347-AD95-DD38CA655ED1}"/>
              </a:ext>
            </a:extLst>
          </p:cNvPr>
          <p:cNvSpPr txBox="1"/>
          <p:nvPr/>
        </p:nvSpPr>
        <p:spPr>
          <a:xfrm rot="19809412">
            <a:off x="4066136" y="7410999"/>
            <a:ext cx="5896165" cy="2646878"/>
          </a:xfrm>
          <a:prstGeom prst="rect">
            <a:avLst/>
          </a:prstGeom>
          <a:noFill/>
        </p:spPr>
        <p:txBody>
          <a:bodyPr wrap="none" rtlCol="0">
            <a:spAutoFit/>
          </a:bodyPr>
          <a:lstStyle/>
          <a:p>
            <a:pPr algn="ctr"/>
            <a:r>
              <a:rPr lang="en-US" sz="16600" dirty="0">
                <a:solidFill>
                  <a:schemeClr val="bg2">
                    <a:lumMod val="75000"/>
                    <a:alpha val="21000"/>
                  </a:schemeClr>
                </a:solidFill>
              </a:rPr>
              <a:t>DRAFT</a:t>
            </a:r>
          </a:p>
        </p:txBody>
      </p:sp>
      <p:pic>
        <p:nvPicPr>
          <p:cNvPr id="5" name="Picture 2">
            <a:extLst>
              <a:ext uri="{FF2B5EF4-FFF2-40B4-BE49-F238E27FC236}">
                <a16:creationId xmlns:a16="http://schemas.microsoft.com/office/drawing/2014/main" id="{8C9B525D-5AD4-836B-1551-664DE862E06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2735" y="5411967"/>
            <a:ext cx="1549498"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99A5B5CB-9713-9EE9-B203-255A31FA5E4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50144" y="3761816"/>
            <a:ext cx="1671006" cy="4563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Logo&#10;&#10;Description automatically generated">
            <a:extLst>
              <a:ext uri="{FF2B5EF4-FFF2-40B4-BE49-F238E27FC236}">
                <a16:creationId xmlns:a16="http://schemas.microsoft.com/office/drawing/2014/main" id="{7A1BA79E-23E4-A358-99EC-461B91E8A554}"/>
              </a:ext>
            </a:extLst>
          </p:cNvPr>
          <p:cNvPicPr>
            <a:picLocks noChangeAspect="1"/>
          </p:cNvPicPr>
          <p:nvPr/>
        </p:nvPicPr>
        <p:blipFill>
          <a:blip r:embed="rId24"/>
          <a:stretch>
            <a:fillRect/>
          </a:stretch>
        </p:blipFill>
        <p:spPr>
          <a:xfrm>
            <a:off x="4466490" y="1624234"/>
            <a:ext cx="1407459" cy="768371"/>
          </a:xfrm>
          <a:prstGeom prst="rect">
            <a:avLst/>
          </a:prstGeom>
        </p:spPr>
      </p:pic>
      <p:sp>
        <p:nvSpPr>
          <p:cNvPr id="36" name="TextBox 35">
            <a:extLst>
              <a:ext uri="{FF2B5EF4-FFF2-40B4-BE49-F238E27FC236}">
                <a16:creationId xmlns:a16="http://schemas.microsoft.com/office/drawing/2014/main" id="{3D908B45-483D-44DF-04FB-3914CF8486CA}"/>
              </a:ext>
            </a:extLst>
          </p:cNvPr>
          <p:cNvSpPr txBox="1"/>
          <p:nvPr/>
        </p:nvSpPr>
        <p:spPr>
          <a:xfrm>
            <a:off x="2868231" y="6271584"/>
            <a:ext cx="9398000" cy="430887"/>
          </a:xfrm>
          <a:prstGeom prst="rect">
            <a:avLst/>
          </a:prstGeom>
          <a:noFill/>
        </p:spPr>
        <p:txBody>
          <a:bodyPr wrap="square">
            <a:spAutoFit/>
          </a:bodyPr>
          <a:lstStyle/>
          <a:p>
            <a:r>
              <a:rPr lang="en-US" sz="1100" dirty="0">
                <a:solidFill>
                  <a:schemeClr val="tx1">
                    <a:lumMod val="50000"/>
                    <a:lumOff val="50000"/>
                  </a:schemeClr>
                </a:solidFill>
              </a:rPr>
              <a:t>The content of the paper does not represent the views of any particular member and the Advisory Group did not have editorial control of the content. Engagement in this Advisory Group should not imply endorsement by the participant’s respective organization. </a:t>
            </a:r>
          </a:p>
        </p:txBody>
      </p:sp>
    </p:spTree>
    <p:extLst>
      <p:ext uri="{BB962C8B-B14F-4D97-AF65-F5344CB8AC3E}">
        <p14:creationId xmlns:p14="http://schemas.microsoft.com/office/powerpoint/2010/main" val="302786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44BDD-947D-4A81-9591-D9D898022E00}"/>
              </a:ext>
            </a:extLst>
          </p:cNvPr>
          <p:cNvSpPr>
            <a:spLocks noGrp="1"/>
          </p:cNvSpPr>
          <p:nvPr>
            <p:ph type="body" sz="quarter" idx="12"/>
          </p:nvPr>
        </p:nvSpPr>
        <p:spPr>
          <a:xfrm>
            <a:off x="5576897" y="1769587"/>
            <a:ext cx="6102832" cy="4244239"/>
          </a:xfrm>
        </p:spPr>
        <p:txBody>
          <a:bodyPr vert="horz" wrap="square" lIns="91440" tIns="45720" rIns="91440" bIns="45720" rtlCol="0" anchor="t">
            <a:spAutoFit/>
          </a:bodyPr>
          <a:lstStyle/>
          <a:p>
            <a:r>
              <a:rPr lang="en-US" sz="5000" dirty="0">
                <a:solidFill>
                  <a:schemeClr val="accent1">
                    <a:lumMod val="75000"/>
                  </a:schemeClr>
                </a:solidFill>
                <a:latin typeface="Montserrat"/>
                <a:cs typeface="Arial Black" panose="020B0604020202020204" pitchFamily="34" charset="0"/>
              </a:rPr>
              <a:t>How was this Accomplished? </a:t>
            </a:r>
          </a:p>
          <a:p>
            <a:endParaRPr lang="en-US" sz="5000" dirty="0">
              <a:latin typeface="Montserrat" pitchFamily="2" charset="77"/>
              <a:cs typeface="Arial Black" panose="020B0604020202020204" pitchFamily="34" charset="0"/>
            </a:endParaRPr>
          </a:p>
          <a:p>
            <a:pPr algn="l"/>
            <a:endParaRPr lang="en-US" sz="5000" dirty="0">
              <a:solidFill>
                <a:schemeClr val="accent1">
                  <a:lumMod val="75000"/>
                </a:schemeClr>
              </a:solidFill>
              <a:latin typeface="Montserrat"/>
              <a:cs typeface="Arial Black" panose="020B0604020202020204" pitchFamily="34" charset="0"/>
            </a:endParaRPr>
          </a:p>
          <a:p>
            <a:pPr algn="l"/>
            <a:r>
              <a:rPr lang="en-US" sz="2400" b="0" dirty="0">
                <a:solidFill>
                  <a:schemeClr val="accent1">
                    <a:lumMod val="75000"/>
                  </a:schemeClr>
                </a:solidFill>
                <a:latin typeface="Montserrat"/>
                <a:cs typeface="Arial Black" panose="020B0604020202020204" pitchFamily="34" charset="0"/>
              </a:rPr>
              <a:t>A natural language processing approach  and expert consensus to determine the appropriate lexicon</a:t>
            </a:r>
          </a:p>
        </p:txBody>
      </p:sp>
      <p:pic>
        <p:nvPicPr>
          <p:cNvPr id="5" name="Picture 4">
            <a:extLst>
              <a:ext uri="{FF2B5EF4-FFF2-40B4-BE49-F238E27FC236}">
                <a16:creationId xmlns:a16="http://schemas.microsoft.com/office/drawing/2014/main" id="{1D23DEE8-69A0-6E46-89E7-66188F9F6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0" b="6739"/>
          <a:stretch/>
        </p:blipFill>
        <p:spPr>
          <a:xfrm>
            <a:off x="0" y="794657"/>
            <a:ext cx="5576897" cy="5380512"/>
          </a:xfrm>
          <a:prstGeom prst="rect">
            <a:avLst/>
          </a:prstGeom>
        </p:spPr>
      </p:pic>
      <p:sp>
        <p:nvSpPr>
          <p:cNvPr id="6" name="TextBox 5">
            <a:extLst>
              <a:ext uri="{FF2B5EF4-FFF2-40B4-BE49-F238E27FC236}">
                <a16:creationId xmlns:a16="http://schemas.microsoft.com/office/drawing/2014/main" id="{2952C5D7-ABDC-6049-8CB4-48417F215777}"/>
              </a:ext>
            </a:extLst>
          </p:cNvPr>
          <p:cNvSpPr txBox="1"/>
          <p:nvPr/>
        </p:nvSpPr>
        <p:spPr>
          <a:xfrm>
            <a:off x="392873" y="6440518"/>
            <a:ext cx="2475358" cy="253916"/>
          </a:xfrm>
          <a:prstGeom prst="rect">
            <a:avLst/>
          </a:prstGeom>
          <a:noFill/>
        </p:spPr>
        <p:txBody>
          <a:bodyPr wrap="none" rtlCol="0">
            <a:spAutoFit/>
          </a:bodyPr>
          <a:lstStyle/>
          <a:p>
            <a:pPr algn="ctr"/>
            <a:r>
              <a:rPr lang="en-US" sz="1050" dirty="0">
                <a:solidFill>
                  <a:schemeClr val="tx1">
                    <a:lumMod val="50000"/>
                    <a:lumOff val="50000"/>
                  </a:schemeClr>
                </a:solidFill>
              </a:rPr>
              <a:t>CONFIDENTIAL –  NOT FOR DISTRIBUTION</a:t>
            </a:r>
          </a:p>
        </p:txBody>
      </p:sp>
    </p:spTree>
    <p:extLst>
      <p:ext uri="{BB962C8B-B14F-4D97-AF65-F5344CB8AC3E}">
        <p14:creationId xmlns:p14="http://schemas.microsoft.com/office/powerpoint/2010/main" val="27013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8AFC9-13F5-E848-86B3-6CEE7FBDFB95}"/>
              </a:ext>
            </a:extLst>
          </p:cNvPr>
          <p:cNvSpPr/>
          <p:nvPr/>
        </p:nvSpPr>
        <p:spPr>
          <a:xfrm>
            <a:off x="0" y="-3"/>
            <a:ext cx="12192000" cy="6858001"/>
          </a:xfrm>
          <a:prstGeom prst="rect">
            <a:avLst/>
          </a:prstGeom>
          <a:gradFill>
            <a:gsLst>
              <a:gs pos="0">
                <a:srgbClr val="109EC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A3E1633-4EC7-D24C-BA3C-19C032EDA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448" y="-100809"/>
            <a:ext cx="1179576" cy="1390843"/>
          </a:xfrm>
          <a:prstGeom prst="rect">
            <a:avLst/>
          </a:prstGeom>
        </p:spPr>
      </p:pic>
      <p:sp>
        <p:nvSpPr>
          <p:cNvPr id="12" name="Text Placeholder 6">
            <a:extLst>
              <a:ext uri="{FF2B5EF4-FFF2-40B4-BE49-F238E27FC236}">
                <a16:creationId xmlns:a16="http://schemas.microsoft.com/office/drawing/2014/main" id="{A0AA0909-2836-364D-8007-0465F76FB04C}"/>
              </a:ext>
            </a:extLst>
          </p:cNvPr>
          <p:cNvSpPr txBox="1">
            <a:spLocks/>
          </p:cNvSpPr>
          <p:nvPr/>
        </p:nvSpPr>
        <p:spPr>
          <a:xfrm>
            <a:off x="590880" y="379671"/>
            <a:ext cx="10360522" cy="987911"/>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chemeClr val="bg1"/>
                </a:solidFill>
                <a:latin typeface="Montserrat" pitchFamily="2" charset="77"/>
              </a:rPr>
              <a:t>Approach</a:t>
            </a:r>
          </a:p>
          <a:p>
            <a:pPr algn="l"/>
            <a:r>
              <a:rPr lang="en-US" sz="3600" b="1" dirty="0">
                <a:solidFill>
                  <a:schemeClr val="bg1"/>
                </a:solidFill>
                <a:latin typeface="Montserrat" pitchFamily="2" charset="77"/>
              </a:rPr>
              <a:t>Natural Language Processing</a:t>
            </a:r>
          </a:p>
        </p:txBody>
      </p:sp>
      <p:sp>
        <p:nvSpPr>
          <p:cNvPr id="20" name="Rectangle 19">
            <a:extLst>
              <a:ext uri="{FF2B5EF4-FFF2-40B4-BE49-F238E27FC236}">
                <a16:creationId xmlns:a16="http://schemas.microsoft.com/office/drawing/2014/main" id="{A58EA429-425A-6B4E-ABEE-C8D2E25A9812}"/>
              </a:ext>
            </a:extLst>
          </p:cNvPr>
          <p:cNvSpPr/>
          <p:nvPr/>
        </p:nvSpPr>
        <p:spPr>
          <a:xfrm>
            <a:off x="0" y="6785987"/>
            <a:ext cx="12192000" cy="93785"/>
          </a:xfrm>
          <a:prstGeom prst="rect">
            <a:avLst/>
          </a:prstGeom>
          <a:solidFill>
            <a:srgbClr val="109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D66CAFD-E6F2-4241-98BB-515E9A8B9530}"/>
              </a:ext>
            </a:extLst>
          </p:cNvPr>
          <p:cNvSpPr txBox="1"/>
          <p:nvPr/>
        </p:nvSpPr>
        <p:spPr>
          <a:xfrm>
            <a:off x="2465391" y="5358776"/>
            <a:ext cx="1667240" cy="646331"/>
          </a:xfrm>
          <a:prstGeom prst="rect">
            <a:avLst/>
          </a:prstGeom>
          <a:noFill/>
        </p:spPr>
        <p:txBody>
          <a:bodyPr wrap="square" rtlCol="0">
            <a:spAutoFit/>
          </a:bodyPr>
          <a:lstStyle/>
          <a:p>
            <a:pPr algn="ctr"/>
            <a:r>
              <a:rPr lang="en-US" b="1" dirty="0">
                <a:solidFill>
                  <a:schemeClr val="bg1"/>
                </a:solidFill>
                <a:latin typeface="Montserrat" pitchFamily="2" charset="77"/>
              </a:rPr>
              <a:t>Identify the universe</a:t>
            </a:r>
          </a:p>
        </p:txBody>
      </p:sp>
      <p:sp>
        <p:nvSpPr>
          <p:cNvPr id="32" name="TextBox 31">
            <a:extLst>
              <a:ext uri="{FF2B5EF4-FFF2-40B4-BE49-F238E27FC236}">
                <a16:creationId xmlns:a16="http://schemas.microsoft.com/office/drawing/2014/main" id="{1D18C5D5-254E-3647-BF89-8CCA66909BB0}"/>
              </a:ext>
            </a:extLst>
          </p:cNvPr>
          <p:cNvSpPr txBox="1"/>
          <p:nvPr/>
        </p:nvSpPr>
        <p:spPr>
          <a:xfrm>
            <a:off x="4448196" y="5358776"/>
            <a:ext cx="1474455" cy="646331"/>
          </a:xfrm>
          <a:prstGeom prst="rect">
            <a:avLst/>
          </a:prstGeom>
          <a:noFill/>
        </p:spPr>
        <p:txBody>
          <a:bodyPr wrap="square" rtlCol="0">
            <a:spAutoFit/>
          </a:bodyPr>
          <a:lstStyle/>
          <a:p>
            <a:pPr algn="ctr"/>
            <a:r>
              <a:rPr lang="en-US" b="1" dirty="0">
                <a:solidFill>
                  <a:schemeClr val="bg1"/>
                </a:solidFill>
                <a:latin typeface="Montserrat" pitchFamily="2" charset="77"/>
              </a:rPr>
              <a:t>Define Terms</a:t>
            </a:r>
          </a:p>
        </p:txBody>
      </p:sp>
      <p:sp>
        <p:nvSpPr>
          <p:cNvPr id="33" name="TextBox 32">
            <a:extLst>
              <a:ext uri="{FF2B5EF4-FFF2-40B4-BE49-F238E27FC236}">
                <a16:creationId xmlns:a16="http://schemas.microsoft.com/office/drawing/2014/main" id="{8298929F-54C5-BA4A-B074-8F466CD1DEA4}"/>
              </a:ext>
            </a:extLst>
          </p:cNvPr>
          <p:cNvSpPr txBox="1"/>
          <p:nvPr/>
        </p:nvSpPr>
        <p:spPr>
          <a:xfrm>
            <a:off x="6232879" y="5358776"/>
            <a:ext cx="1667240" cy="646331"/>
          </a:xfrm>
          <a:prstGeom prst="rect">
            <a:avLst/>
          </a:prstGeom>
          <a:noFill/>
        </p:spPr>
        <p:txBody>
          <a:bodyPr wrap="square" rtlCol="0">
            <a:spAutoFit/>
          </a:bodyPr>
          <a:lstStyle/>
          <a:p>
            <a:pPr algn="ctr"/>
            <a:r>
              <a:rPr lang="en-US" b="1" dirty="0">
                <a:solidFill>
                  <a:schemeClr val="bg1"/>
                </a:solidFill>
                <a:latin typeface="Montserrat" pitchFamily="2" charset="77"/>
              </a:rPr>
              <a:t>Refine Definitions</a:t>
            </a:r>
          </a:p>
        </p:txBody>
      </p:sp>
      <p:sp>
        <p:nvSpPr>
          <p:cNvPr id="34" name="TextBox 33">
            <a:extLst>
              <a:ext uri="{FF2B5EF4-FFF2-40B4-BE49-F238E27FC236}">
                <a16:creationId xmlns:a16="http://schemas.microsoft.com/office/drawing/2014/main" id="{8CF4B400-A172-2740-8A4E-9884DD3FE278}"/>
              </a:ext>
            </a:extLst>
          </p:cNvPr>
          <p:cNvSpPr txBox="1"/>
          <p:nvPr/>
        </p:nvSpPr>
        <p:spPr>
          <a:xfrm>
            <a:off x="8132265" y="5358776"/>
            <a:ext cx="1519721" cy="646331"/>
          </a:xfrm>
          <a:prstGeom prst="rect">
            <a:avLst/>
          </a:prstGeom>
          <a:noFill/>
        </p:spPr>
        <p:txBody>
          <a:bodyPr wrap="square" rtlCol="0">
            <a:spAutoFit/>
          </a:bodyPr>
          <a:lstStyle/>
          <a:p>
            <a:pPr algn="ctr"/>
            <a:r>
              <a:rPr lang="en-US" b="1" dirty="0">
                <a:solidFill>
                  <a:schemeClr val="bg1"/>
                </a:solidFill>
                <a:latin typeface="Montserrat" pitchFamily="2" charset="77"/>
              </a:rPr>
              <a:t>Group Consensus</a:t>
            </a:r>
          </a:p>
        </p:txBody>
      </p:sp>
      <p:grpSp>
        <p:nvGrpSpPr>
          <p:cNvPr id="35" name="Group 34">
            <a:extLst>
              <a:ext uri="{FF2B5EF4-FFF2-40B4-BE49-F238E27FC236}">
                <a16:creationId xmlns:a16="http://schemas.microsoft.com/office/drawing/2014/main" id="{3DE7C4A4-4168-CA45-8FB3-52BA61568FFF}"/>
              </a:ext>
            </a:extLst>
          </p:cNvPr>
          <p:cNvGrpSpPr/>
          <p:nvPr/>
        </p:nvGrpSpPr>
        <p:grpSpPr>
          <a:xfrm>
            <a:off x="1852201" y="2266873"/>
            <a:ext cx="8487596" cy="2896727"/>
            <a:chOff x="2149469" y="2010136"/>
            <a:chExt cx="7644896" cy="2609122"/>
          </a:xfrm>
        </p:grpSpPr>
        <p:sp>
          <p:nvSpPr>
            <p:cNvPr id="36" name="Freeform: Shape 2569">
              <a:extLst>
                <a:ext uri="{FF2B5EF4-FFF2-40B4-BE49-F238E27FC236}">
                  <a16:creationId xmlns:a16="http://schemas.microsoft.com/office/drawing/2014/main" id="{FE93EC0F-1078-5D43-B38F-6B7A7A83E7C1}"/>
                </a:ext>
              </a:extLst>
            </p:cNvPr>
            <p:cNvSpPr/>
            <p:nvPr/>
          </p:nvSpPr>
          <p:spPr>
            <a:xfrm>
              <a:off x="2149469"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3" y="216"/>
                    <a:pt x="13" y="467"/>
                  </a:cubicBezTo>
                  <a:cubicBezTo>
                    <a:pt x="13"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alpha val="22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7" name="Freeform: Shape 2570">
              <a:extLst>
                <a:ext uri="{FF2B5EF4-FFF2-40B4-BE49-F238E27FC236}">
                  <a16:creationId xmlns:a16="http://schemas.microsoft.com/office/drawing/2014/main" id="{6ECFBFFC-1C8C-1348-89B3-558643F0130E}"/>
                </a:ext>
              </a:extLst>
            </p:cNvPr>
            <p:cNvSpPr/>
            <p:nvPr/>
          </p:nvSpPr>
          <p:spPr>
            <a:xfrm>
              <a:off x="3806283"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6" y="13"/>
                    <a:pt x="13" y="216"/>
                    <a:pt x="13" y="467"/>
                  </a:cubicBezTo>
                  <a:cubicBezTo>
                    <a:pt x="13" y="717"/>
                    <a:pt x="216"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9" y="933"/>
                    <a:pt x="0" y="724"/>
                    <a:pt x="0" y="467"/>
                  </a:cubicBezTo>
                  <a:cubicBezTo>
                    <a:pt x="0" y="209"/>
                    <a:pt x="209" y="0"/>
                    <a:pt x="466" y="0"/>
                  </a:cubicBezTo>
                  <a:close/>
                </a:path>
              </a:pathLst>
            </a:custGeom>
            <a:solidFill>
              <a:schemeClr val="bg1">
                <a:lumMod val="95000"/>
                <a:alpha val="22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8" name="Freeform: Shape 2571">
              <a:extLst>
                <a:ext uri="{FF2B5EF4-FFF2-40B4-BE49-F238E27FC236}">
                  <a16:creationId xmlns:a16="http://schemas.microsoft.com/office/drawing/2014/main" id="{5E723262-6823-804B-A732-6CF49EFA4AE8}"/>
                </a:ext>
              </a:extLst>
            </p:cNvPr>
            <p:cNvSpPr/>
            <p:nvPr/>
          </p:nvSpPr>
          <p:spPr>
            <a:xfrm>
              <a:off x="5463113" y="2010136"/>
              <a:ext cx="2609124" cy="2609122"/>
            </a:xfrm>
            <a:custGeom>
              <a:avLst/>
              <a:gdLst/>
              <a:ahLst/>
              <a:cxnLst>
                <a:cxn ang="3cd4">
                  <a:pos x="hc" y="t"/>
                </a:cxn>
                <a:cxn ang="cd2">
                  <a:pos x="l" y="vc"/>
                </a:cxn>
                <a:cxn ang="cd4">
                  <a:pos x="hc" y="b"/>
                </a:cxn>
                <a:cxn ang="0">
                  <a:pos x="r" y="vc"/>
                </a:cxn>
              </a:cxnLst>
              <a:rect l="l" t="t" r="r" b="b"/>
              <a:pathLst>
                <a:path w="933" h="933">
                  <a:moveTo>
                    <a:pt x="466" y="13"/>
                  </a:moveTo>
                  <a:cubicBezTo>
                    <a:pt x="216" y="13"/>
                    <a:pt x="13" y="216"/>
                    <a:pt x="13" y="467"/>
                  </a:cubicBezTo>
                  <a:cubicBezTo>
                    <a:pt x="13" y="717"/>
                    <a:pt x="216" y="920"/>
                    <a:pt x="466" y="920"/>
                  </a:cubicBezTo>
                  <a:cubicBezTo>
                    <a:pt x="717" y="920"/>
                    <a:pt x="919" y="717"/>
                    <a:pt x="919" y="467"/>
                  </a:cubicBezTo>
                  <a:cubicBezTo>
                    <a:pt x="919" y="216"/>
                    <a:pt x="717" y="13"/>
                    <a:pt x="466" y="13"/>
                  </a:cubicBezTo>
                  <a:close/>
                  <a:moveTo>
                    <a:pt x="466" y="0"/>
                  </a:moveTo>
                  <a:cubicBezTo>
                    <a:pt x="724" y="0"/>
                    <a:pt x="933" y="209"/>
                    <a:pt x="933" y="467"/>
                  </a:cubicBezTo>
                  <a:cubicBezTo>
                    <a:pt x="933" y="724"/>
                    <a:pt x="724" y="933"/>
                    <a:pt x="466" y="933"/>
                  </a:cubicBezTo>
                  <a:cubicBezTo>
                    <a:pt x="209" y="933"/>
                    <a:pt x="0" y="724"/>
                    <a:pt x="0" y="467"/>
                  </a:cubicBezTo>
                  <a:cubicBezTo>
                    <a:pt x="0" y="209"/>
                    <a:pt x="209" y="0"/>
                    <a:pt x="466" y="0"/>
                  </a:cubicBezTo>
                  <a:close/>
                </a:path>
              </a:pathLst>
            </a:custGeom>
            <a:solidFill>
              <a:schemeClr val="bg1">
                <a:lumMod val="95000"/>
                <a:alpha val="22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9" name="Freeform: Shape 2572">
              <a:extLst>
                <a:ext uri="{FF2B5EF4-FFF2-40B4-BE49-F238E27FC236}">
                  <a16:creationId xmlns:a16="http://schemas.microsoft.com/office/drawing/2014/main" id="{3A87C81F-025B-834F-BBC7-9ABE9FF233FA}"/>
                </a:ext>
              </a:extLst>
            </p:cNvPr>
            <p:cNvSpPr/>
            <p:nvPr/>
          </p:nvSpPr>
          <p:spPr>
            <a:xfrm>
              <a:off x="7188041" y="2010136"/>
              <a:ext cx="2606324" cy="2609122"/>
            </a:xfrm>
            <a:custGeom>
              <a:avLst/>
              <a:gdLst/>
              <a:ahLst/>
              <a:cxnLst>
                <a:cxn ang="3cd4">
                  <a:pos x="hc" y="t"/>
                </a:cxn>
                <a:cxn ang="cd2">
                  <a:pos x="l" y="vc"/>
                </a:cxn>
                <a:cxn ang="cd4">
                  <a:pos x="hc" y="b"/>
                </a:cxn>
                <a:cxn ang="0">
                  <a:pos x="r" y="vc"/>
                </a:cxn>
              </a:cxnLst>
              <a:rect l="l" t="t" r="r" b="b"/>
              <a:pathLst>
                <a:path w="932" h="933">
                  <a:moveTo>
                    <a:pt x="466" y="13"/>
                  </a:moveTo>
                  <a:cubicBezTo>
                    <a:pt x="215" y="13"/>
                    <a:pt x="12" y="216"/>
                    <a:pt x="12" y="467"/>
                  </a:cubicBezTo>
                  <a:cubicBezTo>
                    <a:pt x="12" y="717"/>
                    <a:pt x="215" y="920"/>
                    <a:pt x="466" y="920"/>
                  </a:cubicBezTo>
                  <a:cubicBezTo>
                    <a:pt x="716" y="920"/>
                    <a:pt x="919" y="717"/>
                    <a:pt x="919" y="467"/>
                  </a:cubicBezTo>
                  <a:cubicBezTo>
                    <a:pt x="919" y="216"/>
                    <a:pt x="716" y="13"/>
                    <a:pt x="466" y="13"/>
                  </a:cubicBezTo>
                  <a:close/>
                  <a:moveTo>
                    <a:pt x="466" y="0"/>
                  </a:moveTo>
                  <a:cubicBezTo>
                    <a:pt x="723" y="0"/>
                    <a:pt x="932" y="209"/>
                    <a:pt x="932" y="467"/>
                  </a:cubicBezTo>
                  <a:cubicBezTo>
                    <a:pt x="932" y="724"/>
                    <a:pt x="723" y="933"/>
                    <a:pt x="466" y="933"/>
                  </a:cubicBezTo>
                  <a:cubicBezTo>
                    <a:pt x="208" y="933"/>
                    <a:pt x="0" y="724"/>
                    <a:pt x="0" y="467"/>
                  </a:cubicBezTo>
                  <a:cubicBezTo>
                    <a:pt x="0" y="209"/>
                    <a:pt x="208" y="0"/>
                    <a:pt x="466" y="0"/>
                  </a:cubicBezTo>
                  <a:close/>
                </a:path>
              </a:pathLst>
            </a:custGeom>
            <a:solidFill>
              <a:schemeClr val="bg1">
                <a:lumMod val="95000"/>
                <a:alpha val="22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0" name="Freeform: Shape 2573">
              <a:extLst>
                <a:ext uri="{FF2B5EF4-FFF2-40B4-BE49-F238E27FC236}">
                  <a16:creationId xmlns:a16="http://schemas.microsoft.com/office/drawing/2014/main" id="{F94292F2-F0C0-5C48-8960-4917437322A5}"/>
                </a:ext>
              </a:extLst>
            </p:cNvPr>
            <p:cNvSpPr/>
            <p:nvPr/>
          </p:nvSpPr>
          <p:spPr>
            <a:xfrm>
              <a:off x="7567996" y="2366306"/>
              <a:ext cx="1844863" cy="1847661"/>
            </a:xfrm>
            <a:custGeom>
              <a:avLst/>
              <a:gdLst/>
              <a:ahLst/>
              <a:cxnLst>
                <a:cxn ang="3cd4">
                  <a:pos x="hc" y="t"/>
                </a:cxn>
                <a:cxn ang="cd2">
                  <a:pos x="l" y="vc"/>
                </a:cxn>
                <a:cxn ang="cd4">
                  <a:pos x="hc" y="b"/>
                </a:cxn>
                <a:cxn ang="0">
                  <a:pos x="r" y="vc"/>
                </a:cxn>
              </a:cxnLst>
              <a:rect l="l" t="t" r="r" b="b"/>
              <a:pathLst>
                <a:path w="660" h="661">
                  <a:moveTo>
                    <a:pt x="330" y="0"/>
                  </a:moveTo>
                  <a:cubicBezTo>
                    <a:pt x="512" y="0"/>
                    <a:pt x="660" y="148"/>
                    <a:pt x="660" y="331"/>
                  </a:cubicBezTo>
                  <a:cubicBezTo>
                    <a:pt x="660" y="513"/>
                    <a:pt x="512" y="661"/>
                    <a:pt x="330" y="661"/>
                  </a:cubicBezTo>
                  <a:cubicBezTo>
                    <a:pt x="147" y="661"/>
                    <a:pt x="0" y="513"/>
                    <a:pt x="0" y="331"/>
                  </a:cubicBezTo>
                  <a:cubicBezTo>
                    <a:pt x="0" y="148"/>
                    <a:pt x="147" y="0"/>
                    <a:pt x="330" y="0"/>
                  </a:cubicBezTo>
                  <a:close/>
                </a:path>
              </a:pathLst>
            </a:custGeom>
            <a:solidFill>
              <a:srgbClr val="FDBE0E">
                <a:alpha val="95000"/>
              </a:srgbClr>
            </a:solidFill>
            <a:ln w="28575" cap="flat">
              <a:solidFill>
                <a:schemeClr val="bg1"/>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1" name="Freeform: Shape 2575">
              <a:extLst>
                <a:ext uri="{FF2B5EF4-FFF2-40B4-BE49-F238E27FC236}">
                  <a16:creationId xmlns:a16="http://schemas.microsoft.com/office/drawing/2014/main" id="{9852D9B2-532F-5B48-992B-76B276524A38}"/>
                </a:ext>
              </a:extLst>
            </p:cNvPr>
            <p:cNvSpPr/>
            <p:nvPr/>
          </p:nvSpPr>
          <p:spPr>
            <a:xfrm>
              <a:off x="5849442"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0" y="0"/>
                  </a:cubicBezTo>
                  <a:cubicBezTo>
                    <a:pt x="485" y="0"/>
                    <a:pt x="615" y="107"/>
                    <a:pt x="651" y="251"/>
                  </a:cubicBezTo>
                  <a:lnTo>
                    <a:pt x="713" y="331"/>
                  </a:lnTo>
                  <a:lnTo>
                    <a:pt x="651" y="410"/>
                  </a:lnTo>
                  <a:cubicBezTo>
                    <a:pt x="615" y="554"/>
                    <a:pt x="485" y="661"/>
                    <a:pt x="330" y="661"/>
                  </a:cubicBezTo>
                  <a:cubicBezTo>
                    <a:pt x="148" y="661"/>
                    <a:pt x="0" y="513"/>
                    <a:pt x="0" y="331"/>
                  </a:cubicBezTo>
                  <a:close/>
                </a:path>
              </a:pathLst>
            </a:custGeom>
            <a:solidFill>
              <a:srgbClr val="90C84C">
                <a:alpha val="95000"/>
              </a:srgbClr>
            </a:solidFill>
            <a:ln w="28575" cap="flat">
              <a:solidFill>
                <a:schemeClr val="bg1"/>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2" name="Freeform: Shape 2576">
              <a:extLst>
                <a:ext uri="{FF2B5EF4-FFF2-40B4-BE49-F238E27FC236}">
                  <a16:creationId xmlns:a16="http://schemas.microsoft.com/office/drawing/2014/main" id="{0C52A6B0-76C7-634E-98C5-16E8A8FAC75D}"/>
                </a:ext>
              </a:extLst>
            </p:cNvPr>
            <p:cNvSpPr/>
            <p:nvPr/>
          </p:nvSpPr>
          <p:spPr>
            <a:xfrm>
              <a:off x="4189821"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9" y="0"/>
                    <a:pt x="331" y="0"/>
                  </a:cubicBezTo>
                  <a:cubicBezTo>
                    <a:pt x="486" y="0"/>
                    <a:pt x="616" y="107"/>
                    <a:pt x="652" y="251"/>
                  </a:cubicBezTo>
                  <a:lnTo>
                    <a:pt x="713" y="331"/>
                  </a:lnTo>
                  <a:lnTo>
                    <a:pt x="652" y="410"/>
                  </a:lnTo>
                  <a:cubicBezTo>
                    <a:pt x="616" y="554"/>
                    <a:pt x="486" y="661"/>
                    <a:pt x="331" y="661"/>
                  </a:cubicBezTo>
                  <a:cubicBezTo>
                    <a:pt x="149" y="661"/>
                    <a:pt x="0" y="513"/>
                    <a:pt x="0" y="331"/>
                  </a:cubicBezTo>
                  <a:close/>
                </a:path>
              </a:pathLst>
            </a:custGeom>
            <a:solidFill>
              <a:srgbClr val="009EC5">
                <a:alpha val="95000"/>
              </a:srgbClr>
            </a:solidFill>
            <a:ln w="28575" cap="flat">
              <a:solidFill>
                <a:schemeClr val="bg1"/>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3" name="Freeform: Shape 2577">
              <a:extLst>
                <a:ext uri="{FF2B5EF4-FFF2-40B4-BE49-F238E27FC236}">
                  <a16:creationId xmlns:a16="http://schemas.microsoft.com/office/drawing/2014/main" id="{4F31C488-AFB1-0340-A6C3-52C4EC6EB132}"/>
                </a:ext>
              </a:extLst>
            </p:cNvPr>
            <p:cNvSpPr/>
            <p:nvPr/>
          </p:nvSpPr>
          <p:spPr>
            <a:xfrm>
              <a:off x="2532999" y="2390858"/>
              <a:ext cx="1993236" cy="1847661"/>
            </a:xfrm>
            <a:custGeom>
              <a:avLst/>
              <a:gdLst/>
              <a:ahLst/>
              <a:cxnLst>
                <a:cxn ang="3cd4">
                  <a:pos x="hc" y="t"/>
                </a:cxn>
                <a:cxn ang="cd2">
                  <a:pos x="l" y="vc"/>
                </a:cxn>
                <a:cxn ang="cd4">
                  <a:pos x="hc" y="b"/>
                </a:cxn>
                <a:cxn ang="0">
                  <a:pos x="r" y="vc"/>
                </a:cxn>
              </a:cxnLst>
              <a:rect l="l" t="t" r="r" b="b"/>
              <a:pathLst>
                <a:path w="713" h="661">
                  <a:moveTo>
                    <a:pt x="0" y="331"/>
                  </a:moveTo>
                  <a:cubicBezTo>
                    <a:pt x="0" y="148"/>
                    <a:pt x="148" y="0"/>
                    <a:pt x="331" y="0"/>
                  </a:cubicBezTo>
                  <a:cubicBezTo>
                    <a:pt x="486" y="0"/>
                    <a:pt x="616" y="107"/>
                    <a:pt x="651" y="251"/>
                  </a:cubicBezTo>
                  <a:lnTo>
                    <a:pt x="713" y="331"/>
                  </a:lnTo>
                  <a:lnTo>
                    <a:pt x="651" y="410"/>
                  </a:lnTo>
                  <a:cubicBezTo>
                    <a:pt x="616" y="554"/>
                    <a:pt x="486" y="661"/>
                    <a:pt x="331" y="661"/>
                  </a:cubicBezTo>
                  <a:cubicBezTo>
                    <a:pt x="148" y="661"/>
                    <a:pt x="0" y="513"/>
                    <a:pt x="0" y="331"/>
                  </a:cubicBezTo>
                  <a:close/>
                </a:path>
              </a:pathLst>
            </a:custGeom>
            <a:solidFill>
              <a:srgbClr val="001F5B">
                <a:alpha val="95000"/>
              </a:srgbClr>
            </a:solidFill>
            <a:ln w="28575" cap="flat">
              <a:solidFill>
                <a:schemeClr val="bg1"/>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pic>
          <p:nvPicPr>
            <p:cNvPr id="44" name="Graphic 43" descr="Users with solid fill">
              <a:extLst>
                <a:ext uri="{FF2B5EF4-FFF2-40B4-BE49-F238E27FC236}">
                  <a16:creationId xmlns:a16="http://schemas.microsoft.com/office/drawing/2014/main" id="{6517FDBC-8D55-2D46-8E42-32EAB2323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3544" y="2784777"/>
              <a:ext cx="1009280" cy="1009280"/>
            </a:xfrm>
            <a:prstGeom prst="rect">
              <a:avLst/>
            </a:prstGeom>
          </p:spPr>
        </p:pic>
        <p:pic>
          <p:nvPicPr>
            <p:cNvPr id="45" name="Graphic 44" descr="Magnifying glass with solid fill">
              <a:extLst>
                <a:ext uri="{FF2B5EF4-FFF2-40B4-BE49-F238E27FC236}">
                  <a16:creationId xmlns:a16="http://schemas.microsoft.com/office/drawing/2014/main" id="{AABA5D29-06CF-8342-B887-20FB96CBB4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0475" y="2776912"/>
              <a:ext cx="914400" cy="914400"/>
            </a:xfrm>
            <a:prstGeom prst="rect">
              <a:avLst/>
            </a:prstGeom>
          </p:spPr>
        </p:pic>
        <p:pic>
          <p:nvPicPr>
            <p:cNvPr id="46" name="Graphic 45" descr="Scribble with solid fill">
              <a:extLst>
                <a:ext uri="{FF2B5EF4-FFF2-40B4-BE49-F238E27FC236}">
                  <a16:creationId xmlns:a16="http://schemas.microsoft.com/office/drawing/2014/main" id="{65F9827E-AD1C-FF41-9357-7D7E5EE27C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54832" y="2776912"/>
              <a:ext cx="914400" cy="914400"/>
            </a:xfrm>
            <a:prstGeom prst="rect">
              <a:avLst/>
            </a:prstGeom>
          </p:spPr>
        </p:pic>
        <p:pic>
          <p:nvPicPr>
            <p:cNvPr id="47" name="Graphic 46" descr="Solar system with solid fill">
              <a:extLst>
                <a:ext uri="{FF2B5EF4-FFF2-40B4-BE49-F238E27FC236}">
                  <a16:creationId xmlns:a16="http://schemas.microsoft.com/office/drawing/2014/main" id="{1E321CC1-B6BD-C040-B203-D474F214E1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2168" y="2774085"/>
              <a:ext cx="1005840" cy="1005840"/>
            </a:xfrm>
            <a:prstGeom prst="rect">
              <a:avLst/>
            </a:prstGeom>
          </p:spPr>
        </p:pic>
      </p:grpSp>
      <p:sp>
        <p:nvSpPr>
          <p:cNvPr id="3" name="TextBox 2">
            <a:extLst>
              <a:ext uri="{FF2B5EF4-FFF2-40B4-BE49-F238E27FC236}">
                <a16:creationId xmlns:a16="http://schemas.microsoft.com/office/drawing/2014/main" id="{A116E348-75B7-E843-B47E-0E659886BE2A}"/>
              </a:ext>
            </a:extLst>
          </p:cNvPr>
          <p:cNvSpPr txBox="1"/>
          <p:nvPr/>
        </p:nvSpPr>
        <p:spPr>
          <a:xfrm>
            <a:off x="590880" y="1274382"/>
            <a:ext cx="9748918" cy="584775"/>
          </a:xfrm>
          <a:prstGeom prst="rect">
            <a:avLst/>
          </a:prstGeom>
          <a:noFill/>
        </p:spPr>
        <p:txBody>
          <a:bodyPr wrap="square" rtlCol="0">
            <a:spAutoFit/>
          </a:bodyPr>
          <a:lstStyle/>
          <a:p>
            <a:r>
              <a:rPr lang="en-US" sz="1600" b="1" dirty="0">
                <a:solidFill>
                  <a:schemeClr val="bg1"/>
                </a:solidFill>
                <a:latin typeface="Montserrat" pitchFamily="2" charset="77"/>
              </a:rPr>
              <a:t>Goal: </a:t>
            </a:r>
            <a:r>
              <a:rPr lang="en-US" sz="1600" dirty="0">
                <a:solidFill>
                  <a:schemeClr val="bg1"/>
                </a:solidFill>
                <a:latin typeface="Montserrat" pitchFamily="2" charset="77"/>
              </a:rPr>
              <a:t>Apply textual analytics to bodies of text to derive insights in combination with human emotion and intelligence to create standardized definitions.</a:t>
            </a:r>
            <a:endParaRPr lang="en-US" sz="1600" b="1" dirty="0">
              <a:solidFill>
                <a:schemeClr val="bg1"/>
              </a:solidFill>
              <a:latin typeface="Montserrat" pitchFamily="2" charset="77"/>
            </a:endParaRPr>
          </a:p>
        </p:txBody>
      </p:sp>
    </p:spTree>
    <p:extLst>
      <p:ext uri="{BB962C8B-B14F-4D97-AF65-F5344CB8AC3E}">
        <p14:creationId xmlns:p14="http://schemas.microsoft.com/office/powerpoint/2010/main" val="10434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reeHealth__Global">
  <a:themeElements>
    <a:clrScheme name="VALUATE color palette">
      <a:dk1>
        <a:srgbClr val="000000"/>
      </a:dk1>
      <a:lt1>
        <a:srgbClr val="FFFFFF"/>
      </a:lt1>
      <a:dk2>
        <a:srgbClr val="35444A"/>
      </a:dk2>
      <a:lt2>
        <a:srgbClr val="E2E8E9"/>
      </a:lt2>
      <a:accent1>
        <a:srgbClr val="302C5C"/>
      </a:accent1>
      <a:accent2>
        <a:srgbClr val="34799B"/>
      </a:accent2>
      <a:accent3>
        <a:srgbClr val="EEA93B"/>
      </a:accent3>
      <a:accent4>
        <a:srgbClr val="8098A1"/>
      </a:accent4>
      <a:accent5>
        <a:srgbClr val="79A6BD"/>
      </a:accent5>
      <a:accent6>
        <a:srgbClr val="38648A"/>
      </a:accent6>
      <a:hlink>
        <a:srgbClr val="354449"/>
      </a:hlink>
      <a:folHlink>
        <a:srgbClr val="35444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ALUATE_HEALTH_16x9_PPT_May'21" id="{921A54CF-51A0-DA40-B478-BAFE06449F60}" vid="{0F6CE779-0412-894B-9F6D-EB082213EB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9B7FE78E5AA946A39CEAFBAFE1B779" ma:contentTypeVersion="16" ma:contentTypeDescription="Create a new document." ma:contentTypeScope="" ma:versionID="4520f06f03477c9e9033242ef91358c1">
  <xsd:schema xmlns:xsd="http://www.w3.org/2001/XMLSchema" xmlns:xs="http://www.w3.org/2001/XMLSchema" xmlns:p="http://schemas.microsoft.com/office/2006/metadata/properties" xmlns:ns2="6235c7c0-d442-4a89-9012-f25bf2974bef" xmlns:ns3="56edea43-d307-4891-ac11-3d79d6c5f95b" targetNamespace="http://schemas.microsoft.com/office/2006/metadata/properties" ma:root="true" ma:fieldsID="4dab0b5248e361f2885b3691ee6a528c" ns2:_="" ns3:_="">
    <xsd:import namespace="6235c7c0-d442-4a89-9012-f25bf2974bef"/>
    <xsd:import namespace="56edea43-d307-4891-ac11-3d79d6c5f9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5c7c0-d442-4a89-9012-f25bf29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edea43-d307-4891-ac11-3d79d6c5f9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d682e5-53a3-46dc-b203-d0487f4d886c}" ma:internalName="TaxCatchAll" ma:showField="CatchAllData" ma:web="56edea43-d307-4891-ac11-3d79d6c5f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35c7c0-d442-4a89-9012-f25bf2974bef">
      <Terms xmlns="http://schemas.microsoft.com/office/infopath/2007/PartnerControls"/>
    </lcf76f155ced4ddcb4097134ff3c332f>
    <TaxCatchAll xmlns="56edea43-d307-4891-ac11-3d79d6c5f95b" xsi:nil="true"/>
  </documentManagement>
</p:properties>
</file>

<file path=customXml/itemProps1.xml><?xml version="1.0" encoding="utf-8"?>
<ds:datastoreItem xmlns:ds="http://schemas.openxmlformats.org/officeDocument/2006/customXml" ds:itemID="{28E0BAE6-C5EA-4152-9F89-52F3B3B6C269}">
  <ds:schemaRefs>
    <ds:schemaRef ds:uri="http://schemas.microsoft.com/sharepoint/v3/contenttype/forms"/>
  </ds:schemaRefs>
</ds:datastoreItem>
</file>

<file path=customXml/itemProps2.xml><?xml version="1.0" encoding="utf-8"?>
<ds:datastoreItem xmlns:ds="http://schemas.openxmlformats.org/officeDocument/2006/customXml" ds:itemID="{F7297245-2A25-456D-9B4C-6545FE7361F4}">
  <ds:schemaRefs>
    <ds:schemaRef ds:uri="56edea43-d307-4891-ac11-3d79d6c5f95b"/>
    <ds:schemaRef ds:uri="6235c7c0-d442-4a89-9012-f25bf2974b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794DF2-D9BA-4948-A475-32B79380FEA6}">
  <ds:schemaRefs>
    <ds:schemaRef ds:uri="http://www.w3.org/XML/1998/namespace"/>
    <ds:schemaRef ds:uri="http://schemas.microsoft.com/office/2006/documentManagement/types"/>
    <ds:schemaRef ds:uri="http://purl.org/dc/elements/1.1/"/>
    <ds:schemaRef ds:uri="56edea43-d307-4891-ac11-3d79d6c5f95b"/>
    <ds:schemaRef ds:uri="http://schemas.microsoft.com/office/infopath/2007/PartnerControls"/>
    <ds:schemaRef ds:uri="http://purl.org/dc/terms/"/>
    <ds:schemaRef ds:uri="http://purl.org/dc/dcmitype/"/>
    <ds:schemaRef ds:uri="http://schemas.openxmlformats.org/package/2006/metadata/core-properties"/>
    <ds:schemaRef ds:uri="6235c7c0-d442-4a89-9012-f25bf2974be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3796</TotalTime>
  <Words>5176</Words>
  <Application>Microsoft Office PowerPoint</Application>
  <PresentationFormat>Widescreen</PresentationFormat>
  <Paragraphs>478</Paragraphs>
  <Slides>32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Calibri</vt:lpstr>
      <vt:lpstr>Calibri Light</vt:lpstr>
      <vt:lpstr>Century Gothic</vt:lpstr>
      <vt:lpstr>Courier New</vt:lpstr>
      <vt:lpstr>Montserrat</vt:lpstr>
      <vt:lpstr>Montserrat Light</vt:lpstr>
      <vt:lpstr>Open Sans</vt:lpstr>
      <vt:lpstr>System Font Regular</vt:lpstr>
      <vt:lpstr>Wingdings</vt:lpstr>
      <vt:lpstr>Office Theme</vt:lpstr>
      <vt:lpstr>EntreeHealth__Global</vt:lpstr>
      <vt:lpstr>Talking the Talk: In the World of Value-Based Care, Words Matter</vt:lpstr>
      <vt:lpstr>PowerPoint Presentation</vt:lpstr>
      <vt:lpstr>Value-Based Purchasing Contracts Offer Opportunities and Challenges</vt:lpstr>
      <vt:lpstr>Disconnects in Value-Based Purchasing Stalls Discussion and Negotiation</vt:lpstr>
      <vt:lpstr>Shared Language Enables Discussion and Value-Based Contract Design</vt:lpstr>
      <vt:lpstr>PowerPoint Presentation</vt:lpstr>
      <vt:lpstr>AMCP Value-Based Contracting  Advisory Group Members 2021-2022</vt:lpstr>
      <vt:lpstr>PowerPoint Presentation</vt:lpstr>
      <vt:lpstr>PowerPoint Presentation</vt:lpstr>
      <vt:lpstr>Identify the Universe</vt:lpstr>
      <vt:lpstr>Identify the Universe</vt:lpstr>
      <vt:lpstr>Identify the Universe</vt:lpstr>
      <vt:lpstr>Identify the Universe</vt:lpstr>
      <vt:lpstr>Define Terms</vt:lpstr>
      <vt:lpstr>Refine Terms &amp;  Reach Group Consensus</vt:lpstr>
      <vt:lpstr>PowerPoint Presentation</vt:lpstr>
      <vt:lpstr>Framework</vt:lpstr>
      <vt:lpstr>“Value-Based Care” Encompasses all Solutions</vt:lpstr>
      <vt:lpstr>“Value-Based Purchasing” vs. “Value-Based Programs”</vt:lpstr>
      <vt:lpstr>Not all Value-Based Purchasing Agreements are Value-Based </vt:lpstr>
      <vt:lpstr>“Value-Based Contracts” are Performance-Based Contractual Agreements </vt:lpstr>
      <vt:lpstr>“Outcomes-Based Contracts” Facilitate Care Coordination, Data Collection, and Outcomes Measurement</vt:lpstr>
      <vt:lpstr>“Risk-Based Contracts” Link Payment to the Distribution of Risk </vt:lpstr>
      <vt:lpstr>“Annuity-Based Contracts With Outcomes” Feature a "Pay-Over-Time” Approach </vt:lpstr>
      <vt:lpstr>“Alternative Payment Contracts” Are Methods of Payment Not Tied to Improved Health Outcomes </vt:lpstr>
      <vt:lpstr>“Subscription Contracts” Establish a Set Fee Made to the Provider to Treat a Pre-Determined Patient Population </vt:lpstr>
      <vt:lpstr>“Warranty Contracts” Offer Guaranteed Reimbursement for Additional Treatment-Related Costs </vt:lpstr>
      <vt:lpstr>“Annuity-Based Contracts Over Time” Arrange for Payment, But do Not Require Measurement of Health Outcomes </vt:lpstr>
      <vt:lpstr>PowerPoint Presentation</vt:lpstr>
      <vt:lpstr>What Can You Do? </vt:lpstr>
      <vt:lpstr>Talking the Talk: In the World of Value-Based Care, Words Matter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MacDonald</dc:creator>
  <cp:lastModifiedBy>Jennifer Graff</cp:lastModifiedBy>
  <cp:revision>181</cp:revision>
  <cp:lastPrinted>2022-08-03T12:31:50Z</cp:lastPrinted>
  <dcterms:created xsi:type="dcterms:W3CDTF">2021-01-27T22:44:17Z</dcterms:created>
  <dcterms:modified xsi:type="dcterms:W3CDTF">2022-08-03T12:35:14Z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0x010100F19B7FE78E5AA946A39CEAFBAFE1B779</vt:lpwstr>
  </property>
  <property fmtid="{D5CDD505-2E9C-101B-9397-08002B2CF9AE}" pid="3" name="MediaServiceImageTags">
    <vt:lpwstr/>
  </property>
</Properties>
</file>